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9"/>
  </p:notesMasterIdLst>
  <p:sldIdLst>
    <p:sldId id="257" r:id="rId2"/>
    <p:sldId id="258" r:id="rId3"/>
    <p:sldId id="366" r:id="rId4"/>
    <p:sldId id="367" r:id="rId5"/>
    <p:sldId id="298" r:id="rId6"/>
    <p:sldId id="260" r:id="rId7"/>
    <p:sldId id="263" r:id="rId8"/>
    <p:sldId id="265" r:id="rId9"/>
    <p:sldId id="318" r:id="rId10"/>
    <p:sldId id="267" r:id="rId11"/>
    <p:sldId id="317" r:id="rId12"/>
    <p:sldId id="323" r:id="rId13"/>
    <p:sldId id="363" r:id="rId14"/>
    <p:sldId id="282" r:id="rId15"/>
    <p:sldId id="283" r:id="rId16"/>
    <p:sldId id="284" r:id="rId17"/>
    <p:sldId id="285" r:id="rId18"/>
    <p:sldId id="286" r:id="rId19"/>
    <p:sldId id="341" r:id="rId20"/>
    <p:sldId id="287" r:id="rId21"/>
    <p:sldId id="337" r:id="rId22"/>
    <p:sldId id="288" r:id="rId23"/>
    <p:sldId id="338" r:id="rId24"/>
    <p:sldId id="339" r:id="rId25"/>
    <p:sldId id="340" r:id="rId26"/>
    <p:sldId id="289" r:id="rId27"/>
    <p:sldId id="342" r:id="rId28"/>
    <p:sldId id="290" r:id="rId29"/>
    <p:sldId id="291" r:id="rId30"/>
    <p:sldId id="343" r:id="rId31"/>
    <p:sldId id="299" r:id="rId32"/>
    <p:sldId id="300" r:id="rId33"/>
    <p:sldId id="365" r:id="rId34"/>
    <p:sldId id="347" r:id="rId35"/>
    <p:sldId id="348" r:id="rId36"/>
    <p:sldId id="410" r:id="rId37"/>
    <p:sldId id="411" r:id="rId38"/>
    <p:sldId id="412" r:id="rId39"/>
    <p:sldId id="445" r:id="rId40"/>
    <p:sldId id="446" r:id="rId41"/>
    <p:sldId id="447" r:id="rId42"/>
    <p:sldId id="364" r:id="rId43"/>
    <p:sldId id="413" r:id="rId44"/>
    <p:sldId id="414" r:id="rId45"/>
    <p:sldId id="415" r:id="rId46"/>
    <p:sldId id="416" r:id="rId47"/>
    <p:sldId id="360" r:id="rId48"/>
    <p:sldId id="417" r:id="rId49"/>
    <p:sldId id="418" r:id="rId50"/>
    <p:sldId id="362" r:id="rId51"/>
    <p:sldId id="368" r:id="rId52"/>
    <p:sldId id="344" r:id="rId53"/>
    <p:sldId id="333" r:id="rId54"/>
    <p:sldId id="440" r:id="rId55"/>
    <p:sldId id="449" r:id="rId56"/>
    <p:sldId id="448" r:id="rId57"/>
    <p:sldId id="450" r:id="rId58"/>
    <p:sldId id="451" r:id="rId59"/>
    <p:sldId id="441" r:id="rId60"/>
    <p:sldId id="442" r:id="rId61"/>
    <p:sldId id="305" r:id="rId62"/>
    <p:sldId id="369" r:id="rId63"/>
    <p:sldId id="452" r:id="rId64"/>
    <p:sldId id="430" r:id="rId65"/>
    <p:sldId id="431" r:id="rId66"/>
    <p:sldId id="443" r:id="rId67"/>
    <p:sldId id="335" r:id="rId68"/>
    <p:sldId id="433" r:id="rId69"/>
    <p:sldId id="336" r:id="rId70"/>
    <p:sldId id="406" r:id="rId71"/>
    <p:sldId id="434" r:id="rId72"/>
    <p:sldId id="435" r:id="rId73"/>
    <p:sldId id="436" r:id="rId74"/>
    <p:sldId id="437" r:id="rId75"/>
    <p:sldId id="438" r:id="rId76"/>
    <p:sldId id="439" r:id="rId77"/>
    <p:sldId id="595" r:id="rId78"/>
    <p:sldId id="596" r:id="rId79"/>
    <p:sldId id="444" r:id="rId80"/>
    <p:sldId id="331" r:id="rId81"/>
    <p:sldId id="636" r:id="rId82"/>
    <p:sldId id="621" r:id="rId83"/>
    <p:sldId id="432" r:id="rId84"/>
    <p:sldId id="617" r:id="rId85"/>
    <p:sldId id="618" r:id="rId86"/>
    <p:sldId id="619" r:id="rId87"/>
    <p:sldId id="327" r:id="rId88"/>
    <p:sldId id="620" r:id="rId89"/>
    <p:sldId id="329" r:id="rId90"/>
    <p:sldId id="622" r:id="rId91"/>
    <p:sldId id="623" r:id="rId92"/>
    <p:sldId id="624" r:id="rId93"/>
    <p:sldId id="625" r:id="rId94"/>
    <p:sldId id="330" r:id="rId95"/>
    <p:sldId id="626" r:id="rId96"/>
    <p:sldId id="627" r:id="rId97"/>
    <p:sldId id="357" r:id="rId98"/>
    <p:sldId id="628" r:id="rId99"/>
    <p:sldId id="358" r:id="rId100"/>
    <p:sldId id="359" r:id="rId101"/>
    <p:sldId id="629" r:id="rId102"/>
    <p:sldId id="361" r:id="rId103"/>
    <p:sldId id="637" r:id="rId104"/>
    <p:sldId id="638" r:id="rId105"/>
    <p:sldId id="639" r:id="rId106"/>
    <p:sldId id="630" r:id="rId107"/>
    <p:sldId id="631" r:id="rId108"/>
    <p:sldId id="632" r:id="rId109"/>
    <p:sldId id="633" r:id="rId110"/>
    <p:sldId id="634" r:id="rId111"/>
    <p:sldId id="635" r:id="rId112"/>
    <p:sldId id="453" r:id="rId113"/>
    <p:sldId id="454" r:id="rId114"/>
    <p:sldId id="455" r:id="rId115"/>
    <p:sldId id="457" r:id="rId116"/>
    <p:sldId id="458" r:id="rId117"/>
    <p:sldId id="456" r:id="rId1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95" d="100"/>
          <a:sy n="95" d="100"/>
        </p:scale>
        <p:origin x="1068" y="9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notesMaster" Target="notesMasters/notesMaster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E300A9-B446-4389-850D-558759261732}" type="datetimeFigureOut">
              <a:rPr lang="en-IN" smtClean="0"/>
              <a:t>26-08-2025</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47CA87-D2E5-4270-807A-4E17E0AD2CE9}" type="slidenum">
              <a:rPr lang="en-IN" smtClean="0"/>
              <a:t>‹#›</a:t>
            </a:fld>
            <a:endParaRPr lang="en-IN"/>
          </a:p>
        </p:txBody>
      </p:sp>
    </p:spTree>
    <p:extLst>
      <p:ext uri="{BB962C8B-B14F-4D97-AF65-F5344CB8AC3E}">
        <p14:creationId xmlns:p14="http://schemas.microsoft.com/office/powerpoint/2010/main" val="20621091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a16="http://schemas.microsoft.com/office/drawing/2014/main" id="{EE92592B-EFC1-3549-D183-A664BACF9B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78CAF742-B3D5-4CC5-8ED0-14C60B9677F1}" type="slidenum">
              <a:rPr lang="en-US" altLang="en-US" sz="1200"/>
              <a:pPr eaLnBrk="1" hangingPunct="1"/>
              <a:t>20</a:t>
            </a:fld>
            <a:endParaRPr lang="en-US" altLang="en-US" sz="1200"/>
          </a:p>
        </p:txBody>
      </p:sp>
      <p:sp>
        <p:nvSpPr>
          <p:cNvPr id="52227" name="Rectangle 2">
            <a:extLst>
              <a:ext uri="{FF2B5EF4-FFF2-40B4-BE49-F238E27FC236}">
                <a16:creationId xmlns:a16="http://schemas.microsoft.com/office/drawing/2014/main" id="{558D5A45-EADC-9B08-329D-C24A8B68780B}"/>
              </a:ext>
            </a:extLst>
          </p:cNvPr>
          <p:cNvSpPr>
            <a:spLocks noGrp="1" noRot="1" noChangeAspect="1" noChangeArrowheads="1" noTextEdit="1"/>
          </p:cNvSpPr>
          <p:nvPr>
            <p:ph type="sldImg"/>
          </p:nvPr>
        </p:nvSpPr>
        <p:spPr>
          <a:xfrm>
            <a:off x="1371600" y="1143000"/>
            <a:ext cx="4114800" cy="3086100"/>
          </a:xfrm>
          <a:solidFill>
            <a:srgbClr val="FFFFFF"/>
          </a:solidFill>
          <a:ln/>
        </p:spPr>
      </p:sp>
      <p:sp>
        <p:nvSpPr>
          <p:cNvPr id="52228" name="Rectangle 3">
            <a:extLst>
              <a:ext uri="{FF2B5EF4-FFF2-40B4-BE49-F238E27FC236}">
                <a16:creationId xmlns:a16="http://schemas.microsoft.com/office/drawing/2014/main" id="{0E96A54C-A6FE-B192-F536-CFE82D227E27}"/>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spcBef>
                <a:spcPct val="0"/>
              </a:spcBef>
            </a:pPr>
            <a:endParaRPr lang="en-US" altLang="en-US" sz="2400">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5FBD8952-5A08-E494-4423-A86D14498FA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34F6775-B78D-48B1-8A9C-18EA0849DDFD}" type="slidenum">
              <a:rPr lang="nn-NO" altLang="en-US" smtClean="0">
                <a:latin typeface="Times New Roman" panose="02020603050405020304" pitchFamily="18" charset="0"/>
              </a:rPr>
              <a:pPr>
                <a:spcBef>
                  <a:spcPct val="0"/>
                </a:spcBef>
              </a:pPr>
              <a:t>88</a:t>
            </a:fld>
            <a:endParaRPr lang="nn-NO" altLang="en-US">
              <a:latin typeface="Times New Roman" panose="02020603050405020304" pitchFamily="18" charset="0"/>
            </a:endParaRPr>
          </a:p>
        </p:txBody>
      </p:sp>
      <p:sp>
        <p:nvSpPr>
          <p:cNvPr id="143363" name="Rectangle 2">
            <a:extLst>
              <a:ext uri="{FF2B5EF4-FFF2-40B4-BE49-F238E27FC236}">
                <a16:creationId xmlns:a16="http://schemas.microsoft.com/office/drawing/2014/main" id="{C0B3EA01-02B1-52AE-098F-D5BB60F6BD4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4" name="Rectangle 3">
            <a:extLst>
              <a:ext uri="{FF2B5EF4-FFF2-40B4-BE49-F238E27FC236}">
                <a16:creationId xmlns:a16="http://schemas.microsoft.com/office/drawing/2014/main" id="{44A69C8C-DC82-5519-3901-7216FF7319B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Tx/>
              <a:buChar char="•"/>
            </a:pPr>
            <a:r>
              <a:rPr lang="nb-NO" altLang="en-US" b="1">
                <a:latin typeface="Times New Roman" panose="02020603050405020304" pitchFamily="18" charset="0"/>
              </a:rPr>
              <a:t>MSC</a:t>
            </a:r>
            <a:r>
              <a:rPr lang="nb-NO" altLang="en-US">
                <a:latin typeface="Times New Roman" panose="02020603050405020304" pitchFamily="18" charset="0"/>
              </a:rPr>
              <a:t>: Mobile Switching Centre</a:t>
            </a:r>
          </a:p>
          <a:p>
            <a:pPr marL="228600" indent="-228600">
              <a:buFontTx/>
              <a:buChar char="•"/>
            </a:pPr>
            <a:endParaRPr lang="nb-NO" altLang="en-US">
              <a:latin typeface="Times New Roman" panose="02020603050405020304" pitchFamily="18" charset="0"/>
            </a:endParaRPr>
          </a:p>
          <a:p>
            <a:pPr marL="228600" indent="-228600">
              <a:buFontTx/>
              <a:buChar char="•"/>
            </a:pPr>
            <a:r>
              <a:rPr lang="nb-NO" altLang="en-US">
                <a:latin typeface="Times New Roman" panose="02020603050405020304" pitchFamily="18" charset="0"/>
              </a:rPr>
              <a:t>Intra-BSC handover</a:t>
            </a:r>
          </a:p>
          <a:p>
            <a:pPr marL="685800" lvl="1" indent="-228600">
              <a:buFontTx/>
              <a:buChar char="•"/>
            </a:pPr>
            <a:r>
              <a:rPr lang="nb-NO" altLang="en-US">
                <a:latin typeface="Times New Roman" panose="02020603050405020304" pitchFamily="18" charset="0"/>
              </a:rPr>
              <a:t>Involves only the BSC</a:t>
            </a:r>
          </a:p>
          <a:p>
            <a:pPr marL="685800" lvl="1" indent="-228600">
              <a:buFontTx/>
              <a:buChar char="•"/>
            </a:pPr>
            <a:endParaRPr lang="nb-NO" altLang="en-US">
              <a:latin typeface="Times New Roman" panose="02020603050405020304" pitchFamily="18" charset="0"/>
            </a:endParaRPr>
          </a:p>
          <a:p>
            <a:pPr marL="228600" indent="-228600">
              <a:buFontTx/>
              <a:buChar char="•"/>
            </a:pPr>
            <a:r>
              <a:rPr lang="nb-NO" altLang="en-US">
                <a:latin typeface="Times New Roman" panose="02020603050405020304" pitchFamily="18" charset="0"/>
              </a:rPr>
              <a:t>Inter-BSC handover</a:t>
            </a:r>
          </a:p>
          <a:p>
            <a:pPr marL="685800" lvl="1" indent="-228600">
              <a:buFontTx/>
              <a:buChar char="•"/>
            </a:pPr>
            <a:r>
              <a:rPr lang="nb-NO" altLang="en-US">
                <a:latin typeface="Times New Roman" panose="02020603050405020304" pitchFamily="18" charset="0"/>
              </a:rPr>
              <a:t>Signalling up to the MSC</a:t>
            </a:r>
          </a:p>
          <a:p>
            <a:pPr marL="685800" lvl="1" indent="-228600"/>
            <a:endParaRPr lang="nb-NO" altLang="en-US">
              <a:latin typeface="Times New Roman" panose="02020603050405020304" pitchFamily="18" charset="0"/>
            </a:endParaRPr>
          </a:p>
          <a:p>
            <a:pPr marL="228600" indent="-228600">
              <a:buFontTx/>
              <a:buChar char="•"/>
            </a:pPr>
            <a:r>
              <a:rPr lang="nb-NO" altLang="en-US">
                <a:latin typeface="Times New Roman" panose="02020603050405020304" pitchFamily="18" charset="0"/>
              </a:rPr>
              <a:t>Inter-MSC handover</a:t>
            </a:r>
          </a:p>
          <a:p>
            <a:pPr marL="685800" lvl="1" indent="-228600">
              <a:buFontTx/>
              <a:buChar char="•"/>
            </a:pPr>
            <a:r>
              <a:rPr lang="nb-NO" altLang="en-US">
                <a:latin typeface="Times New Roman" panose="02020603050405020304" pitchFamily="18" charset="0"/>
              </a:rPr>
              <a:t>More complex when handover to another MSC is performed</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F5050B4C-175C-2673-64BD-2E50BF9211E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F461DC4-89FC-4587-A902-984EEC01BFD7}" type="slidenum">
              <a:rPr lang="nn-NO" altLang="en-US" smtClean="0">
                <a:latin typeface="Times New Roman" panose="02020603050405020304" pitchFamily="18" charset="0"/>
              </a:rPr>
              <a:pPr>
                <a:spcBef>
                  <a:spcPct val="0"/>
                </a:spcBef>
              </a:pPr>
              <a:t>89</a:t>
            </a:fld>
            <a:endParaRPr lang="nn-NO" altLang="en-US">
              <a:latin typeface="Times New Roman" panose="02020603050405020304" pitchFamily="18" charset="0"/>
            </a:endParaRPr>
          </a:p>
        </p:txBody>
      </p:sp>
      <p:sp>
        <p:nvSpPr>
          <p:cNvPr id="147459" name="Rectangle 2">
            <a:extLst>
              <a:ext uri="{FF2B5EF4-FFF2-40B4-BE49-F238E27FC236}">
                <a16:creationId xmlns:a16="http://schemas.microsoft.com/office/drawing/2014/main" id="{3B6EECB0-6A0B-8841-41AB-A40FF08477C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60" name="Rectangle 3">
            <a:extLst>
              <a:ext uri="{FF2B5EF4-FFF2-40B4-BE49-F238E27FC236}">
                <a16:creationId xmlns:a16="http://schemas.microsoft.com/office/drawing/2014/main" id="{47443535-36F9-03FA-FB38-33FE63AED6A4}"/>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nb-NO" altLang="en-US">
                <a:latin typeface="Times New Roman" panose="02020603050405020304" pitchFamily="18" charset="0"/>
              </a:rPr>
              <a:t>FDMA: Frequency Division Multiple Access</a:t>
            </a:r>
          </a:p>
          <a:p>
            <a:pPr>
              <a:buFontTx/>
              <a:buChar char="•"/>
            </a:pPr>
            <a:r>
              <a:rPr lang="nb-NO" altLang="en-US">
                <a:latin typeface="Times New Roman" panose="02020603050405020304" pitchFamily="18" charset="0"/>
              </a:rPr>
              <a:t>TDMA: Time Division Multiple Access</a:t>
            </a:r>
          </a:p>
          <a:p>
            <a:pPr>
              <a:buFontTx/>
              <a:buChar char="•"/>
            </a:pPr>
            <a:endParaRPr lang="nb-NO" altLang="en-US">
              <a:latin typeface="Times New Roman" panose="02020603050405020304" pitchFamily="18" charset="0"/>
            </a:endParaRPr>
          </a:p>
          <a:p>
            <a:pPr>
              <a:buFontTx/>
              <a:buChar char="•"/>
            </a:pPr>
            <a:r>
              <a:rPr lang="nb-NO" altLang="en-US">
                <a:latin typeface="Times New Roman" panose="02020603050405020304" pitchFamily="18" charset="0"/>
              </a:rPr>
              <a:t>Basing the handover on only signal strength is observed to give too many unneccessary handovers</a:t>
            </a:r>
          </a:p>
          <a:p>
            <a:pPr lvl="1">
              <a:buFontTx/>
              <a:buChar char="•"/>
            </a:pPr>
            <a:r>
              <a:rPr lang="nb-NO" altLang="en-US">
                <a:latin typeface="Times New Roman" panose="02020603050405020304" pitchFamily="18" charset="0"/>
              </a:rPr>
              <a:t>Thresholds may say when signal is sufficiently weak</a:t>
            </a:r>
          </a:p>
          <a:p>
            <a:pPr lvl="1">
              <a:buFontTx/>
              <a:buChar char="•"/>
            </a:pPr>
            <a:r>
              <a:rPr lang="nb-NO" altLang="en-US">
                <a:latin typeface="Times New Roman" panose="02020603050405020304" pitchFamily="18" charset="0"/>
              </a:rPr>
              <a:t>Margins may say when new signal is stronger by a given margin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A9CF1432-EA0F-CD88-CA74-4CCC5DCBD6E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59A926D-ED90-47FA-90BA-AF3983F4585A}" type="slidenum">
              <a:rPr lang="nn-NO" altLang="en-US" smtClean="0">
                <a:latin typeface="Times New Roman" panose="02020603050405020304" pitchFamily="18" charset="0"/>
              </a:rPr>
              <a:pPr>
                <a:spcBef>
                  <a:spcPct val="0"/>
                </a:spcBef>
              </a:pPr>
              <a:t>94</a:t>
            </a:fld>
            <a:endParaRPr lang="nn-NO" altLang="en-US">
              <a:latin typeface="Times New Roman" panose="02020603050405020304" pitchFamily="18" charset="0"/>
            </a:endParaRPr>
          </a:p>
        </p:txBody>
      </p:sp>
      <p:sp>
        <p:nvSpPr>
          <p:cNvPr id="153603" name="Rectangle 2">
            <a:extLst>
              <a:ext uri="{FF2B5EF4-FFF2-40B4-BE49-F238E27FC236}">
                <a16:creationId xmlns:a16="http://schemas.microsoft.com/office/drawing/2014/main" id="{8D405BB7-D6F8-D8B1-DF0F-C21412F14B1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4" name="Rectangle 3">
            <a:extLst>
              <a:ext uri="{FF2B5EF4-FFF2-40B4-BE49-F238E27FC236}">
                <a16:creationId xmlns:a16="http://schemas.microsoft.com/office/drawing/2014/main" id="{AF54BD02-A73F-B662-198C-F4086A7E5D2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nb-NO" altLang="en-US">
                <a:latin typeface="Times New Roman" panose="02020603050405020304" pitchFamily="18" charset="0"/>
              </a:rPr>
              <a:t>CDMA (Code Division Multiple Access)</a:t>
            </a:r>
          </a:p>
          <a:p>
            <a:pPr lvl="1">
              <a:buFontTx/>
              <a:buChar char="•"/>
            </a:pPr>
            <a:r>
              <a:rPr lang="nb-NO" altLang="en-US">
                <a:latin typeface="Times New Roman" panose="02020603050405020304" pitchFamily="18" charset="0"/>
              </a:rPr>
              <a:t>SHO appears to a CDMA-MS as multipath components, but with different spreading codes</a:t>
            </a:r>
          </a:p>
          <a:p>
            <a:pPr lvl="1">
              <a:buFontTx/>
              <a:buChar char="•"/>
            </a:pPr>
            <a:r>
              <a:rPr lang="nb-NO" altLang="en-US">
                <a:latin typeface="Times New Roman" panose="02020603050405020304" pitchFamily="18" charset="0"/>
              </a:rPr>
              <a:t>When a base station’s signal exceeds a defined threshold, it is added to the active set of base stations in the mobile station</a:t>
            </a:r>
          </a:p>
          <a:p>
            <a:pPr lvl="1">
              <a:buFontTx/>
              <a:buChar char="•"/>
            </a:pPr>
            <a:r>
              <a:rPr lang="nb-NO" altLang="en-US">
                <a:latin typeface="Times New Roman" panose="02020603050405020304" pitchFamily="18" charset="0"/>
              </a:rPr>
              <a:t>Handovers in CDMA fundamentally different from TDMA</a:t>
            </a:r>
          </a:p>
          <a:p>
            <a:pPr>
              <a:buFontTx/>
              <a:buChar char="•"/>
            </a:pPr>
            <a:endParaRPr lang="nb-NO" altLang="en-US">
              <a:latin typeface="Times New Roman" panose="02020603050405020304" pitchFamily="18" charset="0"/>
            </a:endParaRPr>
          </a:p>
          <a:p>
            <a:pPr>
              <a:buFontTx/>
              <a:buChar char="•"/>
            </a:pPr>
            <a:r>
              <a:rPr lang="nb-NO" altLang="en-US" b="1">
                <a:latin typeface="Times New Roman" panose="02020603050405020304" pitchFamily="18" charset="0"/>
              </a:rPr>
              <a:t>UMTS</a:t>
            </a:r>
          </a:p>
          <a:p>
            <a:pPr lvl="1">
              <a:buFontTx/>
              <a:buChar char="•"/>
            </a:pPr>
            <a:r>
              <a:rPr lang="nb-NO" altLang="en-US" b="1">
                <a:latin typeface="Times New Roman" panose="02020603050405020304" pitchFamily="18" charset="0"/>
              </a:rPr>
              <a:t>Trade-off</a:t>
            </a:r>
            <a:r>
              <a:rPr lang="nb-NO" altLang="en-US">
                <a:latin typeface="Times New Roman" panose="02020603050405020304" pitchFamily="18" charset="0"/>
              </a:rPr>
              <a:t>: Improved mobility but more interference from transmitting same flow over several connections (possibly more Node Bs)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Text Box 2">
            <a:extLst>
              <a:ext uri="{FF2B5EF4-FFF2-40B4-BE49-F238E27FC236}">
                <a16:creationId xmlns:a16="http://schemas.microsoft.com/office/drawing/2014/main" id="{E96C0A4F-56CA-E667-0E1D-844EE9D64FE5}"/>
              </a:ext>
            </a:extLst>
          </p:cNvPr>
          <p:cNvSpPr txBox="1">
            <a:spLocks noChangeArrowheads="1"/>
          </p:cNvSpPr>
          <p:nvPr/>
        </p:nvSpPr>
        <p:spPr bwMode="auto">
          <a:xfrm>
            <a:off x="2143125" y="695325"/>
            <a:ext cx="2571750" cy="3429000"/>
          </a:xfrm>
          <a:prstGeom prst="rect">
            <a:avLst/>
          </a:prstGeom>
          <a:solidFill>
            <a:srgbClr val="FFFFFF"/>
          </a:solidFill>
          <a:ln w="9525">
            <a:solidFill>
              <a:srgbClr val="000000"/>
            </a:solidFill>
            <a:miter lim="800000"/>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b="1">
              <a:latin typeface="Arial" panose="020B0604020202020204" pitchFamily="34" charset="0"/>
            </a:endParaRPr>
          </a:p>
        </p:txBody>
      </p:sp>
      <p:sp>
        <p:nvSpPr>
          <p:cNvPr id="53251" name="Rectangle 3">
            <a:extLst>
              <a:ext uri="{FF2B5EF4-FFF2-40B4-BE49-F238E27FC236}">
                <a16:creationId xmlns:a16="http://schemas.microsoft.com/office/drawing/2014/main" id="{FC42EF33-AD30-B99F-A5DE-A4E884DF4617}"/>
              </a:ext>
            </a:extLst>
          </p:cNvPr>
          <p:cNvSpPr>
            <a:spLocks noGrp="1" noChangeArrowheads="1"/>
          </p:cNvSpPr>
          <p:nvPr>
            <p:ph type="body"/>
          </p:nvPr>
        </p:nvSpPr>
        <p:spPr>
          <a:xfrm>
            <a:off x="685800" y="4343400"/>
            <a:ext cx="5484813"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defTabSz="449263"/>
            <a:endParaRPr lang="en-US" altLang="en-US">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a:extLst>
              <a:ext uri="{FF2B5EF4-FFF2-40B4-BE49-F238E27FC236}">
                <a16:creationId xmlns:a16="http://schemas.microsoft.com/office/drawing/2014/main" id="{89B31227-1AE5-8B64-5BC3-3E0CB522F87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0B120479-9471-46BF-939A-095CB4EFA19C}" type="slidenum">
              <a:rPr lang="en-US" altLang="en-US" sz="1200"/>
              <a:pPr eaLnBrk="1" hangingPunct="1"/>
              <a:t>28</a:t>
            </a:fld>
            <a:endParaRPr lang="en-US" altLang="en-US" sz="1200"/>
          </a:p>
        </p:txBody>
      </p:sp>
      <p:sp>
        <p:nvSpPr>
          <p:cNvPr id="54275" name="Rectangle 2">
            <a:extLst>
              <a:ext uri="{FF2B5EF4-FFF2-40B4-BE49-F238E27FC236}">
                <a16:creationId xmlns:a16="http://schemas.microsoft.com/office/drawing/2014/main" id="{B51E8DA6-6632-1DF4-D9C5-922E1A6650CC}"/>
              </a:ext>
            </a:extLst>
          </p:cNvPr>
          <p:cNvSpPr>
            <a:spLocks noGrp="1" noRot="1" noChangeAspect="1" noChangeArrowheads="1" noTextEdit="1"/>
          </p:cNvSpPr>
          <p:nvPr>
            <p:ph type="sldImg"/>
          </p:nvPr>
        </p:nvSpPr>
        <p:spPr>
          <a:xfrm>
            <a:off x="1371600" y="1143000"/>
            <a:ext cx="4114800" cy="3086100"/>
          </a:xfrm>
          <a:solidFill>
            <a:srgbClr val="FFFFFF"/>
          </a:solidFill>
          <a:ln/>
        </p:spPr>
      </p:sp>
      <p:sp>
        <p:nvSpPr>
          <p:cNvPr id="54276" name="Rectangle 3">
            <a:extLst>
              <a:ext uri="{FF2B5EF4-FFF2-40B4-BE49-F238E27FC236}">
                <a16:creationId xmlns:a16="http://schemas.microsoft.com/office/drawing/2014/main" id="{28CDEC3D-202A-9DEF-BF30-724A6996B500}"/>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spcBef>
                <a:spcPct val="0"/>
              </a:spcBef>
            </a:pPr>
            <a:endParaRPr lang="en-US" altLang="en-US" sz="2400">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a:extLst>
              <a:ext uri="{FF2B5EF4-FFF2-40B4-BE49-F238E27FC236}">
                <a16:creationId xmlns:a16="http://schemas.microsoft.com/office/drawing/2014/main" id="{E251AA85-8F99-9B1A-EABC-6371265FB0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90DB8109-862F-48E1-B7A3-E24EC7994368}" type="slidenum">
              <a:rPr lang="en-US" altLang="en-US" sz="1200"/>
              <a:pPr eaLnBrk="1" hangingPunct="1"/>
              <a:t>29</a:t>
            </a:fld>
            <a:endParaRPr lang="en-US" altLang="en-US" sz="1200"/>
          </a:p>
        </p:txBody>
      </p:sp>
      <p:sp>
        <p:nvSpPr>
          <p:cNvPr id="55299" name="Rectangle 2">
            <a:extLst>
              <a:ext uri="{FF2B5EF4-FFF2-40B4-BE49-F238E27FC236}">
                <a16:creationId xmlns:a16="http://schemas.microsoft.com/office/drawing/2014/main" id="{7DAB3E40-743F-161C-5B76-8B4BBFB3FDD0}"/>
              </a:ext>
            </a:extLst>
          </p:cNvPr>
          <p:cNvSpPr>
            <a:spLocks noGrp="1" noRot="1" noChangeAspect="1" noChangeArrowheads="1" noTextEdit="1"/>
          </p:cNvSpPr>
          <p:nvPr>
            <p:ph type="sldImg"/>
          </p:nvPr>
        </p:nvSpPr>
        <p:spPr>
          <a:xfrm>
            <a:off x="1371600" y="1143000"/>
            <a:ext cx="4114800" cy="3086100"/>
          </a:xfrm>
          <a:solidFill>
            <a:srgbClr val="FFFFFF"/>
          </a:solidFill>
          <a:ln/>
        </p:spPr>
      </p:sp>
      <p:sp>
        <p:nvSpPr>
          <p:cNvPr id="55300" name="Rectangle 3">
            <a:extLst>
              <a:ext uri="{FF2B5EF4-FFF2-40B4-BE49-F238E27FC236}">
                <a16:creationId xmlns:a16="http://schemas.microsoft.com/office/drawing/2014/main" id="{414BF4AE-878A-8BF2-5922-8BC1404B08BA}"/>
              </a:ext>
            </a:extLst>
          </p:cNvPr>
          <p:cNvSpPr>
            <a:spLocks noGrp="1" noChangeArrowheads="1"/>
          </p:cNvSpPr>
          <p:nvPr>
            <p:ph type="body" idx="1"/>
          </p:nvPr>
        </p:nvSpPr>
        <p:spPr>
          <a:xfrm>
            <a:off x="685800" y="4343400"/>
            <a:ext cx="5486400" cy="4114800"/>
          </a:xfrm>
          <a:solidFill>
            <a:srgbClr val="FFFFFF"/>
          </a:solidFill>
          <a:ln>
            <a:solidFill>
              <a:srgbClr val="000000"/>
            </a:solidFill>
          </a:ln>
        </p:spPr>
        <p:txBody>
          <a:bodyPr/>
          <a:lstStyle/>
          <a:p>
            <a:pPr eaLnBrk="1" hangingPunct="1">
              <a:spcBef>
                <a:spcPct val="0"/>
              </a:spcBef>
            </a:pPr>
            <a:endParaRPr lang="en-US" altLang="en-US" sz="2400">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B7285E6-6D9C-D160-47A4-D1CA6126DE9D}"/>
              </a:ext>
            </a:extLst>
          </p:cNvPr>
          <p:cNvSpPr>
            <a:spLocks noGrp="1" noRot="1" noChangeAspect="1" noChangeArrowheads="1" noTextEdit="1"/>
          </p:cNvSpPr>
          <p:nvPr>
            <p:ph type="sldImg"/>
          </p:nvPr>
        </p:nvSpPr>
        <p:spPr>
          <a:xfrm>
            <a:off x="1144588" y="685800"/>
            <a:ext cx="4572000" cy="3429000"/>
          </a:xfrm>
          <a:solidFill>
            <a:srgbClr val="FFFFFF"/>
          </a:solidFill>
          <a:ln/>
        </p:spPr>
      </p:sp>
      <p:sp>
        <p:nvSpPr>
          <p:cNvPr id="56323" name="Rectangle 3">
            <a:extLst>
              <a:ext uri="{FF2B5EF4-FFF2-40B4-BE49-F238E27FC236}">
                <a16:creationId xmlns:a16="http://schemas.microsoft.com/office/drawing/2014/main" id="{C37D0DAA-AFED-2027-BD8D-867DEB3264F3}"/>
              </a:ext>
            </a:extLst>
          </p:cNvPr>
          <p:cNvSpPr>
            <a:spLocks noGrp="1" noChangeArrowheads="1"/>
          </p:cNvSpPr>
          <p:nvPr>
            <p:ph type="body" idx="1"/>
          </p:nvPr>
        </p:nvSpPr>
        <p:spPr>
          <a:solidFill>
            <a:srgbClr val="FFFFFF"/>
          </a:solidFill>
          <a:ln>
            <a:solidFill>
              <a:srgbClr val="000000"/>
            </a:solidFill>
          </a:ln>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6935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5D35A87C-FF5C-C3F5-9B23-E192278EBB0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11896E65-5DF4-4903-9105-8D59B64C0BE4}" type="slidenum">
              <a:rPr lang="en-US" altLang="en-US" sz="1200"/>
              <a:pPr eaLnBrk="1" hangingPunct="1"/>
              <a:t>32</a:t>
            </a:fld>
            <a:endParaRPr lang="en-US" altLang="en-US" sz="1200"/>
          </a:p>
        </p:txBody>
      </p:sp>
      <p:sp>
        <p:nvSpPr>
          <p:cNvPr id="57347" name="Rectangle 2">
            <a:extLst>
              <a:ext uri="{FF2B5EF4-FFF2-40B4-BE49-F238E27FC236}">
                <a16:creationId xmlns:a16="http://schemas.microsoft.com/office/drawing/2014/main" id="{C5416AA4-F0CA-03E3-2117-9DF8719FACEC}"/>
              </a:ext>
            </a:extLst>
          </p:cNvPr>
          <p:cNvSpPr>
            <a:spLocks noGrp="1" noRot="1" noChangeAspect="1" noChangeArrowheads="1" noTextEdit="1"/>
          </p:cNvSpPr>
          <p:nvPr>
            <p:ph type="sldImg"/>
          </p:nvPr>
        </p:nvSpPr>
        <p:spPr>
          <a:xfrm>
            <a:off x="1371600" y="1143000"/>
            <a:ext cx="4114800" cy="3086100"/>
          </a:xfrm>
          <a:ln/>
        </p:spPr>
      </p:sp>
      <p:sp>
        <p:nvSpPr>
          <p:cNvPr id="57348" name="Rectangle 3">
            <a:extLst>
              <a:ext uri="{FF2B5EF4-FFF2-40B4-BE49-F238E27FC236}">
                <a16:creationId xmlns:a16="http://schemas.microsoft.com/office/drawing/2014/main" id="{084B2EE4-2C71-2AB5-FF4A-9565E5F543B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2325839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DC86D3F8-2266-242D-F5A0-94C5FFEFBC6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55FAB1A0-1861-4A43-9C7E-FF549DD45F76}" type="slidenum">
              <a:rPr lang="de-DE" altLang="en-US" sz="1200"/>
              <a:pPr eaLnBrk="1" hangingPunct="1"/>
              <a:t>67</a:t>
            </a:fld>
            <a:endParaRPr lang="de-DE" altLang="en-US" sz="1200"/>
          </a:p>
        </p:txBody>
      </p:sp>
      <p:sp>
        <p:nvSpPr>
          <p:cNvPr id="80899" name="Rectangle 2">
            <a:extLst>
              <a:ext uri="{FF2B5EF4-FFF2-40B4-BE49-F238E27FC236}">
                <a16:creationId xmlns:a16="http://schemas.microsoft.com/office/drawing/2014/main" id="{C822AB76-D575-4320-3757-6969B4A2EF18}"/>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8A1B3256-1DE6-6148-8E4D-9A10B1C30EDD}"/>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e-DE" altLang="en-US">
              <a:latin typeface="Times New Roman" panose="02020603050405020304" pitchFamily="18" charset="0"/>
            </a:endParaRPr>
          </a:p>
        </p:txBody>
      </p:sp>
    </p:spTree>
    <p:extLst>
      <p:ext uri="{BB962C8B-B14F-4D97-AF65-F5344CB8AC3E}">
        <p14:creationId xmlns:p14="http://schemas.microsoft.com/office/powerpoint/2010/main" val="40804850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AB0D5C77-448D-8955-F1CA-FE7C2A6098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fld id="{3B334E68-734D-40A4-B8A5-24992FB6C335}" type="slidenum">
              <a:rPr lang="de-DE" altLang="en-US" sz="1200"/>
              <a:pPr eaLnBrk="1" hangingPunct="1"/>
              <a:t>69</a:t>
            </a:fld>
            <a:endParaRPr lang="de-DE" altLang="en-US" sz="1200"/>
          </a:p>
        </p:txBody>
      </p:sp>
      <p:sp>
        <p:nvSpPr>
          <p:cNvPr id="81923" name="Rectangle 2">
            <a:extLst>
              <a:ext uri="{FF2B5EF4-FFF2-40B4-BE49-F238E27FC236}">
                <a16:creationId xmlns:a16="http://schemas.microsoft.com/office/drawing/2014/main" id="{E8D0D704-0F04-DCC9-67FC-22483E5CD524}"/>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62216E52-6E45-A322-3A13-C05C3BBE32F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en-US" sz="1400">
                <a:latin typeface="Times New Roman" panose="02020603050405020304" pitchFamily="18" charset="0"/>
              </a:rPr>
              <a:t>Zu klären: Qualität der Verfahren, des Schlüsselmanagements?</a:t>
            </a:r>
          </a:p>
          <a:p>
            <a:r>
              <a:rPr lang="de-DE" altLang="en-US" sz="1000">
                <a:latin typeface="Times New Roman" panose="02020603050405020304" pitchFamily="18" charset="0"/>
              </a:rPr>
              <a:t>zu klären: Privacy damit ausreichend?</a:t>
            </a:r>
          </a:p>
        </p:txBody>
      </p:sp>
    </p:spTree>
    <p:extLst>
      <p:ext uri="{BB962C8B-B14F-4D97-AF65-F5344CB8AC3E}">
        <p14:creationId xmlns:p14="http://schemas.microsoft.com/office/powerpoint/2010/main" val="2604513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7D05BF08-B2DC-2A61-6870-8E8A83E9D3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6557DB8-D96B-475A-A7E9-43BE29DC9E69}" type="slidenum">
              <a:rPr lang="nn-NO" altLang="en-US" smtClean="0">
                <a:latin typeface="Times New Roman" panose="02020603050405020304" pitchFamily="18" charset="0"/>
              </a:rPr>
              <a:pPr>
                <a:spcBef>
                  <a:spcPct val="0"/>
                </a:spcBef>
              </a:pPr>
              <a:t>87</a:t>
            </a:fld>
            <a:endParaRPr lang="nn-NO" altLang="en-US">
              <a:latin typeface="Times New Roman" panose="02020603050405020304" pitchFamily="18" charset="0"/>
            </a:endParaRPr>
          </a:p>
        </p:txBody>
      </p:sp>
      <p:sp>
        <p:nvSpPr>
          <p:cNvPr id="141315" name="Rectangle 2">
            <a:extLst>
              <a:ext uri="{FF2B5EF4-FFF2-40B4-BE49-F238E27FC236}">
                <a16:creationId xmlns:a16="http://schemas.microsoft.com/office/drawing/2014/main" id="{DC7DFF75-517D-D0E2-D3AD-D3CFA453DC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a:extLst>
              <a:ext uri="{FF2B5EF4-FFF2-40B4-BE49-F238E27FC236}">
                <a16:creationId xmlns:a16="http://schemas.microsoft.com/office/drawing/2014/main" id="{2054FF7B-2EFF-5230-67E0-D82CA0C177A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Tx/>
              <a:buAutoNum type="arabicPeriod"/>
            </a:pPr>
            <a:endParaRPr lang="nb-NO" altLang="en-US">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AB507BD-D114-4358-9B87-32F56E9B71B9}" type="datetimeFigureOut">
              <a:rPr lang="en-IN" smtClean="0"/>
              <a:t>26-08-2025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9D3AAA-847A-4D41-B1E7-5C41F78A7055}" type="slidenum">
              <a:rPr lang="en-IN" smtClean="0"/>
              <a:t>‹#›</a:t>
            </a:fld>
            <a:endParaRPr lang="en-IN"/>
          </a:p>
        </p:txBody>
      </p:sp>
    </p:spTree>
    <p:extLst>
      <p:ext uri="{BB962C8B-B14F-4D97-AF65-F5344CB8AC3E}">
        <p14:creationId xmlns:p14="http://schemas.microsoft.com/office/powerpoint/2010/main" val="3252802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507BD-D114-4358-9B87-32F56E9B71B9}" type="datetimeFigureOut">
              <a:rPr lang="en-IN" smtClean="0"/>
              <a:t>26-08-2025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9D3AAA-847A-4D41-B1E7-5C41F78A7055}" type="slidenum">
              <a:rPr lang="en-IN" smtClean="0"/>
              <a:t>‹#›</a:t>
            </a:fld>
            <a:endParaRPr lang="en-IN"/>
          </a:p>
        </p:txBody>
      </p:sp>
    </p:spTree>
    <p:extLst>
      <p:ext uri="{BB962C8B-B14F-4D97-AF65-F5344CB8AC3E}">
        <p14:creationId xmlns:p14="http://schemas.microsoft.com/office/powerpoint/2010/main" val="23635285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507BD-D114-4358-9B87-32F56E9B71B9}" type="datetimeFigureOut">
              <a:rPr lang="en-IN" smtClean="0"/>
              <a:t>26-08-2025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9D3AAA-847A-4D41-B1E7-5C41F78A7055}" type="slidenum">
              <a:rPr lang="en-IN" smtClean="0"/>
              <a:t>‹#›</a:t>
            </a:fld>
            <a:endParaRPr lang="en-IN"/>
          </a:p>
        </p:txBody>
      </p:sp>
    </p:spTree>
    <p:extLst>
      <p:ext uri="{BB962C8B-B14F-4D97-AF65-F5344CB8AC3E}">
        <p14:creationId xmlns:p14="http://schemas.microsoft.com/office/powerpoint/2010/main" val="291978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B507BD-D114-4358-9B87-32F56E9B71B9}" type="datetimeFigureOut">
              <a:rPr lang="en-IN" smtClean="0"/>
              <a:t>26-08-2025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9D3AAA-847A-4D41-B1E7-5C41F78A7055}" type="slidenum">
              <a:rPr lang="en-IN" smtClean="0"/>
              <a:t>‹#›</a:t>
            </a:fld>
            <a:endParaRPr lang="en-IN"/>
          </a:p>
        </p:txBody>
      </p:sp>
    </p:spTree>
    <p:extLst>
      <p:ext uri="{BB962C8B-B14F-4D97-AF65-F5344CB8AC3E}">
        <p14:creationId xmlns:p14="http://schemas.microsoft.com/office/powerpoint/2010/main" val="34660424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AB507BD-D114-4358-9B87-32F56E9B71B9}" type="datetimeFigureOut">
              <a:rPr lang="en-IN" smtClean="0"/>
              <a:t>26-08-2025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4F9D3AAA-847A-4D41-B1E7-5C41F78A7055}" type="slidenum">
              <a:rPr lang="en-IN" smtClean="0"/>
              <a:t>‹#›</a:t>
            </a:fld>
            <a:endParaRPr lang="en-IN"/>
          </a:p>
        </p:txBody>
      </p:sp>
    </p:spTree>
    <p:extLst>
      <p:ext uri="{BB962C8B-B14F-4D97-AF65-F5344CB8AC3E}">
        <p14:creationId xmlns:p14="http://schemas.microsoft.com/office/powerpoint/2010/main" val="28418385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AB507BD-D114-4358-9B87-32F56E9B71B9}" type="datetimeFigureOut">
              <a:rPr lang="en-IN" smtClean="0"/>
              <a:t>26-08-2025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9D3AAA-847A-4D41-B1E7-5C41F78A7055}" type="slidenum">
              <a:rPr lang="en-IN" smtClean="0"/>
              <a:t>‹#›</a:t>
            </a:fld>
            <a:endParaRPr lang="en-IN"/>
          </a:p>
        </p:txBody>
      </p:sp>
    </p:spTree>
    <p:extLst>
      <p:ext uri="{BB962C8B-B14F-4D97-AF65-F5344CB8AC3E}">
        <p14:creationId xmlns:p14="http://schemas.microsoft.com/office/powerpoint/2010/main" val="225417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AB507BD-D114-4358-9B87-32F56E9B71B9}" type="datetimeFigureOut">
              <a:rPr lang="en-IN" smtClean="0"/>
              <a:t>26-08-2025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4F9D3AAA-847A-4D41-B1E7-5C41F78A7055}" type="slidenum">
              <a:rPr lang="en-IN" smtClean="0"/>
              <a:t>‹#›</a:t>
            </a:fld>
            <a:endParaRPr lang="en-IN"/>
          </a:p>
        </p:txBody>
      </p:sp>
    </p:spTree>
    <p:extLst>
      <p:ext uri="{BB962C8B-B14F-4D97-AF65-F5344CB8AC3E}">
        <p14:creationId xmlns:p14="http://schemas.microsoft.com/office/powerpoint/2010/main" val="977816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AB507BD-D114-4358-9B87-32F56E9B71B9}" type="datetimeFigureOut">
              <a:rPr lang="en-IN" smtClean="0"/>
              <a:t>26-08-2025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4F9D3AAA-847A-4D41-B1E7-5C41F78A7055}" type="slidenum">
              <a:rPr lang="en-IN" smtClean="0"/>
              <a:t>‹#›</a:t>
            </a:fld>
            <a:endParaRPr lang="en-IN"/>
          </a:p>
        </p:txBody>
      </p:sp>
    </p:spTree>
    <p:extLst>
      <p:ext uri="{BB962C8B-B14F-4D97-AF65-F5344CB8AC3E}">
        <p14:creationId xmlns:p14="http://schemas.microsoft.com/office/powerpoint/2010/main" val="1542277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B507BD-D114-4358-9B87-32F56E9B71B9}" type="datetimeFigureOut">
              <a:rPr lang="en-IN" smtClean="0"/>
              <a:t>26-08-2025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4F9D3AAA-847A-4D41-B1E7-5C41F78A7055}" type="slidenum">
              <a:rPr lang="en-IN" smtClean="0"/>
              <a:t>‹#›</a:t>
            </a:fld>
            <a:endParaRPr lang="en-IN"/>
          </a:p>
        </p:txBody>
      </p:sp>
    </p:spTree>
    <p:extLst>
      <p:ext uri="{BB962C8B-B14F-4D97-AF65-F5344CB8AC3E}">
        <p14:creationId xmlns:p14="http://schemas.microsoft.com/office/powerpoint/2010/main" val="3214669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507BD-D114-4358-9B87-32F56E9B71B9}" type="datetimeFigureOut">
              <a:rPr lang="en-IN" smtClean="0"/>
              <a:t>26-08-2025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9D3AAA-847A-4D41-B1E7-5C41F78A7055}" type="slidenum">
              <a:rPr lang="en-IN" smtClean="0"/>
              <a:t>‹#›</a:t>
            </a:fld>
            <a:endParaRPr lang="en-IN"/>
          </a:p>
        </p:txBody>
      </p:sp>
    </p:spTree>
    <p:extLst>
      <p:ext uri="{BB962C8B-B14F-4D97-AF65-F5344CB8AC3E}">
        <p14:creationId xmlns:p14="http://schemas.microsoft.com/office/powerpoint/2010/main" val="1792022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AB507BD-D114-4358-9B87-32F56E9B71B9}" type="datetimeFigureOut">
              <a:rPr lang="en-IN" smtClean="0"/>
              <a:t>26-08-2025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4F9D3AAA-847A-4D41-B1E7-5C41F78A7055}" type="slidenum">
              <a:rPr lang="en-IN" smtClean="0"/>
              <a:t>‹#›</a:t>
            </a:fld>
            <a:endParaRPr lang="en-IN"/>
          </a:p>
        </p:txBody>
      </p:sp>
    </p:spTree>
    <p:extLst>
      <p:ext uri="{BB962C8B-B14F-4D97-AF65-F5344CB8AC3E}">
        <p14:creationId xmlns:p14="http://schemas.microsoft.com/office/powerpoint/2010/main" val="31553155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AB507BD-D114-4358-9B87-32F56E9B71B9}" type="datetimeFigureOut">
              <a:rPr lang="en-IN" smtClean="0"/>
              <a:t>26-08-2025</a:t>
            </a:fld>
            <a:endParaRPr lang="en-IN"/>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9D3AAA-847A-4D41-B1E7-5C41F78A7055}" type="slidenum">
              <a:rPr lang="en-IN" smtClean="0"/>
              <a:t>‹#›</a:t>
            </a:fld>
            <a:endParaRPr lang="en-IN"/>
          </a:p>
        </p:txBody>
      </p:sp>
    </p:spTree>
    <p:extLst>
      <p:ext uri="{BB962C8B-B14F-4D97-AF65-F5344CB8AC3E}">
        <p14:creationId xmlns:p14="http://schemas.microsoft.com/office/powerpoint/2010/main" val="5761716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6.bin"/><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6.wmf"/><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2.bin"/><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hyperlink" Target="https://www.google.com/search?sca_esv=fc249485959e2dfc&amp;rlz=1C1ONGR_enIN1121IN1121&amp;sxsrf=AE3TifOf06czUMXBmvggGWMWjhTZMgc95g%3A1755839408338&amp;q=Integrated+Services+Digital+Network&amp;sa=X&amp;ved=2ahUKEwjZzt3B052PAxXISWwGHS2NLG0QxccNegQIHRAB&amp;mstk=AUtExfCQPvh8WzrFFFiLLUNkN4vIDKH-SBfQHjXVa5HmKfNqHPqUSKSQVLzIPVMvz9uMd0cfnnzLnc9RI_3e1Pw4WdHI-Ya7vDTiqknjfN633tUX5H_okyVkBX3jnZdEqPpCAAZ2ZzIyFx8reXSkJoqUx0QrgsfTTjEue1RY-8Vc3oo2iZehcnKLcHFqi1hgT2-c9oqK1gDNn_qwnr6PED7gpG70QGjwsaGvXmzwJMCpirlzxXbfmwZT-jULrAuNSEQMvAaEgaWku5vnMOv0XNYiBmQj&amp;csui=3"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image" Target="../media/image36.png"/><Relationship Id="rId4" Type="http://schemas.openxmlformats.org/officeDocument/2006/relationships/image" Target="../media/image35.png"/></Relationships>
</file>

<file path=ppt/slides/_rels/slide8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AF60253B-E5BF-ECF3-AED6-3275C2FD6DBC}"/>
              </a:ext>
            </a:extLst>
          </p:cNvPr>
          <p:cNvSpPr>
            <a:spLocks noGrp="1" noChangeArrowheads="1"/>
          </p:cNvSpPr>
          <p:nvPr>
            <p:ph type="ctrTitle"/>
          </p:nvPr>
        </p:nvSpPr>
        <p:spPr>
          <a:xfrm>
            <a:off x="1799036" y="2171700"/>
            <a:ext cx="5544740" cy="914400"/>
          </a:xfrm>
        </p:spPr>
        <p:txBody>
          <a:bodyPr rtlCol="0">
            <a:normAutofit fontScale="90000"/>
          </a:bodyPr>
          <a:lstStyle/>
          <a:p>
            <a:pPr>
              <a:defRPr/>
            </a:pPr>
            <a:r>
              <a:rPr lang="en-US" sz="4050" b="1" dirty="0">
                <a:latin typeface="Times New Roman" charset="0"/>
              </a:rPr>
              <a:t>GLOBEL SYSTEM FOR MOBILE(GSM)</a:t>
            </a:r>
            <a:br>
              <a:rPr lang="en-US" sz="4050" b="1" dirty="0">
                <a:latin typeface="Times New Roman" charset="0"/>
              </a:rPr>
            </a:br>
            <a:r>
              <a:rPr lang="en-US" sz="4050" b="1" dirty="0">
                <a:latin typeface="Times New Roman" charset="0"/>
              </a:rPr>
              <a:t>System architecture</a:t>
            </a:r>
          </a:p>
        </p:txBody>
      </p:sp>
      <p:sp>
        <p:nvSpPr>
          <p:cNvPr id="17411" name="Rectangle 3">
            <a:extLst>
              <a:ext uri="{FF2B5EF4-FFF2-40B4-BE49-F238E27FC236}">
                <a16:creationId xmlns:a16="http://schemas.microsoft.com/office/drawing/2014/main" id="{8337564B-6F07-48F8-D75B-E82963A9B012}"/>
              </a:ext>
            </a:extLst>
          </p:cNvPr>
          <p:cNvSpPr>
            <a:spLocks noGrp="1" noChangeArrowheads="1"/>
          </p:cNvSpPr>
          <p:nvPr>
            <p:ph type="subTitle" idx="1"/>
          </p:nvPr>
        </p:nvSpPr>
        <p:spPr>
          <a:xfrm>
            <a:off x="2121694" y="4057650"/>
            <a:ext cx="5200650" cy="1543050"/>
          </a:xfrm>
        </p:spPr>
        <p:txBody>
          <a:bodyPr rtlCol="0">
            <a:normAutofit fontScale="92500" lnSpcReduction="20000"/>
          </a:bodyPr>
          <a:lstStyle/>
          <a:p>
            <a:pPr algn="r">
              <a:defRPr/>
            </a:pPr>
            <a:endParaRPr lang="en-US" dirty="0"/>
          </a:p>
          <a:p>
            <a:pPr algn="r">
              <a:defRPr/>
            </a:pPr>
            <a:r>
              <a:rPr lang="en-US" dirty="0"/>
              <a:t>	Presented by</a:t>
            </a:r>
          </a:p>
          <a:p>
            <a:pPr algn="r">
              <a:defRPr/>
            </a:pPr>
            <a:r>
              <a:rPr lang="en-US" dirty="0"/>
              <a:t>Dr. Dhiraj Kumar Patel</a:t>
            </a:r>
          </a:p>
          <a:p>
            <a:pPr algn="r">
              <a:defRPr/>
            </a:pPr>
            <a:r>
              <a:rPr lang="en-US" dirty="0"/>
              <a:t>Asst. Prof., IIIT Surat.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E75B1A7-A1EB-DF66-CEFC-C4BB572F1E0E}"/>
              </a:ext>
            </a:extLst>
          </p:cNvPr>
          <p:cNvSpPr>
            <a:spLocks noGrp="1" noChangeArrowheads="1"/>
          </p:cNvSpPr>
          <p:nvPr>
            <p:ph type="title"/>
          </p:nvPr>
        </p:nvSpPr>
        <p:spPr>
          <a:xfrm>
            <a:off x="1657350" y="857250"/>
            <a:ext cx="5829300" cy="742950"/>
          </a:xfrm>
        </p:spPr>
        <p:txBody>
          <a:bodyPr/>
          <a:lstStyle/>
          <a:p>
            <a:pPr eaLnBrk="1" hangingPunct="1"/>
            <a:r>
              <a:rPr lang="en-US" altLang="en-US" sz="2700" b="1">
                <a:latin typeface="Times New Roman" panose="02020603050405020304" pitchFamily="18" charset="0"/>
              </a:rPr>
              <a:t>Supplementary Services</a:t>
            </a:r>
          </a:p>
        </p:txBody>
      </p:sp>
      <p:sp>
        <p:nvSpPr>
          <p:cNvPr id="9219" name="Rectangle 3">
            <a:extLst>
              <a:ext uri="{FF2B5EF4-FFF2-40B4-BE49-F238E27FC236}">
                <a16:creationId xmlns:a16="http://schemas.microsoft.com/office/drawing/2014/main" id="{9A5B937D-74CC-55C7-D464-CB7CDD42BA01}"/>
              </a:ext>
            </a:extLst>
          </p:cNvPr>
          <p:cNvSpPr>
            <a:spLocks noChangeArrowheads="1"/>
          </p:cNvSpPr>
          <p:nvPr/>
        </p:nvSpPr>
        <p:spPr bwMode="auto">
          <a:xfrm flipV="1">
            <a:off x="4514850" y="1955007"/>
            <a:ext cx="29718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endParaRPr lang="en-US" altLang="en-US" sz="1500"/>
          </a:p>
        </p:txBody>
      </p:sp>
      <p:sp>
        <p:nvSpPr>
          <p:cNvPr id="9220" name="Rectangle 5">
            <a:extLst>
              <a:ext uri="{FF2B5EF4-FFF2-40B4-BE49-F238E27FC236}">
                <a16:creationId xmlns:a16="http://schemas.microsoft.com/office/drawing/2014/main" id="{9F98952C-85F4-B462-3ECE-22161DF7D86C}"/>
              </a:ext>
            </a:extLst>
          </p:cNvPr>
          <p:cNvSpPr>
            <a:spLocks noChangeArrowheads="1"/>
          </p:cNvSpPr>
          <p:nvPr/>
        </p:nvSpPr>
        <p:spPr bwMode="auto">
          <a:xfrm>
            <a:off x="1314450" y="1885950"/>
            <a:ext cx="6457950" cy="4330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2563" indent="-182563"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lnSpc>
                <a:spcPct val="90000"/>
              </a:lnSpc>
              <a:spcBef>
                <a:spcPct val="50000"/>
              </a:spcBef>
            </a:pPr>
            <a:r>
              <a:rPr lang="en-US" altLang="en-US" sz="1800"/>
              <a:t>Call related services :</a:t>
            </a:r>
          </a:p>
          <a:p>
            <a:pPr eaLnBrk="1" hangingPunct="1">
              <a:lnSpc>
                <a:spcPct val="90000"/>
              </a:lnSpc>
              <a:spcBef>
                <a:spcPct val="50000"/>
              </a:spcBef>
              <a:buFontTx/>
              <a:buChar char="•"/>
            </a:pPr>
            <a:r>
              <a:rPr lang="en-US" altLang="en-US" sz="1800"/>
              <a:t>Call Waiting- Notification of an incoming call while on the handset</a:t>
            </a:r>
          </a:p>
          <a:p>
            <a:pPr eaLnBrk="1" hangingPunct="1">
              <a:lnSpc>
                <a:spcPct val="90000"/>
              </a:lnSpc>
              <a:spcBef>
                <a:spcPct val="50000"/>
              </a:spcBef>
              <a:buFontTx/>
              <a:buChar char="•"/>
            </a:pPr>
            <a:r>
              <a:rPr lang="en-US" altLang="en-US" sz="1800"/>
              <a:t>Call Hold- Put a caller on hold to take another call</a:t>
            </a:r>
          </a:p>
          <a:p>
            <a:pPr eaLnBrk="1" hangingPunct="1">
              <a:lnSpc>
                <a:spcPct val="90000"/>
              </a:lnSpc>
              <a:spcBef>
                <a:spcPct val="50000"/>
              </a:spcBef>
              <a:buFontTx/>
              <a:buChar char="•"/>
            </a:pPr>
            <a:r>
              <a:rPr lang="en-US" altLang="en-US" sz="1800"/>
              <a:t>Call Barring- All calls, outgoing calls, or incoming calls</a:t>
            </a:r>
          </a:p>
          <a:p>
            <a:pPr eaLnBrk="1" hangingPunct="1">
              <a:lnSpc>
                <a:spcPct val="90000"/>
              </a:lnSpc>
              <a:spcBef>
                <a:spcPct val="50000"/>
              </a:spcBef>
              <a:buFontTx/>
              <a:buChar char="•"/>
            </a:pPr>
            <a:r>
              <a:rPr lang="en-US" altLang="en-US" sz="1800"/>
              <a:t>Call Forwarding- Calls can be sent to various numbers defined by the  user</a:t>
            </a:r>
          </a:p>
          <a:p>
            <a:pPr eaLnBrk="1" hangingPunct="1">
              <a:lnSpc>
                <a:spcPct val="90000"/>
              </a:lnSpc>
              <a:spcBef>
                <a:spcPct val="50000"/>
              </a:spcBef>
              <a:buFontTx/>
              <a:buChar char="•"/>
            </a:pPr>
            <a:r>
              <a:rPr lang="en-US" altLang="en-US" sz="1800"/>
              <a:t>Multi Party Call Conferencing - Link multiple calls together</a:t>
            </a:r>
          </a:p>
          <a:p>
            <a:pPr eaLnBrk="1" hangingPunct="1">
              <a:lnSpc>
                <a:spcPct val="90000"/>
              </a:lnSpc>
              <a:spcBef>
                <a:spcPct val="50000"/>
              </a:spcBef>
              <a:buFontTx/>
              <a:buChar char="•"/>
            </a:pPr>
            <a:r>
              <a:rPr lang="en-US" altLang="en-US" sz="1800"/>
              <a:t>CLIP – Caller line identification presentation</a:t>
            </a:r>
          </a:p>
          <a:p>
            <a:pPr eaLnBrk="1" hangingPunct="1">
              <a:lnSpc>
                <a:spcPct val="90000"/>
              </a:lnSpc>
              <a:spcBef>
                <a:spcPct val="50000"/>
              </a:spcBef>
              <a:buFontTx/>
              <a:buChar char="•"/>
            </a:pPr>
            <a:r>
              <a:rPr lang="en-US" altLang="en-US" sz="1800"/>
              <a:t>CLIR – Caller line identification restriction</a:t>
            </a:r>
          </a:p>
          <a:p>
            <a:pPr eaLnBrk="1" hangingPunct="1">
              <a:lnSpc>
                <a:spcPct val="90000"/>
              </a:lnSpc>
              <a:spcBef>
                <a:spcPct val="50000"/>
              </a:spcBef>
              <a:buFontTx/>
              <a:buChar char="•"/>
            </a:pPr>
            <a:r>
              <a:rPr lang="en-US" altLang="en-US" sz="1800"/>
              <a:t>CUG – Closed user group</a:t>
            </a:r>
          </a:p>
          <a:p>
            <a:pPr eaLnBrk="1" hangingPunct="1">
              <a:lnSpc>
                <a:spcPct val="90000"/>
              </a:lnSpc>
              <a:spcBef>
                <a:spcPct val="50000"/>
              </a:spcBef>
              <a:buFontTx/>
              <a:buChar char="•"/>
            </a:pPr>
            <a:endParaRPr lang="en-US" altLang="en-US" sz="18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63D890A9-CD34-D083-9DC6-B285C55169E1}"/>
              </a:ext>
            </a:extLst>
          </p:cNvPr>
          <p:cNvSpPr>
            <a:spLocks noGrp="1" noChangeArrowheads="1"/>
          </p:cNvSpPr>
          <p:nvPr>
            <p:ph type="title"/>
          </p:nvPr>
        </p:nvSpPr>
        <p:spPr>
          <a:xfrm>
            <a:off x="609600" y="669925"/>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9747" name="Rectangle 3">
            <a:extLst>
              <a:ext uri="{FF2B5EF4-FFF2-40B4-BE49-F238E27FC236}">
                <a16:creationId xmlns:a16="http://schemas.microsoft.com/office/drawing/2014/main" id="{B5A1128E-A7AD-A357-D220-7193CA864791}"/>
              </a:ext>
            </a:extLst>
          </p:cNvPr>
          <p:cNvSpPr>
            <a:spLocks noGrp="1" noChangeArrowheads="1"/>
          </p:cNvSpPr>
          <p:nvPr>
            <p:ph idx="1"/>
          </p:nvPr>
        </p:nvSpPr>
        <p:spPr>
          <a:xfrm>
            <a:off x="609600" y="1825625"/>
            <a:ext cx="5981700" cy="647700"/>
          </a:xfrm>
        </p:spPr>
        <p:txBody>
          <a:bodyPr/>
          <a:lstStyle/>
          <a:p>
            <a:pPr marL="533400" indent="-533400" algn="just">
              <a:lnSpc>
                <a:spcPct val="125000"/>
              </a:lnSpc>
              <a:buFont typeface="Wingdings" panose="05000000000000000000" pitchFamily="2" charset="2"/>
              <a:buNone/>
            </a:pPr>
            <a:r>
              <a:rPr lang="en-US" altLang="en-US" sz="2000" b="1">
                <a:solidFill>
                  <a:srgbClr val="003399"/>
                </a:solidFill>
              </a:rPr>
              <a:t>	</a:t>
            </a:r>
            <a:r>
              <a:rPr lang="en-US" altLang="en-US" sz="2400" b="1">
                <a:solidFill>
                  <a:srgbClr val="003399"/>
                </a:solidFill>
                <a:cs typeface="Times New Roman" panose="02020603050405020304" pitchFamily="18" charset="0"/>
              </a:rPr>
              <a:t>Mobile-Controlled Handoff (MCHO)</a:t>
            </a:r>
            <a:endParaRPr lang="en-US" altLang="en-US" sz="2000" b="1">
              <a:solidFill>
                <a:srgbClr val="003399"/>
              </a:solidFill>
            </a:endParaRPr>
          </a:p>
        </p:txBody>
      </p:sp>
      <p:sp>
        <p:nvSpPr>
          <p:cNvPr id="159748" name="Rectangle 5">
            <a:extLst>
              <a:ext uri="{FF2B5EF4-FFF2-40B4-BE49-F238E27FC236}">
                <a16:creationId xmlns:a16="http://schemas.microsoft.com/office/drawing/2014/main" id="{E9CF5E84-4312-48E9-474E-E458F310E833}"/>
              </a:ext>
            </a:extLst>
          </p:cNvPr>
          <p:cNvSpPr>
            <a:spLocks noChangeArrowheads="1"/>
          </p:cNvSpPr>
          <p:nvPr/>
        </p:nvSpPr>
        <p:spPr bwMode="auto">
          <a:xfrm>
            <a:off x="1627188" y="2990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57350" name="Rectangle 6">
            <a:extLst>
              <a:ext uri="{FF2B5EF4-FFF2-40B4-BE49-F238E27FC236}">
                <a16:creationId xmlns:a16="http://schemas.microsoft.com/office/drawing/2014/main" id="{CC2867AE-995D-2857-E1DD-E920210EBAD6}"/>
              </a:ext>
            </a:extLst>
          </p:cNvPr>
          <p:cNvSpPr>
            <a:spLocks noChangeArrowheads="1"/>
          </p:cNvSpPr>
          <p:nvPr/>
        </p:nvSpPr>
        <p:spPr bwMode="auto">
          <a:xfrm>
            <a:off x="1627188" y="3032125"/>
            <a:ext cx="67056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chemeClr val="accent2"/>
              </a:buClr>
              <a:buSzPct val="85000"/>
              <a:buFont typeface="Wingdings" panose="05000000000000000000" pitchFamily="2" charset="2"/>
              <a:buNone/>
            </a:pPr>
            <a:r>
              <a:rPr lang="en-US" altLang="en-US" sz="2000" b="1">
                <a:solidFill>
                  <a:schemeClr val="tx2"/>
                </a:solidFill>
                <a:latin typeface="Times New Roman" panose="02020603050405020304" pitchFamily="18" charset="0"/>
                <a:cs typeface="Times New Roman" panose="02020603050405020304" pitchFamily="18" charset="0"/>
              </a:rPr>
              <a:t>In this strategy, the MS continuously monitors the radio signal strength and quality of the surrounding BSs.  When predefined criteria are met, then the MS checks for the best candidate BS for an available traffic channel and requests the handoff to occur. MACHO is used in </a:t>
            </a:r>
            <a:r>
              <a:rPr lang="en-IN" altLang="en-US" sz="2000"/>
              <a:t>Digital Enhanced Cordless Telecommunications(</a:t>
            </a:r>
            <a:r>
              <a:rPr lang="en-US" altLang="en-US" sz="2000" b="1">
                <a:solidFill>
                  <a:schemeClr val="tx2"/>
                </a:solidFill>
                <a:latin typeface="Times New Roman" panose="02020603050405020304" pitchFamily="18" charset="0"/>
                <a:cs typeface="Times New Roman" panose="02020603050405020304" pitchFamily="18" charset="0"/>
              </a:rPr>
              <a:t>DECT) and </a:t>
            </a:r>
            <a:r>
              <a:rPr lang="en-IN" altLang="en-US" sz="2000"/>
              <a:t>Personal Access Communications System (</a:t>
            </a:r>
            <a:r>
              <a:rPr lang="en-US" altLang="en-US" sz="2000" b="1">
                <a:solidFill>
                  <a:schemeClr val="tx2"/>
                </a:solidFill>
                <a:latin typeface="Times New Roman" panose="02020603050405020304" pitchFamily="18" charset="0"/>
                <a:cs typeface="Times New Roman" panose="02020603050405020304" pitchFamily="18" charset="0"/>
              </a:rPr>
              <a:t>PACS).</a:t>
            </a:r>
          </a:p>
        </p:txBody>
      </p:sp>
      <p:sp>
        <p:nvSpPr>
          <p:cNvPr id="159750" name="Line 7">
            <a:extLst>
              <a:ext uri="{FF2B5EF4-FFF2-40B4-BE49-F238E27FC236}">
                <a16:creationId xmlns:a16="http://schemas.microsoft.com/office/drawing/2014/main" id="{EC04FA9E-0833-C9B5-7852-65A53BD03E8D}"/>
              </a:ext>
            </a:extLst>
          </p:cNvPr>
          <p:cNvSpPr>
            <a:spLocks noChangeShapeType="1"/>
          </p:cNvSpPr>
          <p:nvPr/>
        </p:nvSpPr>
        <p:spPr bwMode="auto">
          <a:xfrm>
            <a:off x="533400" y="1584325"/>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73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build="p"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6FE7B810-2C93-FA7A-1560-D03186DDF588}"/>
              </a:ext>
            </a:extLst>
          </p:cNvPr>
          <p:cNvSpPr>
            <a:spLocks noGrp="1" noChangeArrowheads="1"/>
          </p:cNvSpPr>
          <p:nvPr>
            <p:ph type="title"/>
          </p:nvPr>
        </p:nvSpPr>
        <p:spPr>
          <a:xfrm>
            <a:off x="9144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0771" name="Rectangle 3">
            <a:extLst>
              <a:ext uri="{FF2B5EF4-FFF2-40B4-BE49-F238E27FC236}">
                <a16:creationId xmlns:a16="http://schemas.microsoft.com/office/drawing/2014/main" id="{DE59206F-2A93-3110-93A1-E218D4B2C68B}"/>
              </a:ext>
            </a:extLst>
          </p:cNvPr>
          <p:cNvSpPr>
            <a:spLocks noGrp="1" noChangeArrowheads="1"/>
          </p:cNvSpPr>
          <p:nvPr>
            <p:ph idx="1"/>
          </p:nvPr>
        </p:nvSpPr>
        <p:spPr>
          <a:xfrm>
            <a:off x="838200" y="2057400"/>
            <a:ext cx="7391400" cy="685800"/>
          </a:xfrm>
        </p:spPr>
        <p:txBody>
          <a:bodyPr/>
          <a:lstStyle/>
          <a:p>
            <a:pPr marL="533400" indent="-533400" algn="just">
              <a:lnSpc>
                <a:spcPct val="125000"/>
              </a:lnSpc>
              <a:buFont typeface="Wingdings" panose="05000000000000000000" pitchFamily="2" charset="2"/>
              <a:buNone/>
            </a:pPr>
            <a:r>
              <a:rPr lang="en-US" altLang="en-US" sz="2000" b="1">
                <a:solidFill>
                  <a:srgbClr val="003399"/>
                </a:solidFill>
              </a:rPr>
              <a:t>	</a:t>
            </a:r>
            <a:r>
              <a:rPr lang="en-US" altLang="en-US" sz="2000" b="1">
                <a:solidFill>
                  <a:srgbClr val="003399"/>
                </a:solidFill>
                <a:cs typeface="Times New Roman" panose="02020603050405020304" pitchFamily="18" charset="0"/>
              </a:rPr>
              <a:t>Network-Controlled </a:t>
            </a:r>
            <a:r>
              <a:rPr lang="en-US" altLang="en-US" sz="2400" b="1">
                <a:solidFill>
                  <a:srgbClr val="003399"/>
                </a:solidFill>
                <a:cs typeface="Times New Roman" panose="02020603050405020304" pitchFamily="18" charset="0"/>
              </a:rPr>
              <a:t>Handoff</a:t>
            </a:r>
            <a:r>
              <a:rPr lang="en-US" altLang="en-US" sz="2000" b="1">
                <a:solidFill>
                  <a:srgbClr val="003399"/>
                </a:solidFill>
                <a:cs typeface="Times New Roman" panose="02020603050405020304" pitchFamily="18" charset="0"/>
              </a:rPr>
              <a:t> (NCHO)</a:t>
            </a:r>
            <a:r>
              <a:rPr lang="en-US" altLang="en-US" sz="2000" b="1">
                <a:solidFill>
                  <a:srgbClr val="003399"/>
                </a:solidFill>
              </a:rPr>
              <a:t>		</a:t>
            </a:r>
          </a:p>
        </p:txBody>
      </p:sp>
      <p:sp>
        <p:nvSpPr>
          <p:cNvPr id="160772" name="Rectangle 5">
            <a:extLst>
              <a:ext uri="{FF2B5EF4-FFF2-40B4-BE49-F238E27FC236}">
                <a16:creationId xmlns:a16="http://schemas.microsoft.com/office/drawing/2014/main" id="{059532D3-0C60-746E-1C78-984975B483E8}"/>
              </a:ext>
            </a:extLst>
          </p:cNvPr>
          <p:cNvSpPr>
            <a:spLocks noChangeArrowheads="1"/>
          </p:cNvSpPr>
          <p:nvPr/>
        </p:nvSpPr>
        <p:spPr bwMode="auto">
          <a:xfrm>
            <a:off x="19319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58374" name="Rectangle 6">
            <a:extLst>
              <a:ext uri="{FF2B5EF4-FFF2-40B4-BE49-F238E27FC236}">
                <a16:creationId xmlns:a16="http://schemas.microsoft.com/office/drawing/2014/main" id="{4DE4FE33-7F51-BFF2-FC46-8853BDB88E89}"/>
              </a:ext>
            </a:extLst>
          </p:cNvPr>
          <p:cNvSpPr>
            <a:spLocks noChangeArrowheads="1"/>
          </p:cNvSpPr>
          <p:nvPr/>
        </p:nvSpPr>
        <p:spPr bwMode="auto">
          <a:xfrm>
            <a:off x="1905000" y="2895600"/>
            <a:ext cx="64770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chemeClr val="accent2"/>
              </a:buClr>
              <a:buSzPct val="85000"/>
              <a:buFont typeface="Wingdings" panose="05000000000000000000" pitchFamily="2" charset="2"/>
              <a:buNone/>
            </a:pPr>
            <a:r>
              <a:rPr lang="en-US" altLang="en-US" sz="2000" b="1">
                <a:solidFill>
                  <a:schemeClr val="tx2"/>
                </a:solidFill>
                <a:latin typeface="Times New Roman" panose="02020603050405020304" pitchFamily="18" charset="0"/>
                <a:cs typeface="Times New Roman" panose="02020603050405020304" pitchFamily="18" charset="0"/>
              </a:rPr>
              <a:t>In this strategy, the surrounding BSs, the MSC or both monitor the radio signal.  When the signal’s strength and quality deteriorate below a predefined threshold, the network arranges for a handoff to another channel.  NCHO is used in </a:t>
            </a:r>
            <a:r>
              <a:rPr lang="en-IN" altLang="en-US" sz="2000"/>
              <a:t>cordless telephony (</a:t>
            </a:r>
            <a:r>
              <a:rPr lang="en-US" altLang="en-US" sz="2000" b="1">
                <a:solidFill>
                  <a:schemeClr val="tx2"/>
                </a:solidFill>
                <a:latin typeface="Times New Roman" panose="02020603050405020304" pitchFamily="18" charset="0"/>
                <a:cs typeface="Times New Roman" panose="02020603050405020304" pitchFamily="18" charset="0"/>
              </a:rPr>
              <a:t>CT-2) Plus and </a:t>
            </a:r>
            <a:r>
              <a:rPr lang="en-IN" altLang="en-US" sz="2000"/>
              <a:t>Advanced Mobile Phone System  (</a:t>
            </a:r>
            <a:r>
              <a:rPr lang="en-US" altLang="en-US" sz="2000" b="1">
                <a:solidFill>
                  <a:schemeClr val="tx2"/>
                </a:solidFill>
                <a:latin typeface="Times New Roman" panose="02020603050405020304" pitchFamily="18" charset="0"/>
                <a:cs typeface="Times New Roman" panose="02020603050405020304" pitchFamily="18" charset="0"/>
              </a:rPr>
              <a:t>AMPS).</a:t>
            </a:r>
          </a:p>
        </p:txBody>
      </p:sp>
      <p:sp>
        <p:nvSpPr>
          <p:cNvPr id="160774" name="Line 7">
            <a:extLst>
              <a:ext uri="{FF2B5EF4-FFF2-40B4-BE49-F238E27FC236}">
                <a16:creationId xmlns:a16="http://schemas.microsoft.com/office/drawing/2014/main" id="{0A86C16D-822A-FE3C-0753-D7EA635C497F}"/>
              </a:ext>
            </a:extLst>
          </p:cNvPr>
          <p:cNvSpPr>
            <a:spLocks noChangeShapeType="1"/>
          </p:cNvSpPr>
          <p:nvPr/>
        </p:nvSpPr>
        <p:spPr bwMode="auto">
          <a:xfrm>
            <a:off x="8382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837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B2ED6E58-A8B4-234B-1906-A68C3585B579}"/>
              </a:ext>
            </a:extLst>
          </p:cNvPr>
          <p:cNvSpPr>
            <a:spLocks noGrp="1" noChangeArrowheads="1"/>
          </p:cNvSpPr>
          <p:nvPr>
            <p:ph type="title"/>
          </p:nvPr>
        </p:nvSpPr>
        <p:spPr>
          <a:xfrm>
            <a:off x="6096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1795" name="Rectangle 3">
            <a:extLst>
              <a:ext uri="{FF2B5EF4-FFF2-40B4-BE49-F238E27FC236}">
                <a16:creationId xmlns:a16="http://schemas.microsoft.com/office/drawing/2014/main" id="{23F05F16-88D7-57D2-55A8-C73F0044F072}"/>
              </a:ext>
            </a:extLst>
          </p:cNvPr>
          <p:cNvSpPr>
            <a:spLocks noGrp="1" noChangeArrowheads="1"/>
          </p:cNvSpPr>
          <p:nvPr>
            <p:ph idx="1"/>
          </p:nvPr>
        </p:nvSpPr>
        <p:spPr>
          <a:xfrm>
            <a:off x="609600" y="1828800"/>
            <a:ext cx="5930900" cy="5969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	</a:t>
            </a:r>
            <a:r>
              <a:rPr lang="en-US" altLang="en-US" sz="2400" b="1">
                <a:solidFill>
                  <a:srgbClr val="003399"/>
                </a:solidFill>
                <a:cs typeface="Times New Roman" panose="02020603050405020304" pitchFamily="18" charset="0"/>
              </a:rPr>
              <a:t>Mobile-Assisted Handoff (MAHO)</a:t>
            </a:r>
            <a:endParaRPr lang="en-US" altLang="en-US" sz="2400" b="1">
              <a:solidFill>
                <a:srgbClr val="003399"/>
              </a:solidFill>
            </a:endParaRPr>
          </a:p>
        </p:txBody>
      </p:sp>
      <p:sp>
        <p:nvSpPr>
          <p:cNvPr id="161796" name="Rectangle 5">
            <a:extLst>
              <a:ext uri="{FF2B5EF4-FFF2-40B4-BE49-F238E27FC236}">
                <a16:creationId xmlns:a16="http://schemas.microsoft.com/office/drawing/2014/main" id="{63F2B0C2-1CD7-D251-301A-498080845805}"/>
              </a:ext>
            </a:extLst>
          </p:cNvPr>
          <p:cNvSpPr>
            <a:spLocks noChangeArrowheads="1"/>
          </p:cNvSpPr>
          <p:nvPr/>
        </p:nvSpPr>
        <p:spPr bwMode="auto">
          <a:xfrm>
            <a:off x="16271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59398" name="Rectangle 6">
            <a:extLst>
              <a:ext uri="{FF2B5EF4-FFF2-40B4-BE49-F238E27FC236}">
                <a16:creationId xmlns:a16="http://schemas.microsoft.com/office/drawing/2014/main" id="{F04E6807-A78E-0510-D221-2D1582C0FBB2}"/>
              </a:ext>
            </a:extLst>
          </p:cNvPr>
          <p:cNvSpPr>
            <a:spLocks noChangeArrowheads="1"/>
          </p:cNvSpPr>
          <p:nvPr/>
        </p:nvSpPr>
        <p:spPr bwMode="auto">
          <a:xfrm>
            <a:off x="1600200" y="2743200"/>
            <a:ext cx="632460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chemeClr val="accent2"/>
              </a:buClr>
              <a:buSzPct val="85000"/>
              <a:buFont typeface="Wingdings" panose="05000000000000000000" pitchFamily="2" charset="2"/>
              <a:buNone/>
            </a:pPr>
            <a:r>
              <a:rPr lang="en-US" altLang="en-US" sz="2000" b="1">
                <a:solidFill>
                  <a:schemeClr val="tx2"/>
                </a:solidFill>
                <a:latin typeface="Times New Roman" panose="02020603050405020304" pitchFamily="18" charset="0"/>
                <a:cs typeface="Times New Roman" panose="02020603050405020304" pitchFamily="18" charset="0"/>
              </a:rPr>
              <a:t>It is a variant of NCHO strategy.  In this strategy, the network directs the MS to measure the signal from the surrounding BSs and to report those measurements back to the network.  The network then uses these measurements to determine where a handoff is required and to which channel. MACHO is used in GSM and </a:t>
            </a:r>
            <a:r>
              <a:rPr lang="en-IN" altLang="en-US" sz="2000"/>
              <a:t>Interim Standard-95 (</a:t>
            </a:r>
            <a:r>
              <a:rPr lang="en-US" altLang="en-US" sz="2000" b="1">
                <a:solidFill>
                  <a:schemeClr val="tx2"/>
                </a:solidFill>
                <a:latin typeface="Times New Roman" panose="02020603050405020304" pitchFamily="18" charset="0"/>
                <a:cs typeface="Times New Roman" panose="02020603050405020304" pitchFamily="18" charset="0"/>
              </a:rPr>
              <a:t>IS-95) CDMA.</a:t>
            </a:r>
          </a:p>
        </p:txBody>
      </p:sp>
      <p:sp>
        <p:nvSpPr>
          <p:cNvPr id="161798" name="Line 7">
            <a:extLst>
              <a:ext uri="{FF2B5EF4-FFF2-40B4-BE49-F238E27FC236}">
                <a16:creationId xmlns:a16="http://schemas.microsoft.com/office/drawing/2014/main" id="{F5B731D5-A7C3-0886-0825-99C5887EC8C4}"/>
              </a:ext>
            </a:extLst>
          </p:cNvPr>
          <p:cNvSpPr>
            <a:spLocks noChangeShapeType="1"/>
          </p:cNvSpPr>
          <p:nvPr/>
        </p:nvSpPr>
        <p:spPr bwMode="auto">
          <a:xfrm>
            <a:off x="5334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39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build="p" autoUpdateAnimBg="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0EDC8-2C7A-2022-DE5B-3A9A07D3516F}"/>
              </a:ext>
            </a:extLst>
          </p:cNvPr>
          <p:cNvPicPr>
            <a:picLocks noChangeAspect="1"/>
          </p:cNvPicPr>
          <p:nvPr/>
        </p:nvPicPr>
        <p:blipFill>
          <a:blip r:embed="rId2"/>
          <a:stretch>
            <a:fillRect/>
          </a:stretch>
        </p:blipFill>
        <p:spPr>
          <a:xfrm>
            <a:off x="1047258" y="147179"/>
            <a:ext cx="7049484" cy="6563641"/>
          </a:xfrm>
          <a:prstGeom prst="rect">
            <a:avLst/>
          </a:prstGeom>
        </p:spPr>
      </p:pic>
    </p:spTree>
    <p:extLst>
      <p:ext uri="{BB962C8B-B14F-4D97-AF65-F5344CB8AC3E}">
        <p14:creationId xmlns:p14="http://schemas.microsoft.com/office/powerpoint/2010/main" val="79975112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253670"/>
            <a:ext cx="137072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422146"/>
            <a:ext cx="484026"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655140"/>
            <a:ext cx="515604"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Isosceles Triangle 17">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6115501"/>
            <a:ext cx="112088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615596E-80EF-CFA2-129D-1FDBAD7BD614}"/>
              </a:ext>
            </a:extLst>
          </p:cNvPr>
          <p:cNvPicPr>
            <a:picLocks noChangeAspect="1"/>
          </p:cNvPicPr>
          <p:nvPr/>
        </p:nvPicPr>
        <p:blipFill>
          <a:blip r:embed="rId2"/>
          <a:stretch>
            <a:fillRect/>
          </a:stretch>
        </p:blipFill>
        <p:spPr>
          <a:xfrm>
            <a:off x="1821486" y="49762"/>
            <a:ext cx="5378505" cy="6808237"/>
          </a:xfrm>
          <a:prstGeom prst="rect">
            <a:avLst/>
          </a:prstGeom>
          <a:ln>
            <a:noFill/>
          </a:ln>
        </p:spPr>
      </p:pic>
      <p:sp>
        <p:nvSpPr>
          <p:cNvPr id="20" name="Isosceles Triangle 19">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6453143"/>
            <a:ext cx="611177"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94103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371286-60DF-08FE-AB28-56DB88B03BB2}"/>
              </a:ext>
            </a:extLst>
          </p:cNvPr>
          <p:cNvPicPr>
            <a:picLocks noChangeAspect="1"/>
          </p:cNvPicPr>
          <p:nvPr/>
        </p:nvPicPr>
        <p:blipFill>
          <a:blip r:embed="rId2"/>
          <a:stretch>
            <a:fillRect/>
          </a:stretch>
        </p:blipFill>
        <p:spPr>
          <a:xfrm>
            <a:off x="1286506" y="821980"/>
            <a:ext cx="6570987" cy="4996015"/>
          </a:xfrm>
          <a:prstGeom prst="rect">
            <a:avLst/>
          </a:prstGeom>
        </p:spPr>
      </p:pic>
    </p:spTree>
    <p:extLst>
      <p:ext uri="{BB962C8B-B14F-4D97-AF65-F5344CB8AC3E}">
        <p14:creationId xmlns:p14="http://schemas.microsoft.com/office/powerpoint/2010/main" val="16260034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99E9DC6E-D940-AC56-49BD-92945004A00C}"/>
              </a:ext>
            </a:extLst>
          </p:cNvPr>
          <p:cNvSpPr>
            <a:spLocks noGrp="1" noChangeArrowheads="1"/>
          </p:cNvSpPr>
          <p:nvPr>
            <p:ph type="title"/>
          </p:nvPr>
        </p:nvSpPr>
        <p:spPr>
          <a:xfrm>
            <a:off x="6096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2819" name="Rectangle 3">
            <a:extLst>
              <a:ext uri="{FF2B5EF4-FFF2-40B4-BE49-F238E27FC236}">
                <a16:creationId xmlns:a16="http://schemas.microsoft.com/office/drawing/2014/main" id="{0AB8AE46-6DD1-9FEC-DE34-22ED3055C229}"/>
              </a:ext>
            </a:extLst>
          </p:cNvPr>
          <p:cNvSpPr>
            <a:spLocks noGrp="1" noChangeArrowheads="1"/>
          </p:cNvSpPr>
          <p:nvPr>
            <p:ph idx="1"/>
          </p:nvPr>
        </p:nvSpPr>
        <p:spPr>
          <a:xfrm>
            <a:off x="914400" y="1524000"/>
            <a:ext cx="7010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the network</a:t>
            </a:r>
          </a:p>
        </p:txBody>
      </p:sp>
      <p:sp>
        <p:nvSpPr>
          <p:cNvPr id="162820" name="Rectangle 5">
            <a:extLst>
              <a:ext uri="{FF2B5EF4-FFF2-40B4-BE49-F238E27FC236}">
                <a16:creationId xmlns:a16="http://schemas.microsoft.com/office/drawing/2014/main" id="{7898C871-52AD-7BF3-CEF3-0744BD13EFAD}"/>
              </a:ext>
            </a:extLst>
          </p:cNvPr>
          <p:cNvSpPr>
            <a:spLocks noChangeArrowheads="1"/>
          </p:cNvSpPr>
          <p:nvPr/>
        </p:nvSpPr>
        <p:spPr bwMode="auto">
          <a:xfrm>
            <a:off x="16271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45067" name="Rectangle 11">
            <a:extLst>
              <a:ext uri="{FF2B5EF4-FFF2-40B4-BE49-F238E27FC236}">
                <a16:creationId xmlns:a16="http://schemas.microsoft.com/office/drawing/2014/main" id="{1B7ABD2B-F6F6-81B6-966D-B3BBEEC854CC}"/>
              </a:ext>
            </a:extLst>
          </p:cNvPr>
          <p:cNvSpPr>
            <a:spLocks noChangeArrowheads="1"/>
          </p:cNvSpPr>
          <p:nvPr/>
        </p:nvSpPr>
        <p:spPr bwMode="auto">
          <a:xfrm>
            <a:off x="1295400" y="2209800"/>
            <a:ext cx="6172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Char char="v"/>
            </a:pPr>
            <a:r>
              <a:rPr lang="en-US" altLang="en-US" sz="2400" b="1">
                <a:solidFill>
                  <a:srgbClr val="0033CC"/>
                </a:solidFill>
                <a:latin typeface="Times New Roman" panose="02020603050405020304" pitchFamily="18" charset="0"/>
              </a:rPr>
              <a:t>Intra-system handoff or Inter-BS handoff</a:t>
            </a:r>
            <a:endParaRPr lang="en-US" altLang="en-US" sz="2400" b="1">
              <a:latin typeface="Times New Roman" panose="02020603050405020304" pitchFamily="18" charset="0"/>
            </a:endParaRPr>
          </a:p>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latin typeface="Times New Roman" panose="02020603050405020304" pitchFamily="18" charset="0"/>
              </a:rPr>
              <a:t>	The new and the old BSs are connected to the same MSC.</a:t>
            </a:r>
          </a:p>
        </p:txBody>
      </p:sp>
      <p:graphicFrame>
        <p:nvGraphicFramePr>
          <p:cNvPr id="45071" name="Object 15">
            <a:extLst>
              <a:ext uri="{FF2B5EF4-FFF2-40B4-BE49-F238E27FC236}">
                <a16:creationId xmlns:a16="http://schemas.microsoft.com/office/drawing/2014/main" id="{5A59AF75-7F6E-8B05-AB58-5A9FC3FCDF57}"/>
              </a:ext>
            </a:extLst>
          </p:cNvPr>
          <p:cNvGraphicFramePr>
            <a:graphicFrameLocks noChangeAspect="1"/>
          </p:cNvGraphicFramePr>
          <p:nvPr/>
        </p:nvGraphicFramePr>
        <p:xfrm>
          <a:off x="1600200" y="3352800"/>
          <a:ext cx="5867400" cy="3352800"/>
        </p:xfrm>
        <a:graphic>
          <a:graphicData uri="http://schemas.openxmlformats.org/presentationml/2006/ole">
            <mc:AlternateContent xmlns:mc="http://schemas.openxmlformats.org/markup-compatibility/2006">
              <mc:Choice xmlns:v="urn:schemas-microsoft-com:vml" Requires="v">
                <p:oleObj name="VISIO" r:id="rId2" imgW="3976116" imgH="2827020" progId="Visio.Drawing.6">
                  <p:embed/>
                </p:oleObj>
              </mc:Choice>
              <mc:Fallback>
                <p:oleObj name="VISIO" r:id="rId2" imgW="3976116" imgH="2827020" progId="Visio.Drawing.6">
                  <p:embed/>
                  <p:pic>
                    <p:nvPicPr>
                      <p:cNvPr id="45071" name="Object 15">
                        <a:extLst>
                          <a:ext uri="{FF2B5EF4-FFF2-40B4-BE49-F238E27FC236}">
                            <a16:creationId xmlns:a16="http://schemas.microsoft.com/office/drawing/2014/main" id="{5A59AF75-7F6E-8B05-AB58-5A9FC3FCDF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352800"/>
                        <a:ext cx="58674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23" name="Line 16">
            <a:extLst>
              <a:ext uri="{FF2B5EF4-FFF2-40B4-BE49-F238E27FC236}">
                <a16:creationId xmlns:a16="http://schemas.microsoft.com/office/drawing/2014/main" id="{B2AF6F2C-06BF-ED92-E04C-14C53A42B607}"/>
              </a:ext>
            </a:extLst>
          </p:cNvPr>
          <p:cNvSpPr>
            <a:spLocks noChangeShapeType="1"/>
          </p:cNvSpPr>
          <p:nvPr/>
        </p:nvSpPr>
        <p:spPr bwMode="auto">
          <a:xfrm>
            <a:off x="5334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5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50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5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7" grpId="0" build="p" autoUpdateAnimBg="0"/>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99BC6DA3-D7F9-828D-8D22-A61A77261C0B}"/>
              </a:ext>
            </a:extLst>
          </p:cNvPr>
          <p:cNvSpPr>
            <a:spLocks noGrp="1" noChangeArrowheads="1"/>
          </p:cNvSpPr>
          <p:nvPr>
            <p:ph type="title"/>
          </p:nvPr>
        </p:nvSpPr>
        <p:spPr>
          <a:xfrm>
            <a:off x="277813"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3843" name="Rectangle 3">
            <a:extLst>
              <a:ext uri="{FF2B5EF4-FFF2-40B4-BE49-F238E27FC236}">
                <a16:creationId xmlns:a16="http://schemas.microsoft.com/office/drawing/2014/main" id="{0201BC75-DF2D-81CC-4B9F-64EE8BCB61B1}"/>
              </a:ext>
            </a:extLst>
          </p:cNvPr>
          <p:cNvSpPr>
            <a:spLocks noGrp="1" noChangeArrowheads="1"/>
          </p:cNvSpPr>
          <p:nvPr>
            <p:ph idx="1"/>
          </p:nvPr>
        </p:nvSpPr>
        <p:spPr>
          <a:xfrm>
            <a:off x="582613" y="1524000"/>
            <a:ext cx="7010400" cy="685800"/>
          </a:xfrm>
        </p:spPr>
        <p:txBody>
          <a:bodyPr/>
          <a:lstStyle/>
          <a:p>
            <a:pPr marL="533400" indent="-533400" algn="just">
              <a:lnSpc>
                <a:spcPct val="125000"/>
              </a:lnSpc>
              <a:buFont typeface="Wingdings" panose="05000000000000000000" pitchFamily="2" charset="2"/>
              <a:buNone/>
            </a:pPr>
            <a:r>
              <a:rPr lang="en-US" altLang="en-US" sz="2400" b="1">
                <a:solidFill>
                  <a:srgbClr val="0033CC"/>
                </a:solidFill>
              </a:rPr>
              <a:t>Intra-system handoff or Inter-BS handoff</a:t>
            </a:r>
          </a:p>
        </p:txBody>
      </p:sp>
      <p:sp>
        <p:nvSpPr>
          <p:cNvPr id="163844" name="Rectangle 4">
            <a:extLst>
              <a:ext uri="{FF2B5EF4-FFF2-40B4-BE49-F238E27FC236}">
                <a16:creationId xmlns:a16="http://schemas.microsoft.com/office/drawing/2014/main" id="{8C90643A-05D2-8E19-33D2-4C2A472A64F0}"/>
              </a:ext>
            </a:extLst>
          </p:cNvPr>
          <p:cNvSpPr>
            <a:spLocks noChangeArrowheads="1"/>
          </p:cNvSpPr>
          <p:nvPr/>
        </p:nvSpPr>
        <p:spPr bwMode="auto">
          <a:xfrm>
            <a:off x="1295400"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64869" name="Rectangle 5">
            <a:extLst>
              <a:ext uri="{FF2B5EF4-FFF2-40B4-BE49-F238E27FC236}">
                <a16:creationId xmlns:a16="http://schemas.microsoft.com/office/drawing/2014/main" id="{A82804B6-4B14-6276-5341-32B2C79DD840}"/>
              </a:ext>
            </a:extLst>
          </p:cNvPr>
          <p:cNvSpPr>
            <a:spLocks noChangeArrowheads="1"/>
          </p:cNvSpPr>
          <p:nvPr/>
        </p:nvSpPr>
        <p:spPr bwMode="auto">
          <a:xfrm>
            <a:off x="963613" y="2057400"/>
            <a:ext cx="617220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latin typeface="Times New Roman" panose="02020603050405020304" pitchFamily="18" charset="0"/>
              </a:rPr>
              <a:t>Steps</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b="1">
                <a:latin typeface="Times New Roman" panose="02020603050405020304" pitchFamily="18" charset="0"/>
                <a:cs typeface="Times New Roman" panose="02020603050405020304" pitchFamily="18" charset="0"/>
              </a:rPr>
              <a:t>The MU (MS) momentarily suspends conversation and initiates the handoff procedure by signaling on an idle (currently free) channel in the new BS.  Then it resumes the conversation on the old BS.</a:t>
            </a:r>
            <a:endParaRPr lang="en-US" altLang="en-US" b="1">
              <a:latin typeface="Times New Roman" panose="02020603050405020304" pitchFamily="18" charset="0"/>
            </a:endParaRPr>
          </a:p>
        </p:txBody>
      </p:sp>
      <p:sp>
        <p:nvSpPr>
          <p:cNvPr id="163846" name="Line 7">
            <a:extLst>
              <a:ext uri="{FF2B5EF4-FFF2-40B4-BE49-F238E27FC236}">
                <a16:creationId xmlns:a16="http://schemas.microsoft.com/office/drawing/2014/main" id="{BF7F2DC9-571C-4E74-22D7-2015A0FA3BCD}"/>
              </a:ext>
            </a:extLst>
          </p:cNvPr>
          <p:cNvSpPr>
            <a:spLocks noChangeShapeType="1"/>
          </p:cNvSpPr>
          <p:nvPr/>
        </p:nvSpPr>
        <p:spPr bwMode="auto">
          <a:xfrm>
            <a:off x="201613"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164873" name="Object 9">
            <a:extLst>
              <a:ext uri="{FF2B5EF4-FFF2-40B4-BE49-F238E27FC236}">
                <a16:creationId xmlns:a16="http://schemas.microsoft.com/office/drawing/2014/main" id="{C5B747E2-20D5-A736-7CDC-F004E9886E0E}"/>
              </a:ext>
            </a:extLst>
          </p:cNvPr>
          <p:cNvGraphicFramePr>
            <a:graphicFrameLocks noChangeAspect="1"/>
          </p:cNvGraphicFramePr>
          <p:nvPr/>
        </p:nvGraphicFramePr>
        <p:xfrm>
          <a:off x="1789113" y="4300538"/>
          <a:ext cx="4953000" cy="2476500"/>
        </p:xfrm>
        <a:graphic>
          <a:graphicData uri="http://schemas.openxmlformats.org/presentationml/2006/ole">
            <mc:AlternateContent xmlns:mc="http://schemas.openxmlformats.org/markup-compatibility/2006">
              <mc:Choice xmlns:v="urn:schemas-microsoft-com:vml" Requires="v">
                <p:oleObj name="VISIO" r:id="rId2" imgW="3429000" imgH="2234184" progId="Visio.Drawing.6">
                  <p:embed/>
                </p:oleObj>
              </mc:Choice>
              <mc:Fallback>
                <p:oleObj name="VISIO" r:id="rId2" imgW="3429000" imgH="2234184" progId="Visio.Drawing.6">
                  <p:embed/>
                  <p:pic>
                    <p:nvPicPr>
                      <p:cNvPr id="164873" name="Object 9">
                        <a:extLst>
                          <a:ext uri="{FF2B5EF4-FFF2-40B4-BE49-F238E27FC236}">
                            <a16:creationId xmlns:a16="http://schemas.microsoft.com/office/drawing/2014/main" id="{C5B747E2-20D5-A736-7CDC-F004E9886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113" y="4300538"/>
                        <a:ext cx="49530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48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6486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64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4EB63CA9-B529-33C7-BE62-85EC421A29E2}"/>
              </a:ext>
            </a:extLst>
          </p:cNvPr>
          <p:cNvSpPr>
            <a:spLocks noGrp="1" noChangeArrowheads="1"/>
          </p:cNvSpPr>
          <p:nvPr>
            <p:ph type="title"/>
          </p:nvPr>
        </p:nvSpPr>
        <p:spPr>
          <a:xfrm>
            <a:off x="4572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4867" name="Rectangle 3">
            <a:extLst>
              <a:ext uri="{FF2B5EF4-FFF2-40B4-BE49-F238E27FC236}">
                <a16:creationId xmlns:a16="http://schemas.microsoft.com/office/drawing/2014/main" id="{F42FB0DB-307B-EB90-9F21-1ABB9E7B69D0}"/>
              </a:ext>
            </a:extLst>
          </p:cNvPr>
          <p:cNvSpPr>
            <a:spLocks noGrp="1" noChangeArrowheads="1"/>
          </p:cNvSpPr>
          <p:nvPr>
            <p:ph idx="1"/>
          </p:nvPr>
        </p:nvSpPr>
        <p:spPr>
          <a:xfrm>
            <a:off x="762000" y="1524000"/>
            <a:ext cx="7010400" cy="685800"/>
          </a:xfrm>
        </p:spPr>
        <p:txBody>
          <a:bodyPr/>
          <a:lstStyle/>
          <a:p>
            <a:pPr marL="533400" indent="-533400" algn="just">
              <a:lnSpc>
                <a:spcPct val="125000"/>
              </a:lnSpc>
              <a:buFont typeface="Wingdings" panose="05000000000000000000" pitchFamily="2" charset="2"/>
              <a:buNone/>
            </a:pPr>
            <a:r>
              <a:rPr lang="en-US" altLang="en-US" sz="2400" b="1">
                <a:solidFill>
                  <a:srgbClr val="0033CC"/>
                </a:solidFill>
              </a:rPr>
              <a:t>Intra-system handoff or Inter-BS handoff</a:t>
            </a:r>
          </a:p>
        </p:txBody>
      </p:sp>
      <p:sp>
        <p:nvSpPr>
          <p:cNvPr id="164868" name="Rectangle 4">
            <a:extLst>
              <a:ext uri="{FF2B5EF4-FFF2-40B4-BE49-F238E27FC236}">
                <a16:creationId xmlns:a16="http://schemas.microsoft.com/office/drawing/2014/main" id="{C6926B1D-5DA7-5761-A60D-64DB510C4F29}"/>
              </a:ext>
            </a:extLst>
          </p:cNvPr>
          <p:cNvSpPr>
            <a:spLocks noChangeArrowheads="1"/>
          </p:cNvSpPr>
          <p:nvPr/>
        </p:nvSpPr>
        <p:spPr bwMode="auto">
          <a:xfrm>
            <a:off x="1474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65893" name="Rectangle 5">
            <a:extLst>
              <a:ext uri="{FF2B5EF4-FFF2-40B4-BE49-F238E27FC236}">
                <a16:creationId xmlns:a16="http://schemas.microsoft.com/office/drawing/2014/main" id="{A5BFED76-C5F8-0CEA-505A-06F6461847B0}"/>
              </a:ext>
            </a:extLst>
          </p:cNvPr>
          <p:cNvSpPr>
            <a:spLocks noChangeArrowheads="1"/>
          </p:cNvSpPr>
          <p:nvPr/>
        </p:nvSpPr>
        <p:spPr bwMode="auto">
          <a:xfrm>
            <a:off x="762000" y="2057400"/>
            <a:ext cx="7289800"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AutoNum type="arabicPeriod" startAt="2"/>
            </a:pPr>
            <a:r>
              <a:rPr lang="en-US" altLang="en-US" b="1">
                <a:latin typeface="Times New Roman" panose="02020603050405020304" pitchFamily="18" charset="0"/>
                <a:cs typeface="Times New Roman" panose="02020603050405020304" pitchFamily="18" charset="0"/>
              </a:rPr>
              <a:t>Upon receipt of the signal, the MSC transfers the encryption information to the selected idle channel of the new BS and sets up the new conversation path to the MS through that channel.  The switch bridges the new path with the old path and informs the MS to transfer from the old channel to the new channel.</a:t>
            </a:r>
          </a:p>
        </p:txBody>
      </p:sp>
      <p:sp>
        <p:nvSpPr>
          <p:cNvPr id="164870" name="Line 6">
            <a:extLst>
              <a:ext uri="{FF2B5EF4-FFF2-40B4-BE49-F238E27FC236}">
                <a16:creationId xmlns:a16="http://schemas.microsoft.com/office/drawing/2014/main" id="{D7DE3D4A-80B4-7ECE-06F2-17D92532E4B2}"/>
              </a:ext>
            </a:extLst>
          </p:cNvPr>
          <p:cNvSpPr>
            <a:spLocks noChangeShapeType="1"/>
          </p:cNvSpPr>
          <p:nvPr/>
        </p:nvSpPr>
        <p:spPr bwMode="auto">
          <a:xfrm>
            <a:off x="381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165896" name="Object 8">
            <a:extLst>
              <a:ext uri="{FF2B5EF4-FFF2-40B4-BE49-F238E27FC236}">
                <a16:creationId xmlns:a16="http://schemas.microsoft.com/office/drawing/2014/main" id="{450B8431-A6B8-8C05-B880-FE06BA8EBC3F}"/>
              </a:ext>
            </a:extLst>
          </p:cNvPr>
          <p:cNvGraphicFramePr>
            <a:graphicFrameLocks noChangeAspect="1"/>
          </p:cNvGraphicFramePr>
          <p:nvPr/>
        </p:nvGraphicFramePr>
        <p:xfrm>
          <a:off x="1701800" y="4051300"/>
          <a:ext cx="5372100" cy="2806700"/>
        </p:xfrm>
        <a:graphic>
          <a:graphicData uri="http://schemas.openxmlformats.org/presentationml/2006/ole">
            <mc:AlternateContent xmlns:mc="http://schemas.openxmlformats.org/markup-compatibility/2006">
              <mc:Choice xmlns:v="urn:schemas-microsoft-com:vml" Requires="v">
                <p:oleObj name="VISIO" r:id="rId2" imgW="3366516" imgH="2022348" progId="Visio.Drawing.6">
                  <p:embed/>
                </p:oleObj>
              </mc:Choice>
              <mc:Fallback>
                <p:oleObj name="VISIO" r:id="rId2" imgW="3366516" imgH="2022348" progId="Visio.Drawing.6">
                  <p:embed/>
                  <p:pic>
                    <p:nvPicPr>
                      <p:cNvPr id="165896" name="Object 8">
                        <a:extLst>
                          <a:ext uri="{FF2B5EF4-FFF2-40B4-BE49-F238E27FC236}">
                            <a16:creationId xmlns:a16="http://schemas.microsoft.com/office/drawing/2014/main" id="{450B8431-A6B8-8C05-B880-FE06BA8EBC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4051300"/>
                        <a:ext cx="5372100"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5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3"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094D4307-42FB-1301-364D-DF745F811EB2}"/>
              </a:ext>
            </a:extLst>
          </p:cNvPr>
          <p:cNvSpPr>
            <a:spLocks noGrp="1" noChangeArrowheads="1"/>
          </p:cNvSpPr>
          <p:nvPr>
            <p:ph type="title"/>
          </p:nvPr>
        </p:nvSpPr>
        <p:spPr>
          <a:xfrm>
            <a:off x="6858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5891" name="Rectangle 3">
            <a:extLst>
              <a:ext uri="{FF2B5EF4-FFF2-40B4-BE49-F238E27FC236}">
                <a16:creationId xmlns:a16="http://schemas.microsoft.com/office/drawing/2014/main" id="{34305D00-951C-7A5B-6F7A-C92EC4F46C7C}"/>
              </a:ext>
            </a:extLst>
          </p:cNvPr>
          <p:cNvSpPr>
            <a:spLocks noGrp="1" noChangeArrowheads="1"/>
          </p:cNvSpPr>
          <p:nvPr>
            <p:ph idx="1"/>
          </p:nvPr>
        </p:nvSpPr>
        <p:spPr>
          <a:xfrm>
            <a:off x="990600" y="1524000"/>
            <a:ext cx="7010400" cy="685800"/>
          </a:xfrm>
        </p:spPr>
        <p:txBody>
          <a:bodyPr/>
          <a:lstStyle/>
          <a:p>
            <a:pPr marL="533400" indent="-533400" algn="just">
              <a:lnSpc>
                <a:spcPct val="125000"/>
              </a:lnSpc>
              <a:buFont typeface="Wingdings" panose="05000000000000000000" pitchFamily="2" charset="2"/>
              <a:buNone/>
            </a:pPr>
            <a:r>
              <a:rPr lang="en-US" altLang="en-US" sz="2400" b="1">
                <a:solidFill>
                  <a:srgbClr val="0033CC"/>
                </a:solidFill>
              </a:rPr>
              <a:t>Intra-system handoff or Inter-BS handoff</a:t>
            </a:r>
          </a:p>
        </p:txBody>
      </p:sp>
      <p:sp>
        <p:nvSpPr>
          <p:cNvPr id="165892" name="Rectangle 4">
            <a:extLst>
              <a:ext uri="{FF2B5EF4-FFF2-40B4-BE49-F238E27FC236}">
                <a16:creationId xmlns:a16="http://schemas.microsoft.com/office/drawing/2014/main" id="{B7834F9A-C8C2-47E3-F1F3-88434E5166F3}"/>
              </a:ext>
            </a:extLst>
          </p:cNvPr>
          <p:cNvSpPr>
            <a:spLocks noChangeArrowheads="1"/>
          </p:cNvSpPr>
          <p:nvPr/>
        </p:nvSpPr>
        <p:spPr bwMode="auto">
          <a:xfrm>
            <a:off x="17033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66917" name="Rectangle 5">
            <a:extLst>
              <a:ext uri="{FF2B5EF4-FFF2-40B4-BE49-F238E27FC236}">
                <a16:creationId xmlns:a16="http://schemas.microsoft.com/office/drawing/2014/main" id="{F8999D25-2F5A-CAF5-9982-B95F2D3D7147}"/>
              </a:ext>
            </a:extLst>
          </p:cNvPr>
          <p:cNvSpPr>
            <a:spLocks noChangeArrowheads="1"/>
          </p:cNvSpPr>
          <p:nvPr/>
        </p:nvSpPr>
        <p:spPr bwMode="auto">
          <a:xfrm>
            <a:off x="990600" y="2057400"/>
            <a:ext cx="72898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AutoNum type="arabicPeriod" startAt="3"/>
            </a:pPr>
            <a:r>
              <a:rPr lang="en-US" altLang="en-US" b="1">
                <a:latin typeface="Times New Roman" panose="02020603050405020304" pitchFamily="18" charset="0"/>
                <a:cs typeface="Times New Roman" panose="02020603050405020304" pitchFamily="18" charset="0"/>
              </a:rPr>
              <a:t>After the MS has been transferred to the new BS, it signals the network and resumes conversation using the new channel. </a:t>
            </a:r>
          </a:p>
        </p:txBody>
      </p:sp>
      <p:sp>
        <p:nvSpPr>
          <p:cNvPr id="165894" name="Line 6">
            <a:extLst>
              <a:ext uri="{FF2B5EF4-FFF2-40B4-BE49-F238E27FC236}">
                <a16:creationId xmlns:a16="http://schemas.microsoft.com/office/drawing/2014/main" id="{03A172CD-61FF-CE51-AE85-4DF4C1ECCA48}"/>
              </a:ext>
            </a:extLst>
          </p:cNvPr>
          <p:cNvSpPr>
            <a:spLocks noChangeShapeType="1"/>
          </p:cNvSpPr>
          <p:nvPr/>
        </p:nvSpPr>
        <p:spPr bwMode="auto">
          <a:xfrm>
            <a:off x="6096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166920" name="Object 8">
            <a:extLst>
              <a:ext uri="{FF2B5EF4-FFF2-40B4-BE49-F238E27FC236}">
                <a16:creationId xmlns:a16="http://schemas.microsoft.com/office/drawing/2014/main" id="{EB240608-F426-598A-DA4C-30A282393924}"/>
              </a:ext>
            </a:extLst>
          </p:cNvPr>
          <p:cNvGraphicFramePr>
            <a:graphicFrameLocks noChangeAspect="1"/>
          </p:cNvGraphicFramePr>
          <p:nvPr/>
        </p:nvGraphicFramePr>
        <p:xfrm>
          <a:off x="2173288" y="3178175"/>
          <a:ext cx="4964112" cy="3197225"/>
        </p:xfrm>
        <a:graphic>
          <a:graphicData uri="http://schemas.openxmlformats.org/presentationml/2006/ole">
            <mc:AlternateContent xmlns:mc="http://schemas.openxmlformats.org/markup-compatibility/2006">
              <mc:Choice xmlns:v="urn:schemas-microsoft-com:vml" Requires="v">
                <p:oleObj name="VISIO" r:id="rId2" imgW="3241548" imgH="2180844" progId="Visio.Drawing.6">
                  <p:embed/>
                </p:oleObj>
              </mc:Choice>
              <mc:Fallback>
                <p:oleObj name="VISIO" r:id="rId2" imgW="3241548" imgH="2180844" progId="Visio.Drawing.6">
                  <p:embed/>
                  <p:pic>
                    <p:nvPicPr>
                      <p:cNvPr id="166920" name="Object 8">
                        <a:extLst>
                          <a:ext uri="{FF2B5EF4-FFF2-40B4-BE49-F238E27FC236}">
                            <a16:creationId xmlns:a16="http://schemas.microsoft.com/office/drawing/2014/main" id="{EB240608-F426-598A-DA4C-30A2823939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3178175"/>
                        <a:ext cx="4964112" cy="319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69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6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31">
            <a:extLst>
              <a:ext uri="{FF2B5EF4-FFF2-40B4-BE49-F238E27FC236}">
                <a16:creationId xmlns:a16="http://schemas.microsoft.com/office/drawing/2014/main" id="{5C55F33A-E980-E92D-A16E-BFD5005E8B43}"/>
              </a:ext>
            </a:extLst>
          </p:cNvPr>
          <p:cNvSpPr>
            <a:spLocks noGrp="1" noChangeArrowheads="1"/>
          </p:cNvSpPr>
          <p:nvPr>
            <p:ph type="title"/>
          </p:nvPr>
        </p:nvSpPr>
        <p:spPr>
          <a:xfrm>
            <a:off x="1657350" y="857250"/>
            <a:ext cx="5829300" cy="800100"/>
          </a:xfrm>
        </p:spPr>
        <p:txBody>
          <a:bodyPr/>
          <a:lstStyle/>
          <a:p>
            <a:pPr eaLnBrk="1" hangingPunct="1"/>
            <a:r>
              <a:rPr lang="en-US" altLang="en-US" sz="2700" b="1">
                <a:latin typeface="Times New Roman" panose="02020603050405020304" pitchFamily="18" charset="0"/>
              </a:rPr>
              <a:t>GSM System Architecture</a:t>
            </a:r>
          </a:p>
        </p:txBody>
      </p:sp>
      <p:sp>
        <p:nvSpPr>
          <p:cNvPr id="10243" name="Rectangle 1034">
            <a:extLst>
              <a:ext uri="{FF2B5EF4-FFF2-40B4-BE49-F238E27FC236}">
                <a16:creationId xmlns:a16="http://schemas.microsoft.com/office/drawing/2014/main" id="{EA8CB134-3202-6966-3DF7-BFF782F1ADE1}"/>
              </a:ext>
            </a:extLst>
          </p:cNvPr>
          <p:cNvSpPr>
            <a:spLocks noChangeArrowheads="1"/>
          </p:cNvSpPr>
          <p:nvPr/>
        </p:nvSpPr>
        <p:spPr bwMode="auto">
          <a:xfrm>
            <a:off x="4914900" y="2914650"/>
            <a:ext cx="400050" cy="457200"/>
          </a:xfrm>
          <a:prstGeom prst="rect">
            <a:avLst/>
          </a:prstGeom>
          <a:solidFill>
            <a:srgbClr val="0080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008000"/>
            </a:extrusionClr>
            <a:contourClr>
              <a:srgbClr val="008000"/>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44" name="Rectangle 1035">
            <a:extLst>
              <a:ext uri="{FF2B5EF4-FFF2-40B4-BE49-F238E27FC236}">
                <a16:creationId xmlns:a16="http://schemas.microsoft.com/office/drawing/2014/main" id="{A73A0FC6-32C5-4684-8BC1-A1F8B349FEB8}"/>
              </a:ext>
            </a:extLst>
          </p:cNvPr>
          <p:cNvSpPr>
            <a:spLocks noChangeArrowheads="1"/>
          </p:cNvSpPr>
          <p:nvPr/>
        </p:nvSpPr>
        <p:spPr bwMode="auto">
          <a:xfrm>
            <a:off x="6972300" y="2286000"/>
            <a:ext cx="342900" cy="457200"/>
          </a:xfrm>
          <a:prstGeom prst="rect">
            <a:avLst/>
          </a:prstGeom>
          <a:solidFill>
            <a:srgbClr val="0000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0000FF"/>
            </a:extrusionClr>
            <a:contourClr>
              <a:srgbClr val="00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45" name="Rectangle 1036">
            <a:extLst>
              <a:ext uri="{FF2B5EF4-FFF2-40B4-BE49-F238E27FC236}">
                <a16:creationId xmlns:a16="http://schemas.microsoft.com/office/drawing/2014/main" id="{C4B30264-F497-8180-F94D-88207BE3396C}"/>
              </a:ext>
            </a:extLst>
          </p:cNvPr>
          <p:cNvSpPr>
            <a:spLocks noChangeArrowheads="1"/>
          </p:cNvSpPr>
          <p:nvPr/>
        </p:nvSpPr>
        <p:spPr bwMode="auto">
          <a:xfrm>
            <a:off x="3257550" y="2000250"/>
            <a:ext cx="228600" cy="285750"/>
          </a:xfrm>
          <a:prstGeom prst="rect">
            <a:avLst/>
          </a:prstGeom>
          <a:solidFill>
            <a:srgbClr val="FF00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00FF"/>
            </a:extrusionClr>
            <a:contourClr>
              <a:srgbClr val="FF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46" name="Rectangle 1037">
            <a:extLst>
              <a:ext uri="{FF2B5EF4-FFF2-40B4-BE49-F238E27FC236}">
                <a16:creationId xmlns:a16="http://schemas.microsoft.com/office/drawing/2014/main" id="{8B09CE04-07ED-2751-1E56-60783620BA15}"/>
              </a:ext>
            </a:extLst>
          </p:cNvPr>
          <p:cNvSpPr>
            <a:spLocks noChangeArrowheads="1"/>
          </p:cNvSpPr>
          <p:nvPr/>
        </p:nvSpPr>
        <p:spPr bwMode="auto">
          <a:xfrm>
            <a:off x="2171700" y="1828800"/>
            <a:ext cx="228600" cy="285750"/>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47" name="Rectangle 1038">
            <a:extLst>
              <a:ext uri="{FF2B5EF4-FFF2-40B4-BE49-F238E27FC236}">
                <a16:creationId xmlns:a16="http://schemas.microsoft.com/office/drawing/2014/main" id="{600C7ED8-4E19-690A-BDAE-093CF5B9F3E6}"/>
              </a:ext>
            </a:extLst>
          </p:cNvPr>
          <p:cNvSpPr>
            <a:spLocks noChangeArrowheads="1"/>
          </p:cNvSpPr>
          <p:nvPr/>
        </p:nvSpPr>
        <p:spPr bwMode="auto">
          <a:xfrm>
            <a:off x="3371850" y="3600450"/>
            <a:ext cx="228600" cy="285750"/>
          </a:xfrm>
          <a:prstGeom prst="rect">
            <a:avLst/>
          </a:prstGeom>
          <a:solidFill>
            <a:srgbClr val="FF00FF"/>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00FF"/>
            </a:extrusionClr>
            <a:contourClr>
              <a:srgbClr val="FF00FF"/>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48" name="Rectangle 1039">
            <a:extLst>
              <a:ext uri="{FF2B5EF4-FFF2-40B4-BE49-F238E27FC236}">
                <a16:creationId xmlns:a16="http://schemas.microsoft.com/office/drawing/2014/main" id="{623130DF-E7DF-DEAC-306D-4D6B437B1768}"/>
              </a:ext>
            </a:extLst>
          </p:cNvPr>
          <p:cNvSpPr>
            <a:spLocks noChangeArrowheads="1"/>
          </p:cNvSpPr>
          <p:nvPr/>
        </p:nvSpPr>
        <p:spPr bwMode="auto">
          <a:xfrm>
            <a:off x="2800350" y="4457700"/>
            <a:ext cx="228600" cy="285750"/>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49" name="Rectangle 1040">
            <a:extLst>
              <a:ext uri="{FF2B5EF4-FFF2-40B4-BE49-F238E27FC236}">
                <a16:creationId xmlns:a16="http://schemas.microsoft.com/office/drawing/2014/main" id="{56BE826C-93AD-AFEC-6AF9-92E85EA2034D}"/>
              </a:ext>
            </a:extLst>
          </p:cNvPr>
          <p:cNvSpPr>
            <a:spLocks noChangeArrowheads="1"/>
          </p:cNvSpPr>
          <p:nvPr/>
        </p:nvSpPr>
        <p:spPr bwMode="auto">
          <a:xfrm>
            <a:off x="1714500" y="3429000"/>
            <a:ext cx="228600" cy="285750"/>
          </a:xfrm>
          <a:prstGeom prst="rect">
            <a:avLst/>
          </a:prstGeom>
          <a:solidFill>
            <a:srgbClr val="FFFF00"/>
          </a:solidFill>
          <a:ln w="9525">
            <a:miter lim="800000"/>
            <a:headEnd/>
            <a:tailEnd/>
          </a:ln>
          <a:scene3d>
            <a:camera prst="legacyObliqueTopLeft"/>
            <a:lightRig rig="legacyFlat3" dir="t"/>
          </a:scene3d>
          <a:sp3d extrusionH="430200" prstMaterial="legacyMatte">
            <a:bevelT w="13500" h="13500" prst="angle"/>
            <a:bevelB w="13500" h="13500" prst="angle"/>
            <a:extrusionClr>
              <a:srgbClr val="FFFF00"/>
            </a:extrusionClr>
            <a:contourClr>
              <a:srgbClr val="FFFF00"/>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50" name="Oval 1045">
            <a:extLst>
              <a:ext uri="{FF2B5EF4-FFF2-40B4-BE49-F238E27FC236}">
                <a16:creationId xmlns:a16="http://schemas.microsoft.com/office/drawing/2014/main" id="{7531B945-1DC4-368B-27F9-587351D5E6DD}"/>
              </a:ext>
            </a:extLst>
          </p:cNvPr>
          <p:cNvSpPr>
            <a:spLocks noChangeArrowheads="1"/>
          </p:cNvSpPr>
          <p:nvPr/>
        </p:nvSpPr>
        <p:spPr bwMode="auto">
          <a:xfrm>
            <a:off x="6515100" y="4286250"/>
            <a:ext cx="400050" cy="2286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51" name="Line 1046">
            <a:extLst>
              <a:ext uri="{FF2B5EF4-FFF2-40B4-BE49-F238E27FC236}">
                <a16:creationId xmlns:a16="http://schemas.microsoft.com/office/drawing/2014/main" id="{F49132DC-1111-A150-F73B-55EAAB6078AF}"/>
              </a:ext>
            </a:extLst>
          </p:cNvPr>
          <p:cNvSpPr>
            <a:spLocks noChangeShapeType="1"/>
          </p:cNvSpPr>
          <p:nvPr/>
        </p:nvSpPr>
        <p:spPr bwMode="auto">
          <a:xfrm>
            <a:off x="6915150" y="44005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grpSp>
        <p:nvGrpSpPr>
          <p:cNvPr id="10252" name="Group 1126">
            <a:extLst>
              <a:ext uri="{FF2B5EF4-FFF2-40B4-BE49-F238E27FC236}">
                <a16:creationId xmlns:a16="http://schemas.microsoft.com/office/drawing/2014/main" id="{8F0D36BC-03AD-5BB4-780D-B1D2F5CF488B}"/>
              </a:ext>
            </a:extLst>
          </p:cNvPr>
          <p:cNvGrpSpPr>
            <a:grpSpLocks/>
          </p:cNvGrpSpPr>
          <p:nvPr/>
        </p:nvGrpSpPr>
        <p:grpSpPr bwMode="auto">
          <a:xfrm>
            <a:off x="6057900" y="4114800"/>
            <a:ext cx="457200" cy="685800"/>
            <a:chOff x="4128" y="2736"/>
            <a:chExt cx="384" cy="576"/>
          </a:xfrm>
        </p:grpSpPr>
        <p:sp>
          <p:nvSpPr>
            <p:cNvPr id="10331" name="Oval 1041">
              <a:extLst>
                <a:ext uri="{FF2B5EF4-FFF2-40B4-BE49-F238E27FC236}">
                  <a16:creationId xmlns:a16="http://schemas.microsoft.com/office/drawing/2014/main" id="{8A44BECA-3E70-A889-C5BA-9AEFA092A150}"/>
                </a:ext>
              </a:extLst>
            </p:cNvPr>
            <p:cNvSpPr>
              <a:spLocks noChangeArrowheads="1"/>
            </p:cNvSpPr>
            <p:nvPr/>
          </p:nvSpPr>
          <p:spPr bwMode="auto">
            <a:xfrm>
              <a:off x="4128" y="2736"/>
              <a:ext cx="336" cy="192"/>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332" name="Line 1042">
              <a:extLst>
                <a:ext uri="{FF2B5EF4-FFF2-40B4-BE49-F238E27FC236}">
                  <a16:creationId xmlns:a16="http://schemas.microsoft.com/office/drawing/2014/main" id="{DA962473-E372-328E-4428-D6BD40C2E3B1}"/>
                </a:ext>
              </a:extLst>
            </p:cNvPr>
            <p:cNvSpPr>
              <a:spLocks noChangeShapeType="1"/>
            </p:cNvSpPr>
            <p:nvPr/>
          </p:nvSpPr>
          <p:spPr bwMode="auto">
            <a:xfrm>
              <a:off x="4464" y="283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33" name="Line 1043">
              <a:extLst>
                <a:ext uri="{FF2B5EF4-FFF2-40B4-BE49-F238E27FC236}">
                  <a16:creationId xmlns:a16="http://schemas.microsoft.com/office/drawing/2014/main" id="{A16D72A3-8C6F-4A39-D363-F4C85D2B19C3}"/>
                </a:ext>
              </a:extLst>
            </p:cNvPr>
            <p:cNvSpPr>
              <a:spLocks noChangeShapeType="1"/>
            </p:cNvSpPr>
            <p:nvPr/>
          </p:nvSpPr>
          <p:spPr bwMode="auto">
            <a:xfrm>
              <a:off x="4128" y="2832"/>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34" name="Oval 1044">
              <a:extLst>
                <a:ext uri="{FF2B5EF4-FFF2-40B4-BE49-F238E27FC236}">
                  <a16:creationId xmlns:a16="http://schemas.microsoft.com/office/drawing/2014/main" id="{AFA90D70-EAD8-E9EF-A497-BBA4A44F2FF9}"/>
                </a:ext>
              </a:extLst>
            </p:cNvPr>
            <p:cNvSpPr>
              <a:spLocks noChangeArrowheads="1"/>
            </p:cNvSpPr>
            <p:nvPr/>
          </p:nvSpPr>
          <p:spPr bwMode="auto">
            <a:xfrm>
              <a:off x="4128" y="3072"/>
              <a:ext cx="336" cy="24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335" name="Line 1047">
              <a:extLst>
                <a:ext uri="{FF2B5EF4-FFF2-40B4-BE49-F238E27FC236}">
                  <a16:creationId xmlns:a16="http://schemas.microsoft.com/office/drawing/2014/main" id="{3F664377-024F-3EAF-9856-1EB3CEE705A1}"/>
                </a:ext>
              </a:extLst>
            </p:cNvPr>
            <p:cNvSpPr>
              <a:spLocks noChangeShapeType="1"/>
            </p:cNvSpPr>
            <p:nvPr/>
          </p:nvSpPr>
          <p:spPr bwMode="auto">
            <a:xfrm>
              <a:off x="4512" y="2976"/>
              <a:ext cx="0" cy="33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grpSp>
      <p:sp>
        <p:nvSpPr>
          <p:cNvPr id="10253" name="Oval 1048">
            <a:extLst>
              <a:ext uri="{FF2B5EF4-FFF2-40B4-BE49-F238E27FC236}">
                <a16:creationId xmlns:a16="http://schemas.microsoft.com/office/drawing/2014/main" id="{77165627-152E-C066-A9B1-35D51D126F41}"/>
              </a:ext>
            </a:extLst>
          </p:cNvPr>
          <p:cNvSpPr>
            <a:spLocks noChangeArrowheads="1"/>
          </p:cNvSpPr>
          <p:nvPr/>
        </p:nvSpPr>
        <p:spPr bwMode="auto">
          <a:xfrm>
            <a:off x="6515100" y="4686300"/>
            <a:ext cx="400050" cy="28575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54" name="Oval 1049">
            <a:extLst>
              <a:ext uri="{FF2B5EF4-FFF2-40B4-BE49-F238E27FC236}">
                <a16:creationId xmlns:a16="http://schemas.microsoft.com/office/drawing/2014/main" id="{38AC3624-FE0D-AAC8-B3DF-505B01839B2B}"/>
              </a:ext>
            </a:extLst>
          </p:cNvPr>
          <p:cNvSpPr>
            <a:spLocks noChangeArrowheads="1"/>
          </p:cNvSpPr>
          <p:nvPr/>
        </p:nvSpPr>
        <p:spPr bwMode="auto">
          <a:xfrm>
            <a:off x="6972300" y="4457700"/>
            <a:ext cx="400050" cy="22860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55" name="Line 1050">
            <a:extLst>
              <a:ext uri="{FF2B5EF4-FFF2-40B4-BE49-F238E27FC236}">
                <a16:creationId xmlns:a16="http://schemas.microsoft.com/office/drawing/2014/main" id="{7EFC66F9-4E33-6A5A-BF09-9B56B5DF3B27}"/>
              </a:ext>
            </a:extLst>
          </p:cNvPr>
          <p:cNvSpPr>
            <a:spLocks noChangeShapeType="1"/>
          </p:cNvSpPr>
          <p:nvPr/>
        </p:nvSpPr>
        <p:spPr bwMode="auto">
          <a:xfrm>
            <a:off x="7372350" y="457200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56" name="Line 1051">
            <a:extLst>
              <a:ext uri="{FF2B5EF4-FFF2-40B4-BE49-F238E27FC236}">
                <a16:creationId xmlns:a16="http://schemas.microsoft.com/office/drawing/2014/main" id="{4D3484EF-272D-0631-5985-A7263E7E664C}"/>
              </a:ext>
            </a:extLst>
          </p:cNvPr>
          <p:cNvSpPr>
            <a:spLocks noChangeShapeType="1"/>
          </p:cNvSpPr>
          <p:nvPr/>
        </p:nvSpPr>
        <p:spPr bwMode="auto">
          <a:xfrm>
            <a:off x="6972300" y="4629150"/>
            <a:ext cx="0" cy="400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57" name="Oval 1052">
            <a:extLst>
              <a:ext uri="{FF2B5EF4-FFF2-40B4-BE49-F238E27FC236}">
                <a16:creationId xmlns:a16="http://schemas.microsoft.com/office/drawing/2014/main" id="{096CE987-2B66-8C7E-C4D1-DEC83A03C5A3}"/>
              </a:ext>
            </a:extLst>
          </p:cNvPr>
          <p:cNvSpPr>
            <a:spLocks noChangeArrowheads="1"/>
          </p:cNvSpPr>
          <p:nvPr/>
        </p:nvSpPr>
        <p:spPr bwMode="auto">
          <a:xfrm>
            <a:off x="6972300" y="4857750"/>
            <a:ext cx="400050" cy="285750"/>
          </a:xfrm>
          <a:prstGeom prst="ellipse">
            <a:avLst/>
          </a:prstGeom>
          <a:solidFill>
            <a:schemeClr val="accent1"/>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58" name="Line 1057">
            <a:extLst>
              <a:ext uri="{FF2B5EF4-FFF2-40B4-BE49-F238E27FC236}">
                <a16:creationId xmlns:a16="http://schemas.microsoft.com/office/drawing/2014/main" id="{CF4D1FF7-78AE-47D1-EB51-F1A1B2C27C34}"/>
              </a:ext>
            </a:extLst>
          </p:cNvPr>
          <p:cNvSpPr>
            <a:spLocks noChangeShapeType="1"/>
          </p:cNvSpPr>
          <p:nvPr/>
        </p:nvSpPr>
        <p:spPr bwMode="auto">
          <a:xfrm>
            <a:off x="5314950" y="3257550"/>
            <a:ext cx="2686050" cy="10858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59" name="Rectangle 1058">
            <a:extLst>
              <a:ext uri="{FF2B5EF4-FFF2-40B4-BE49-F238E27FC236}">
                <a16:creationId xmlns:a16="http://schemas.microsoft.com/office/drawing/2014/main" id="{76E58153-662F-2828-C72B-E8788BDE8E83}"/>
              </a:ext>
            </a:extLst>
          </p:cNvPr>
          <p:cNvSpPr>
            <a:spLocks noChangeArrowheads="1"/>
          </p:cNvSpPr>
          <p:nvPr/>
        </p:nvSpPr>
        <p:spPr bwMode="auto">
          <a:xfrm>
            <a:off x="3714750" y="4743450"/>
            <a:ext cx="57150" cy="400050"/>
          </a:xfrm>
          <a:prstGeom prst="rect">
            <a:avLst/>
          </a:prstGeom>
          <a:solidFill>
            <a:schemeClr val="accent1"/>
          </a:solidFill>
          <a:ln w="9525">
            <a:miter lim="800000"/>
            <a:headEnd/>
            <a:tailEnd/>
          </a:ln>
          <a:scene3d>
            <a:camera prst="legacyObliqueTopRight"/>
            <a:lightRig rig="legacyFlat3" dir="b"/>
          </a:scene3d>
          <a:sp3d extrusionH="430200" prstMaterial="legacyWireframe">
            <a:bevelT w="13500" h="13500" prst="angle"/>
            <a:bevelB w="13500" h="13500" prst="angle"/>
            <a:extrusionClr>
              <a:schemeClr val="accent1"/>
            </a:extrusionClr>
            <a:contourClr>
              <a:schemeClr val="accent1"/>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60" name="Line 1059">
            <a:extLst>
              <a:ext uri="{FF2B5EF4-FFF2-40B4-BE49-F238E27FC236}">
                <a16:creationId xmlns:a16="http://schemas.microsoft.com/office/drawing/2014/main" id="{4949782E-E4BC-1136-57DF-E026AEEDA809}"/>
              </a:ext>
            </a:extLst>
          </p:cNvPr>
          <p:cNvSpPr>
            <a:spLocks noChangeShapeType="1"/>
          </p:cNvSpPr>
          <p:nvPr/>
        </p:nvSpPr>
        <p:spPr bwMode="auto">
          <a:xfrm>
            <a:off x="3886200" y="44577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61" name="Rectangle 1060">
            <a:extLst>
              <a:ext uri="{FF2B5EF4-FFF2-40B4-BE49-F238E27FC236}">
                <a16:creationId xmlns:a16="http://schemas.microsoft.com/office/drawing/2014/main" id="{7CAC918A-B200-4B98-8525-4F8AC23B03DC}"/>
              </a:ext>
            </a:extLst>
          </p:cNvPr>
          <p:cNvSpPr>
            <a:spLocks noChangeArrowheads="1"/>
          </p:cNvSpPr>
          <p:nvPr/>
        </p:nvSpPr>
        <p:spPr bwMode="auto">
          <a:xfrm>
            <a:off x="1657350" y="1943100"/>
            <a:ext cx="57150" cy="400050"/>
          </a:xfrm>
          <a:prstGeom prst="rect">
            <a:avLst/>
          </a:prstGeom>
          <a:solidFill>
            <a:schemeClr val="accent1"/>
          </a:solidFill>
          <a:ln w="9525">
            <a:miter lim="800000"/>
            <a:headEnd/>
            <a:tailEnd/>
          </a:ln>
          <a:scene3d>
            <a:camera prst="legacyObliqueTopRight"/>
            <a:lightRig rig="legacyFlat3" dir="b"/>
          </a:scene3d>
          <a:sp3d extrusionH="430200" prstMaterial="legacyWireframe">
            <a:bevelT w="13500" h="13500" prst="angle"/>
            <a:bevelB w="13500" h="13500" prst="angle"/>
            <a:extrusionClr>
              <a:schemeClr val="accent1"/>
            </a:extrusionClr>
            <a:contourClr>
              <a:schemeClr val="accent1"/>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62" name="Line 1061">
            <a:extLst>
              <a:ext uri="{FF2B5EF4-FFF2-40B4-BE49-F238E27FC236}">
                <a16:creationId xmlns:a16="http://schemas.microsoft.com/office/drawing/2014/main" id="{2CA2D5D5-45DB-9686-223A-39891A936C4D}"/>
              </a:ext>
            </a:extLst>
          </p:cNvPr>
          <p:cNvSpPr>
            <a:spLocks noChangeShapeType="1"/>
          </p:cNvSpPr>
          <p:nvPr/>
        </p:nvSpPr>
        <p:spPr bwMode="auto">
          <a:xfrm>
            <a:off x="1828800" y="165735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63" name="Rectangle 1062">
            <a:extLst>
              <a:ext uri="{FF2B5EF4-FFF2-40B4-BE49-F238E27FC236}">
                <a16:creationId xmlns:a16="http://schemas.microsoft.com/office/drawing/2014/main" id="{160F1837-E74B-A09C-7754-002EF817E391}"/>
              </a:ext>
            </a:extLst>
          </p:cNvPr>
          <p:cNvSpPr>
            <a:spLocks noChangeArrowheads="1"/>
          </p:cNvSpPr>
          <p:nvPr/>
        </p:nvSpPr>
        <p:spPr bwMode="auto">
          <a:xfrm>
            <a:off x="1828800" y="4229100"/>
            <a:ext cx="57150" cy="400050"/>
          </a:xfrm>
          <a:prstGeom prst="rect">
            <a:avLst/>
          </a:prstGeom>
          <a:solidFill>
            <a:schemeClr val="accent1"/>
          </a:solidFill>
          <a:ln w="9525">
            <a:miter lim="800000"/>
            <a:headEnd/>
            <a:tailEnd/>
          </a:ln>
          <a:scene3d>
            <a:camera prst="legacyObliqueTopRight"/>
            <a:lightRig rig="legacyFlat3" dir="b"/>
          </a:scene3d>
          <a:sp3d extrusionH="430200" prstMaterial="legacyWireframe">
            <a:bevelT w="13500" h="13500" prst="angle"/>
            <a:bevelB w="13500" h="13500" prst="angle"/>
            <a:extrusionClr>
              <a:schemeClr val="accent1"/>
            </a:extrusionClr>
            <a:contourClr>
              <a:schemeClr val="accent1"/>
            </a:contourClr>
          </a:sp3d>
        </p:spPr>
        <p:txBody>
          <a:bodyPr wrap="none" anchor="ctr">
            <a:flatTx/>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264" name="Line 1063">
            <a:extLst>
              <a:ext uri="{FF2B5EF4-FFF2-40B4-BE49-F238E27FC236}">
                <a16:creationId xmlns:a16="http://schemas.microsoft.com/office/drawing/2014/main" id="{DA5E3FD5-8F13-2BD3-C6DC-352154B09B09}"/>
              </a:ext>
            </a:extLst>
          </p:cNvPr>
          <p:cNvSpPr>
            <a:spLocks noChangeShapeType="1"/>
          </p:cNvSpPr>
          <p:nvPr/>
        </p:nvSpPr>
        <p:spPr bwMode="auto">
          <a:xfrm>
            <a:off x="2000250" y="394335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65" name="Line 1064">
            <a:extLst>
              <a:ext uri="{FF2B5EF4-FFF2-40B4-BE49-F238E27FC236}">
                <a16:creationId xmlns:a16="http://schemas.microsoft.com/office/drawing/2014/main" id="{1F96B785-67B9-F1BD-73B1-005CA9720A70}"/>
              </a:ext>
            </a:extLst>
          </p:cNvPr>
          <p:cNvSpPr>
            <a:spLocks noChangeShapeType="1"/>
          </p:cNvSpPr>
          <p:nvPr/>
        </p:nvSpPr>
        <p:spPr bwMode="auto">
          <a:xfrm>
            <a:off x="2800350" y="4000500"/>
            <a:ext cx="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66" name="Line 1065">
            <a:extLst>
              <a:ext uri="{FF2B5EF4-FFF2-40B4-BE49-F238E27FC236}">
                <a16:creationId xmlns:a16="http://schemas.microsoft.com/office/drawing/2014/main" id="{F792A1BC-5304-693E-334B-0D5C2EE32BD3}"/>
              </a:ext>
            </a:extLst>
          </p:cNvPr>
          <p:cNvSpPr>
            <a:spLocks noChangeShapeType="1"/>
          </p:cNvSpPr>
          <p:nvPr/>
        </p:nvSpPr>
        <p:spPr bwMode="auto">
          <a:xfrm flipV="1">
            <a:off x="2800350" y="4000500"/>
            <a:ext cx="1714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67" name="Line 1066">
            <a:extLst>
              <a:ext uri="{FF2B5EF4-FFF2-40B4-BE49-F238E27FC236}">
                <a16:creationId xmlns:a16="http://schemas.microsoft.com/office/drawing/2014/main" id="{CEF22CA9-6132-CB93-5F9B-9884B9B4FCD1}"/>
              </a:ext>
            </a:extLst>
          </p:cNvPr>
          <p:cNvSpPr>
            <a:spLocks noChangeShapeType="1"/>
          </p:cNvSpPr>
          <p:nvPr/>
        </p:nvSpPr>
        <p:spPr bwMode="auto">
          <a:xfrm>
            <a:off x="2171700" y="1371600"/>
            <a:ext cx="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68" name="Line 1067">
            <a:extLst>
              <a:ext uri="{FF2B5EF4-FFF2-40B4-BE49-F238E27FC236}">
                <a16:creationId xmlns:a16="http://schemas.microsoft.com/office/drawing/2014/main" id="{16033A38-354E-E862-AF04-DB32FF20AE26}"/>
              </a:ext>
            </a:extLst>
          </p:cNvPr>
          <p:cNvSpPr>
            <a:spLocks noChangeShapeType="1"/>
          </p:cNvSpPr>
          <p:nvPr/>
        </p:nvSpPr>
        <p:spPr bwMode="auto">
          <a:xfrm flipH="1" flipV="1">
            <a:off x="2000250" y="1371600"/>
            <a:ext cx="1714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69" name="Line 1068">
            <a:extLst>
              <a:ext uri="{FF2B5EF4-FFF2-40B4-BE49-F238E27FC236}">
                <a16:creationId xmlns:a16="http://schemas.microsoft.com/office/drawing/2014/main" id="{E74ABF22-9C31-225F-D571-50463746E864}"/>
              </a:ext>
            </a:extLst>
          </p:cNvPr>
          <p:cNvSpPr>
            <a:spLocks noChangeShapeType="1"/>
          </p:cNvSpPr>
          <p:nvPr/>
        </p:nvSpPr>
        <p:spPr bwMode="auto">
          <a:xfrm flipV="1">
            <a:off x="2171700" y="1371600"/>
            <a:ext cx="1714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70" name="Line 1069">
            <a:extLst>
              <a:ext uri="{FF2B5EF4-FFF2-40B4-BE49-F238E27FC236}">
                <a16:creationId xmlns:a16="http://schemas.microsoft.com/office/drawing/2014/main" id="{4F5FB5AD-1B9B-A8FE-72A0-9F63A9DF3D1B}"/>
              </a:ext>
            </a:extLst>
          </p:cNvPr>
          <p:cNvSpPr>
            <a:spLocks noChangeShapeType="1"/>
          </p:cNvSpPr>
          <p:nvPr/>
        </p:nvSpPr>
        <p:spPr bwMode="auto">
          <a:xfrm>
            <a:off x="1714500" y="2971800"/>
            <a:ext cx="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71" name="Line 1070">
            <a:extLst>
              <a:ext uri="{FF2B5EF4-FFF2-40B4-BE49-F238E27FC236}">
                <a16:creationId xmlns:a16="http://schemas.microsoft.com/office/drawing/2014/main" id="{30C6CF36-EC51-053D-5ED9-90A2411D8C03}"/>
              </a:ext>
            </a:extLst>
          </p:cNvPr>
          <p:cNvSpPr>
            <a:spLocks noChangeShapeType="1"/>
          </p:cNvSpPr>
          <p:nvPr/>
        </p:nvSpPr>
        <p:spPr bwMode="auto">
          <a:xfrm flipV="1">
            <a:off x="1714500" y="2971800"/>
            <a:ext cx="1714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72" name="Line 1071">
            <a:extLst>
              <a:ext uri="{FF2B5EF4-FFF2-40B4-BE49-F238E27FC236}">
                <a16:creationId xmlns:a16="http://schemas.microsoft.com/office/drawing/2014/main" id="{8651F6DD-EB2C-2F6A-B3AB-70126BF2329B}"/>
              </a:ext>
            </a:extLst>
          </p:cNvPr>
          <p:cNvSpPr>
            <a:spLocks noChangeShapeType="1"/>
          </p:cNvSpPr>
          <p:nvPr/>
        </p:nvSpPr>
        <p:spPr bwMode="auto">
          <a:xfrm flipH="1" flipV="1">
            <a:off x="1543050" y="2971800"/>
            <a:ext cx="1714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73" name="Line 1072">
            <a:extLst>
              <a:ext uri="{FF2B5EF4-FFF2-40B4-BE49-F238E27FC236}">
                <a16:creationId xmlns:a16="http://schemas.microsoft.com/office/drawing/2014/main" id="{48689CA6-1FD7-2355-AAEA-7EB76A37B60C}"/>
              </a:ext>
            </a:extLst>
          </p:cNvPr>
          <p:cNvSpPr>
            <a:spLocks noChangeShapeType="1"/>
          </p:cNvSpPr>
          <p:nvPr/>
        </p:nvSpPr>
        <p:spPr bwMode="auto">
          <a:xfrm flipH="1" flipV="1">
            <a:off x="2628900" y="4000500"/>
            <a:ext cx="1714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74" name="Line 1073">
            <a:extLst>
              <a:ext uri="{FF2B5EF4-FFF2-40B4-BE49-F238E27FC236}">
                <a16:creationId xmlns:a16="http://schemas.microsoft.com/office/drawing/2014/main" id="{6B135D95-F983-4588-25A8-C6223B6CD8F4}"/>
              </a:ext>
            </a:extLst>
          </p:cNvPr>
          <p:cNvSpPr>
            <a:spLocks noChangeShapeType="1"/>
          </p:cNvSpPr>
          <p:nvPr/>
        </p:nvSpPr>
        <p:spPr bwMode="auto">
          <a:xfrm>
            <a:off x="1200150" y="3771900"/>
            <a:ext cx="0" cy="5715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75" name="Line 1074">
            <a:extLst>
              <a:ext uri="{FF2B5EF4-FFF2-40B4-BE49-F238E27FC236}">
                <a16:creationId xmlns:a16="http://schemas.microsoft.com/office/drawing/2014/main" id="{F9EBFB31-1232-0293-1631-4EAD439FEE88}"/>
              </a:ext>
            </a:extLst>
          </p:cNvPr>
          <p:cNvSpPr>
            <a:spLocks noChangeShapeType="1"/>
          </p:cNvSpPr>
          <p:nvPr/>
        </p:nvSpPr>
        <p:spPr bwMode="auto">
          <a:xfrm>
            <a:off x="3257550" y="3771900"/>
            <a:ext cx="0" cy="5715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76" name="Line 1075">
            <a:extLst>
              <a:ext uri="{FF2B5EF4-FFF2-40B4-BE49-F238E27FC236}">
                <a16:creationId xmlns:a16="http://schemas.microsoft.com/office/drawing/2014/main" id="{953872B1-03EC-2660-E149-98CD3B76747D}"/>
              </a:ext>
            </a:extLst>
          </p:cNvPr>
          <p:cNvSpPr>
            <a:spLocks noChangeShapeType="1"/>
          </p:cNvSpPr>
          <p:nvPr/>
        </p:nvSpPr>
        <p:spPr bwMode="auto">
          <a:xfrm>
            <a:off x="2228850" y="3314700"/>
            <a:ext cx="10287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77" name="Line 1076">
            <a:extLst>
              <a:ext uri="{FF2B5EF4-FFF2-40B4-BE49-F238E27FC236}">
                <a16:creationId xmlns:a16="http://schemas.microsoft.com/office/drawing/2014/main" id="{DB234B83-F8F9-4419-DC3C-4C948383D60A}"/>
              </a:ext>
            </a:extLst>
          </p:cNvPr>
          <p:cNvSpPr>
            <a:spLocks noChangeShapeType="1"/>
          </p:cNvSpPr>
          <p:nvPr/>
        </p:nvSpPr>
        <p:spPr bwMode="auto">
          <a:xfrm>
            <a:off x="1200150" y="4343400"/>
            <a:ext cx="10287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78" name="Line 1077">
            <a:extLst>
              <a:ext uri="{FF2B5EF4-FFF2-40B4-BE49-F238E27FC236}">
                <a16:creationId xmlns:a16="http://schemas.microsoft.com/office/drawing/2014/main" id="{F131CEF1-BCEE-1395-9825-393B3553C5B9}"/>
              </a:ext>
            </a:extLst>
          </p:cNvPr>
          <p:cNvSpPr>
            <a:spLocks noChangeShapeType="1"/>
          </p:cNvSpPr>
          <p:nvPr/>
        </p:nvSpPr>
        <p:spPr bwMode="auto">
          <a:xfrm>
            <a:off x="2228850" y="4800600"/>
            <a:ext cx="0" cy="5715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79" name="Line 1078">
            <a:extLst>
              <a:ext uri="{FF2B5EF4-FFF2-40B4-BE49-F238E27FC236}">
                <a16:creationId xmlns:a16="http://schemas.microsoft.com/office/drawing/2014/main" id="{5B1D6750-A17E-0AB0-8AF3-05B2F4D7A938}"/>
              </a:ext>
            </a:extLst>
          </p:cNvPr>
          <p:cNvSpPr>
            <a:spLocks noChangeShapeType="1"/>
          </p:cNvSpPr>
          <p:nvPr/>
        </p:nvSpPr>
        <p:spPr bwMode="auto">
          <a:xfrm>
            <a:off x="4286250" y="4800600"/>
            <a:ext cx="0" cy="5715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80" name="Line 1079">
            <a:extLst>
              <a:ext uri="{FF2B5EF4-FFF2-40B4-BE49-F238E27FC236}">
                <a16:creationId xmlns:a16="http://schemas.microsoft.com/office/drawing/2014/main" id="{AE96CB19-0C95-8FAC-A0C0-1F18B1FE1FDF}"/>
              </a:ext>
            </a:extLst>
          </p:cNvPr>
          <p:cNvSpPr>
            <a:spLocks noChangeShapeType="1"/>
          </p:cNvSpPr>
          <p:nvPr/>
        </p:nvSpPr>
        <p:spPr bwMode="auto">
          <a:xfrm flipV="1">
            <a:off x="3257550" y="5372100"/>
            <a:ext cx="10287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81" name="Line 1080">
            <a:extLst>
              <a:ext uri="{FF2B5EF4-FFF2-40B4-BE49-F238E27FC236}">
                <a16:creationId xmlns:a16="http://schemas.microsoft.com/office/drawing/2014/main" id="{B64F3A5A-D6F6-901E-1412-CF072078ED89}"/>
              </a:ext>
            </a:extLst>
          </p:cNvPr>
          <p:cNvSpPr>
            <a:spLocks noChangeShapeType="1"/>
          </p:cNvSpPr>
          <p:nvPr/>
        </p:nvSpPr>
        <p:spPr bwMode="auto">
          <a:xfrm>
            <a:off x="3257550" y="4343400"/>
            <a:ext cx="10287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82" name="Line 1081">
            <a:extLst>
              <a:ext uri="{FF2B5EF4-FFF2-40B4-BE49-F238E27FC236}">
                <a16:creationId xmlns:a16="http://schemas.microsoft.com/office/drawing/2014/main" id="{BD2222A7-9A8D-486E-0F6C-11AFFE78A98D}"/>
              </a:ext>
            </a:extLst>
          </p:cNvPr>
          <p:cNvSpPr>
            <a:spLocks noChangeShapeType="1"/>
          </p:cNvSpPr>
          <p:nvPr/>
        </p:nvSpPr>
        <p:spPr bwMode="auto">
          <a:xfrm>
            <a:off x="2228850" y="5372100"/>
            <a:ext cx="10287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83" name="Line 1082">
            <a:extLst>
              <a:ext uri="{FF2B5EF4-FFF2-40B4-BE49-F238E27FC236}">
                <a16:creationId xmlns:a16="http://schemas.microsoft.com/office/drawing/2014/main" id="{BAFF9720-4DA5-EB9D-15B4-C73F0450DCAD}"/>
              </a:ext>
            </a:extLst>
          </p:cNvPr>
          <p:cNvSpPr>
            <a:spLocks noChangeShapeType="1"/>
          </p:cNvSpPr>
          <p:nvPr/>
        </p:nvSpPr>
        <p:spPr bwMode="auto">
          <a:xfrm>
            <a:off x="1200150" y="1714500"/>
            <a:ext cx="0" cy="5715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84" name="Line 1083">
            <a:extLst>
              <a:ext uri="{FF2B5EF4-FFF2-40B4-BE49-F238E27FC236}">
                <a16:creationId xmlns:a16="http://schemas.microsoft.com/office/drawing/2014/main" id="{605C729D-A66A-1CF8-0D96-6CCAB64F7859}"/>
              </a:ext>
            </a:extLst>
          </p:cNvPr>
          <p:cNvSpPr>
            <a:spLocks noChangeShapeType="1"/>
          </p:cNvSpPr>
          <p:nvPr/>
        </p:nvSpPr>
        <p:spPr bwMode="auto">
          <a:xfrm>
            <a:off x="3257550" y="1714500"/>
            <a:ext cx="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85" name="Line 1084">
            <a:extLst>
              <a:ext uri="{FF2B5EF4-FFF2-40B4-BE49-F238E27FC236}">
                <a16:creationId xmlns:a16="http://schemas.microsoft.com/office/drawing/2014/main" id="{430377B4-299B-E4ED-1A9A-281FCDBA1210}"/>
              </a:ext>
            </a:extLst>
          </p:cNvPr>
          <p:cNvSpPr>
            <a:spLocks noChangeShapeType="1"/>
          </p:cNvSpPr>
          <p:nvPr/>
        </p:nvSpPr>
        <p:spPr bwMode="auto">
          <a:xfrm flipV="1">
            <a:off x="1200150" y="1257300"/>
            <a:ext cx="10287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86" name="Line 1085">
            <a:extLst>
              <a:ext uri="{FF2B5EF4-FFF2-40B4-BE49-F238E27FC236}">
                <a16:creationId xmlns:a16="http://schemas.microsoft.com/office/drawing/2014/main" id="{810A10FE-BFC2-4EBF-553E-8C000F7C02AD}"/>
              </a:ext>
            </a:extLst>
          </p:cNvPr>
          <p:cNvSpPr>
            <a:spLocks noChangeShapeType="1"/>
          </p:cNvSpPr>
          <p:nvPr/>
        </p:nvSpPr>
        <p:spPr bwMode="auto">
          <a:xfrm flipV="1">
            <a:off x="2228850" y="2286000"/>
            <a:ext cx="10287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87" name="Line 1086">
            <a:extLst>
              <a:ext uri="{FF2B5EF4-FFF2-40B4-BE49-F238E27FC236}">
                <a16:creationId xmlns:a16="http://schemas.microsoft.com/office/drawing/2014/main" id="{B5DE433C-9FE0-5AA2-AEAE-50DF46476FE3}"/>
              </a:ext>
            </a:extLst>
          </p:cNvPr>
          <p:cNvSpPr>
            <a:spLocks noChangeShapeType="1"/>
          </p:cNvSpPr>
          <p:nvPr/>
        </p:nvSpPr>
        <p:spPr bwMode="auto">
          <a:xfrm>
            <a:off x="2228850" y="1257300"/>
            <a:ext cx="10287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88" name="Line 1087">
            <a:extLst>
              <a:ext uri="{FF2B5EF4-FFF2-40B4-BE49-F238E27FC236}">
                <a16:creationId xmlns:a16="http://schemas.microsoft.com/office/drawing/2014/main" id="{E8D10ED1-E52A-7B72-9866-6BD92D3AF7A2}"/>
              </a:ext>
            </a:extLst>
          </p:cNvPr>
          <p:cNvSpPr>
            <a:spLocks noChangeShapeType="1"/>
          </p:cNvSpPr>
          <p:nvPr/>
        </p:nvSpPr>
        <p:spPr bwMode="auto">
          <a:xfrm>
            <a:off x="1200150" y="2286000"/>
            <a:ext cx="1028700" cy="457200"/>
          </a:xfrm>
          <a:prstGeom prst="line">
            <a:avLst/>
          </a:prstGeom>
          <a:noFill/>
          <a:ln w="9525"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89" name="Line 1088">
            <a:extLst>
              <a:ext uri="{FF2B5EF4-FFF2-40B4-BE49-F238E27FC236}">
                <a16:creationId xmlns:a16="http://schemas.microsoft.com/office/drawing/2014/main" id="{D9382CF2-E7D1-E87F-F108-529D5BAA1FF5}"/>
              </a:ext>
            </a:extLst>
          </p:cNvPr>
          <p:cNvSpPr>
            <a:spLocks noChangeShapeType="1"/>
          </p:cNvSpPr>
          <p:nvPr/>
        </p:nvSpPr>
        <p:spPr bwMode="auto">
          <a:xfrm>
            <a:off x="2228850" y="2743200"/>
            <a:ext cx="0" cy="5715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90" name="Line 1089">
            <a:extLst>
              <a:ext uri="{FF2B5EF4-FFF2-40B4-BE49-F238E27FC236}">
                <a16:creationId xmlns:a16="http://schemas.microsoft.com/office/drawing/2014/main" id="{1E355C93-1DF4-24D8-0DA9-53476F9577F4}"/>
              </a:ext>
            </a:extLst>
          </p:cNvPr>
          <p:cNvSpPr>
            <a:spLocks noChangeShapeType="1"/>
          </p:cNvSpPr>
          <p:nvPr/>
        </p:nvSpPr>
        <p:spPr bwMode="auto">
          <a:xfrm>
            <a:off x="3257550" y="1714500"/>
            <a:ext cx="0" cy="228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91" name="Line 1090">
            <a:extLst>
              <a:ext uri="{FF2B5EF4-FFF2-40B4-BE49-F238E27FC236}">
                <a16:creationId xmlns:a16="http://schemas.microsoft.com/office/drawing/2014/main" id="{844D708A-ED26-A47F-7B01-E248BAAB4EC5}"/>
              </a:ext>
            </a:extLst>
          </p:cNvPr>
          <p:cNvSpPr>
            <a:spLocks noChangeShapeType="1"/>
          </p:cNvSpPr>
          <p:nvPr/>
        </p:nvSpPr>
        <p:spPr bwMode="auto">
          <a:xfrm>
            <a:off x="4286250" y="2743200"/>
            <a:ext cx="0" cy="5715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92" name="Line 1091">
            <a:extLst>
              <a:ext uri="{FF2B5EF4-FFF2-40B4-BE49-F238E27FC236}">
                <a16:creationId xmlns:a16="http://schemas.microsoft.com/office/drawing/2014/main" id="{FDAA6C75-90C4-BEA7-4249-413341A516E2}"/>
              </a:ext>
            </a:extLst>
          </p:cNvPr>
          <p:cNvSpPr>
            <a:spLocks noChangeShapeType="1"/>
          </p:cNvSpPr>
          <p:nvPr/>
        </p:nvSpPr>
        <p:spPr bwMode="auto">
          <a:xfrm flipV="1">
            <a:off x="3600450" y="3314700"/>
            <a:ext cx="685800" cy="28575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93" name="Line 1092">
            <a:extLst>
              <a:ext uri="{FF2B5EF4-FFF2-40B4-BE49-F238E27FC236}">
                <a16:creationId xmlns:a16="http://schemas.microsoft.com/office/drawing/2014/main" id="{599D99DC-F345-E24A-F508-463A91F3B4F0}"/>
              </a:ext>
            </a:extLst>
          </p:cNvPr>
          <p:cNvSpPr>
            <a:spLocks noChangeShapeType="1"/>
          </p:cNvSpPr>
          <p:nvPr/>
        </p:nvSpPr>
        <p:spPr bwMode="auto">
          <a:xfrm>
            <a:off x="3257550" y="2286000"/>
            <a:ext cx="1028700" cy="4572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94" name="Line 1093">
            <a:extLst>
              <a:ext uri="{FF2B5EF4-FFF2-40B4-BE49-F238E27FC236}">
                <a16:creationId xmlns:a16="http://schemas.microsoft.com/office/drawing/2014/main" id="{641306F0-3069-61A7-41BC-3699118F051D}"/>
              </a:ext>
            </a:extLst>
          </p:cNvPr>
          <p:cNvSpPr>
            <a:spLocks noChangeShapeType="1"/>
          </p:cNvSpPr>
          <p:nvPr/>
        </p:nvSpPr>
        <p:spPr bwMode="auto">
          <a:xfrm flipV="1">
            <a:off x="5257800" y="2457450"/>
            <a:ext cx="1714500" cy="62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95" name="Line 1094">
            <a:extLst>
              <a:ext uri="{FF2B5EF4-FFF2-40B4-BE49-F238E27FC236}">
                <a16:creationId xmlns:a16="http://schemas.microsoft.com/office/drawing/2014/main" id="{CD8DC97D-60AB-20F5-8F6F-31A7A7F41351}"/>
              </a:ext>
            </a:extLst>
          </p:cNvPr>
          <p:cNvSpPr>
            <a:spLocks noChangeShapeType="1"/>
          </p:cNvSpPr>
          <p:nvPr/>
        </p:nvSpPr>
        <p:spPr bwMode="auto">
          <a:xfrm flipH="1">
            <a:off x="3543300" y="3086100"/>
            <a:ext cx="1314450" cy="6286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96" name="Line 1095">
            <a:extLst>
              <a:ext uri="{FF2B5EF4-FFF2-40B4-BE49-F238E27FC236}">
                <a16:creationId xmlns:a16="http://schemas.microsoft.com/office/drawing/2014/main" id="{6733B32A-C85C-5A0C-0A11-8D0672726F48}"/>
              </a:ext>
            </a:extLst>
          </p:cNvPr>
          <p:cNvSpPr>
            <a:spLocks noChangeShapeType="1"/>
          </p:cNvSpPr>
          <p:nvPr/>
        </p:nvSpPr>
        <p:spPr bwMode="auto">
          <a:xfrm>
            <a:off x="3371850" y="2171700"/>
            <a:ext cx="1485900" cy="8572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97" name="Line 1096">
            <a:extLst>
              <a:ext uri="{FF2B5EF4-FFF2-40B4-BE49-F238E27FC236}">
                <a16:creationId xmlns:a16="http://schemas.microsoft.com/office/drawing/2014/main" id="{850BC51B-F27C-3C31-E66B-8099BB09AEA0}"/>
              </a:ext>
            </a:extLst>
          </p:cNvPr>
          <p:cNvSpPr>
            <a:spLocks noChangeShapeType="1"/>
          </p:cNvSpPr>
          <p:nvPr/>
        </p:nvSpPr>
        <p:spPr bwMode="auto">
          <a:xfrm flipH="1" flipV="1">
            <a:off x="2343150" y="1943100"/>
            <a:ext cx="800100" cy="114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98" name="Line 1097">
            <a:extLst>
              <a:ext uri="{FF2B5EF4-FFF2-40B4-BE49-F238E27FC236}">
                <a16:creationId xmlns:a16="http://schemas.microsoft.com/office/drawing/2014/main" id="{FC31DF79-A0A8-52D3-FC1C-B548075353C4}"/>
              </a:ext>
            </a:extLst>
          </p:cNvPr>
          <p:cNvSpPr>
            <a:spLocks noChangeShapeType="1"/>
          </p:cNvSpPr>
          <p:nvPr/>
        </p:nvSpPr>
        <p:spPr bwMode="auto">
          <a:xfrm flipH="1">
            <a:off x="6286500" y="37719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299" name="Line 1098">
            <a:extLst>
              <a:ext uri="{FF2B5EF4-FFF2-40B4-BE49-F238E27FC236}">
                <a16:creationId xmlns:a16="http://schemas.microsoft.com/office/drawing/2014/main" id="{8830397D-9C91-F07C-3BFD-3940FE13EB1B}"/>
              </a:ext>
            </a:extLst>
          </p:cNvPr>
          <p:cNvSpPr>
            <a:spLocks noChangeShapeType="1"/>
          </p:cNvSpPr>
          <p:nvPr/>
        </p:nvSpPr>
        <p:spPr bwMode="auto">
          <a:xfrm flipH="1">
            <a:off x="6743700" y="394335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00" name="Line 1099">
            <a:extLst>
              <a:ext uri="{FF2B5EF4-FFF2-40B4-BE49-F238E27FC236}">
                <a16:creationId xmlns:a16="http://schemas.microsoft.com/office/drawing/2014/main" id="{81CCAFAB-1BD6-BF6C-5014-010D657A9D6E}"/>
              </a:ext>
            </a:extLst>
          </p:cNvPr>
          <p:cNvSpPr>
            <a:spLocks noChangeShapeType="1"/>
          </p:cNvSpPr>
          <p:nvPr/>
        </p:nvSpPr>
        <p:spPr bwMode="auto">
          <a:xfrm flipH="1">
            <a:off x="7200900" y="411480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01" name="Line 1100">
            <a:extLst>
              <a:ext uri="{FF2B5EF4-FFF2-40B4-BE49-F238E27FC236}">
                <a16:creationId xmlns:a16="http://schemas.microsoft.com/office/drawing/2014/main" id="{A82926EE-9A35-8036-3906-1F157ECB0581}"/>
              </a:ext>
            </a:extLst>
          </p:cNvPr>
          <p:cNvSpPr>
            <a:spLocks noChangeShapeType="1"/>
          </p:cNvSpPr>
          <p:nvPr/>
        </p:nvSpPr>
        <p:spPr bwMode="auto">
          <a:xfrm flipH="1">
            <a:off x="2971800" y="4343400"/>
            <a:ext cx="285750" cy="17145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02" name="Line 1101">
            <a:extLst>
              <a:ext uri="{FF2B5EF4-FFF2-40B4-BE49-F238E27FC236}">
                <a16:creationId xmlns:a16="http://schemas.microsoft.com/office/drawing/2014/main" id="{E5F14989-842D-20E9-37A6-C18910F276AB}"/>
              </a:ext>
            </a:extLst>
          </p:cNvPr>
          <p:cNvSpPr>
            <a:spLocks noChangeShapeType="1"/>
          </p:cNvSpPr>
          <p:nvPr/>
        </p:nvSpPr>
        <p:spPr bwMode="auto">
          <a:xfrm flipV="1">
            <a:off x="2228850" y="4572000"/>
            <a:ext cx="514350" cy="2286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03" name="Line 1102">
            <a:extLst>
              <a:ext uri="{FF2B5EF4-FFF2-40B4-BE49-F238E27FC236}">
                <a16:creationId xmlns:a16="http://schemas.microsoft.com/office/drawing/2014/main" id="{53785B6E-421B-192F-9EAA-E8B871C1174A}"/>
              </a:ext>
            </a:extLst>
          </p:cNvPr>
          <p:cNvSpPr>
            <a:spLocks noChangeShapeType="1"/>
          </p:cNvSpPr>
          <p:nvPr/>
        </p:nvSpPr>
        <p:spPr bwMode="auto">
          <a:xfrm flipH="1">
            <a:off x="1885950" y="3314700"/>
            <a:ext cx="342900" cy="17145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04" name="Line 1103">
            <a:extLst>
              <a:ext uri="{FF2B5EF4-FFF2-40B4-BE49-F238E27FC236}">
                <a16:creationId xmlns:a16="http://schemas.microsoft.com/office/drawing/2014/main" id="{A17A0280-F30E-4186-688B-618D867CECF9}"/>
              </a:ext>
            </a:extLst>
          </p:cNvPr>
          <p:cNvSpPr>
            <a:spLocks noChangeShapeType="1"/>
          </p:cNvSpPr>
          <p:nvPr/>
        </p:nvSpPr>
        <p:spPr bwMode="auto">
          <a:xfrm flipV="1">
            <a:off x="1200150" y="3543300"/>
            <a:ext cx="457200" cy="2286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05" name="Line 1104">
            <a:extLst>
              <a:ext uri="{FF2B5EF4-FFF2-40B4-BE49-F238E27FC236}">
                <a16:creationId xmlns:a16="http://schemas.microsoft.com/office/drawing/2014/main" id="{60A09DFC-6855-F5B3-A80D-CDED789D4AA5}"/>
              </a:ext>
            </a:extLst>
          </p:cNvPr>
          <p:cNvSpPr>
            <a:spLocks noChangeShapeType="1"/>
          </p:cNvSpPr>
          <p:nvPr/>
        </p:nvSpPr>
        <p:spPr bwMode="auto">
          <a:xfrm flipH="1">
            <a:off x="2971800" y="3657600"/>
            <a:ext cx="285750" cy="800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06" name="Line 1105">
            <a:extLst>
              <a:ext uri="{FF2B5EF4-FFF2-40B4-BE49-F238E27FC236}">
                <a16:creationId xmlns:a16="http://schemas.microsoft.com/office/drawing/2014/main" id="{91EE6947-47AB-B169-C9B7-0647FB3F5740}"/>
              </a:ext>
            </a:extLst>
          </p:cNvPr>
          <p:cNvSpPr>
            <a:spLocks noChangeShapeType="1"/>
          </p:cNvSpPr>
          <p:nvPr/>
        </p:nvSpPr>
        <p:spPr bwMode="auto">
          <a:xfrm>
            <a:off x="1885950" y="3543300"/>
            <a:ext cx="137160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07" name="Text Box 1106">
            <a:extLst>
              <a:ext uri="{FF2B5EF4-FFF2-40B4-BE49-F238E27FC236}">
                <a16:creationId xmlns:a16="http://schemas.microsoft.com/office/drawing/2014/main" id="{D2395AC4-F4D3-4107-E8C8-FE5340D4C146}"/>
              </a:ext>
            </a:extLst>
          </p:cNvPr>
          <p:cNvSpPr txBox="1">
            <a:spLocks noChangeArrowheads="1"/>
          </p:cNvSpPr>
          <p:nvPr/>
        </p:nvSpPr>
        <p:spPr bwMode="auto">
          <a:xfrm>
            <a:off x="3486150" y="1771650"/>
            <a:ext cx="571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BSC</a:t>
            </a:r>
          </a:p>
        </p:txBody>
      </p:sp>
      <p:sp>
        <p:nvSpPr>
          <p:cNvPr id="10308" name="Text Box 1107">
            <a:extLst>
              <a:ext uri="{FF2B5EF4-FFF2-40B4-BE49-F238E27FC236}">
                <a16:creationId xmlns:a16="http://schemas.microsoft.com/office/drawing/2014/main" id="{224140F1-BC9A-C0ED-342B-E1B23A78B661}"/>
              </a:ext>
            </a:extLst>
          </p:cNvPr>
          <p:cNvSpPr txBox="1">
            <a:spLocks noChangeArrowheads="1"/>
          </p:cNvSpPr>
          <p:nvPr/>
        </p:nvSpPr>
        <p:spPr bwMode="auto">
          <a:xfrm>
            <a:off x="3600450" y="3714750"/>
            <a:ext cx="571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BSC</a:t>
            </a:r>
          </a:p>
        </p:txBody>
      </p:sp>
      <p:sp>
        <p:nvSpPr>
          <p:cNvPr id="10309" name="Text Box 1108">
            <a:extLst>
              <a:ext uri="{FF2B5EF4-FFF2-40B4-BE49-F238E27FC236}">
                <a16:creationId xmlns:a16="http://schemas.microsoft.com/office/drawing/2014/main" id="{C5C0E4A1-64E7-D17A-2413-3A4D49363B34}"/>
              </a:ext>
            </a:extLst>
          </p:cNvPr>
          <p:cNvSpPr txBox="1">
            <a:spLocks noChangeArrowheads="1"/>
          </p:cNvSpPr>
          <p:nvPr/>
        </p:nvSpPr>
        <p:spPr bwMode="auto">
          <a:xfrm>
            <a:off x="4743450" y="2343150"/>
            <a:ext cx="685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MSC</a:t>
            </a:r>
          </a:p>
        </p:txBody>
      </p:sp>
      <p:sp>
        <p:nvSpPr>
          <p:cNvPr id="10310" name="Text Box 1109">
            <a:extLst>
              <a:ext uri="{FF2B5EF4-FFF2-40B4-BE49-F238E27FC236}">
                <a16:creationId xmlns:a16="http://schemas.microsoft.com/office/drawing/2014/main" id="{7603CB84-F2CB-002C-21B2-478C4944695F}"/>
              </a:ext>
            </a:extLst>
          </p:cNvPr>
          <p:cNvSpPr txBox="1">
            <a:spLocks noChangeArrowheads="1"/>
          </p:cNvSpPr>
          <p:nvPr/>
        </p:nvSpPr>
        <p:spPr bwMode="auto">
          <a:xfrm>
            <a:off x="3200400" y="5143500"/>
            <a:ext cx="62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MS</a:t>
            </a:r>
          </a:p>
        </p:txBody>
      </p:sp>
      <p:sp>
        <p:nvSpPr>
          <p:cNvPr id="10311" name="Text Box 1110">
            <a:extLst>
              <a:ext uri="{FF2B5EF4-FFF2-40B4-BE49-F238E27FC236}">
                <a16:creationId xmlns:a16="http://schemas.microsoft.com/office/drawing/2014/main" id="{40D5689D-EDF8-EE9F-1A35-BFBC921EE62A}"/>
              </a:ext>
            </a:extLst>
          </p:cNvPr>
          <p:cNvSpPr txBox="1">
            <a:spLocks noChangeArrowheads="1"/>
          </p:cNvSpPr>
          <p:nvPr/>
        </p:nvSpPr>
        <p:spPr bwMode="auto">
          <a:xfrm>
            <a:off x="2000250" y="4286250"/>
            <a:ext cx="62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MS</a:t>
            </a:r>
          </a:p>
        </p:txBody>
      </p:sp>
      <p:sp>
        <p:nvSpPr>
          <p:cNvPr id="10312" name="Text Box 1111">
            <a:extLst>
              <a:ext uri="{FF2B5EF4-FFF2-40B4-BE49-F238E27FC236}">
                <a16:creationId xmlns:a16="http://schemas.microsoft.com/office/drawing/2014/main" id="{ED5E931A-4F7A-29E9-17B1-93FCE81DC1D3}"/>
              </a:ext>
            </a:extLst>
          </p:cNvPr>
          <p:cNvSpPr txBox="1">
            <a:spLocks noChangeArrowheads="1"/>
          </p:cNvSpPr>
          <p:nvPr/>
        </p:nvSpPr>
        <p:spPr bwMode="auto">
          <a:xfrm>
            <a:off x="1257300" y="2057400"/>
            <a:ext cx="6286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MS</a:t>
            </a:r>
          </a:p>
        </p:txBody>
      </p:sp>
      <p:sp>
        <p:nvSpPr>
          <p:cNvPr id="10313" name="Text Box 1112">
            <a:extLst>
              <a:ext uri="{FF2B5EF4-FFF2-40B4-BE49-F238E27FC236}">
                <a16:creationId xmlns:a16="http://schemas.microsoft.com/office/drawing/2014/main" id="{1FFFBCB1-E415-2EDE-B909-90CF3F9D6559}"/>
              </a:ext>
            </a:extLst>
          </p:cNvPr>
          <p:cNvSpPr txBox="1">
            <a:spLocks noChangeArrowheads="1"/>
          </p:cNvSpPr>
          <p:nvPr/>
        </p:nvSpPr>
        <p:spPr bwMode="auto">
          <a:xfrm>
            <a:off x="2000250" y="2057400"/>
            <a:ext cx="571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BTS</a:t>
            </a:r>
          </a:p>
        </p:txBody>
      </p:sp>
      <p:sp>
        <p:nvSpPr>
          <p:cNvPr id="10314" name="Text Box 1113">
            <a:extLst>
              <a:ext uri="{FF2B5EF4-FFF2-40B4-BE49-F238E27FC236}">
                <a16:creationId xmlns:a16="http://schemas.microsoft.com/office/drawing/2014/main" id="{CC7D72A6-97BE-9164-04AF-DB8CD017163A}"/>
              </a:ext>
            </a:extLst>
          </p:cNvPr>
          <p:cNvSpPr txBox="1">
            <a:spLocks noChangeArrowheads="1"/>
          </p:cNvSpPr>
          <p:nvPr/>
        </p:nvSpPr>
        <p:spPr bwMode="auto">
          <a:xfrm>
            <a:off x="1257300" y="3714750"/>
            <a:ext cx="571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BTS</a:t>
            </a:r>
          </a:p>
        </p:txBody>
      </p:sp>
      <p:sp>
        <p:nvSpPr>
          <p:cNvPr id="10315" name="Text Box 1114">
            <a:extLst>
              <a:ext uri="{FF2B5EF4-FFF2-40B4-BE49-F238E27FC236}">
                <a16:creationId xmlns:a16="http://schemas.microsoft.com/office/drawing/2014/main" id="{D9CD3231-D9D0-2810-1B0B-21ADEB9A9F58}"/>
              </a:ext>
            </a:extLst>
          </p:cNvPr>
          <p:cNvSpPr txBox="1">
            <a:spLocks noChangeArrowheads="1"/>
          </p:cNvSpPr>
          <p:nvPr/>
        </p:nvSpPr>
        <p:spPr bwMode="auto">
          <a:xfrm>
            <a:off x="2628900" y="4743450"/>
            <a:ext cx="5715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BTS</a:t>
            </a:r>
          </a:p>
        </p:txBody>
      </p:sp>
      <p:sp>
        <p:nvSpPr>
          <p:cNvPr id="10316" name="Text Box 1115">
            <a:extLst>
              <a:ext uri="{FF2B5EF4-FFF2-40B4-BE49-F238E27FC236}">
                <a16:creationId xmlns:a16="http://schemas.microsoft.com/office/drawing/2014/main" id="{B1BF8035-8547-D3FD-D1C9-E678ECEA5FC3}"/>
              </a:ext>
            </a:extLst>
          </p:cNvPr>
          <p:cNvSpPr txBox="1">
            <a:spLocks noChangeArrowheads="1"/>
          </p:cNvSpPr>
          <p:nvPr/>
        </p:nvSpPr>
        <p:spPr bwMode="auto">
          <a:xfrm>
            <a:off x="6800850" y="2743200"/>
            <a:ext cx="914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GMSC</a:t>
            </a:r>
          </a:p>
        </p:txBody>
      </p:sp>
      <p:sp>
        <p:nvSpPr>
          <p:cNvPr id="10317" name="Text Box 1116">
            <a:extLst>
              <a:ext uri="{FF2B5EF4-FFF2-40B4-BE49-F238E27FC236}">
                <a16:creationId xmlns:a16="http://schemas.microsoft.com/office/drawing/2014/main" id="{99808A65-E4D6-28E9-5706-B362B33C5E9C}"/>
              </a:ext>
            </a:extLst>
          </p:cNvPr>
          <p:cNvSpPr txBox="1">
            <a:spLocks noChangeArrowheads="1"/>
          </p:cNvSpPr>
          <p:nvPr/>
        </p:nvSpPr>
        <p:spPr bwMode="auto">
          <a:xfrm>
            <a:off x="7258050" y="1200151"/>
            <a:ext cx="742950" cy="866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PSTN</a:t>
            </a:r>
          </a:p>
          <a:p>
            <a:pPr>
              <a:lnSpc>
                <a:spcPct val="30000"/>
              </a:lnSpc>
              <a:spcBef>
                <a:spcPct val="50000"/>
              </a:spcBef>
            </a:pPr>
            <a:r>
              <a:rPr lang="en-US" altLang="en-US" sz="1800"/>
              <a:t>ISDN</a:t>
            </a:r>
          </a:p>
          <a:p>
            <a:pPr>
              <a:lnSpc>
                <a:spcPct val="40000"/>
              </a:lnSpc>
              <a:spcBef>
                <a:spcPct val="50000"/>
              </a:spcBef>
            </a:pPr>
            <a:r>
              <a:rPr lang="en-US" altLang="en-US" sz="1800"/>
              <a:t>PDN</a:t>
            </a:r>
          </a:p>
        </p:txBody>
      </p:sp>
      <p:sp>
        <p:nvSpPr>
          <p:cNvPr id="10318" name="Line 1117">
            <a:extLst>
              <a:ext uri="{FF2B5EF4-FFF2-40B4-BE49-F238E27FC236}">
                <a16:creationId xmlns:a16="http://schemas.microsoft.com/office/drawing/2014/main" id="{73078AD6-CC3F-0126-9392-82D7D45B9FED}"/>
              </a:ext>
            </a:extLst>
          </p:cNvPr>
          <p:cNvSpPr>
            <a:spLocks noChangeShapeType="1"/>
          </p:cNvSpPr>
          <p:nvPr/>
        </p:nvSpPr>
        <p:spPr bwMode="auto">
          <a:xfrm flipV="1">
            <a:off x="7315200" y="2171700"/>
            <a:ext cx="40005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19" name="Text Box 1118">
            <a:extLst>
              <a:ext uri="{FF2B5EF4-FFF2-40B4-BE49-F238E27FC236}">
                <a16:creationId xmlns:a16="http://schemas.microsoft.com/office/drawing/2014/main" id="{3108B84D-F960-3599-6390-E938386905FB}"/>
              </a:ext>
            </a:extLst>
          </p:cNvPr>
          <p:cNvSpPr txBox="1">
            <a:spLocks noChangeArrowheads="1"/>
          </p:cNvSpPr>
          <p:nvPr/>
        </p:nvSpPr>
        <p:spPr bwMode="auto">
          <a:xfrm>
            <a:off x="5600700" y="4686300"/>
            <a:ext cx="685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EIR</a:t>
            </a:r>
          </a:p>
        </p:txBody>
      </p:sp>
      <p:sp>
        <p:nvSpPr>
          <p:cNvPr id="10320" name="Text Box 1119">
            <a:extLst>
              <a:ext uri="{FF2B5EF4-FFF2-40B4-BE49-F238E27FC236}">
                <a16:creationId xmlns:a16="http://schemas.microsoft.com/office/drawing/2014/main" id="{7185F0A8-6099-9D2A-AA17-DDB221E515A0}"/>
              </a:ext>
            </a:extLst>
          </p:cNvPr>
          <p:cNvSpPr txBox="1">
            <a:spLocks noChangeArrowheads="1"/>
          </p:cNvSpPr>
          <p:nvPr/>
        </p:nvSpPr>
        <p:spPr bwMode="auto">
          <a:xfrm>
            <a:off x="6057900" y="4914900"/>
            <a:ext cx="685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AUC</a:t>
            </a:r>
          </a:p>
        </p:txBody>
      </p:sp>
      <p:sp>
        <p:nvSpPr>
          <p:cNvPr id="10321" name="Text Box 1120">
            <a:extLst>
              <a:ext uri="{FF2B5EF4-FFF2-40B4-BE49-F238E27FC236}">
                <a16:creationId xmlns:a16="http://schemas.microsoft.com/office/drawing/2014/main" id="{9C24A62E-2A1B-6C9C-60D7-90BB98442620}"/>
              </a:ext>
            </a:extLst>
          </p:cNvPr>
          <p:cNvSpPr txBox="1">
            <a:spLocks noChangeArrowheads="1"/>
          </p:cNvSpPr>
          <p:nvPr/>
        </p:nvSpPr>
        <p:spPr bwMode="auto">
          <a:xfrm>
            <a:off x="6572250" y="5143500"/>
            <a:ext cx="685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HLR</a:t>
            </a:r>
          </a:p>
        </p:txBody>
      </p:sp>
      <p:sp>
        <p:nvSpPr>
          <p:cNvPr id="10322" name="Line 1123">
            <a:extLst>
              <a:ext uri="{FF2B5EF4-FFF2-40B4-BE49-F238E27FC236}">
                <a16:creationId xmlns:a16="http://schemas.microsoft.com/office/drawing/2014/main" id="{AC8B058A-A1EB-43FB-6897-7ED891FFE6B4}"/>
              </a:ext>
            </a:extLst>
          </p:cNvPr>
          <p:cNvSpPr>
            <a:spLocks noChangeShapeType="1"/>
          </p:cNvSpPr>
          <p:nvPr/>
        </p:nvSpPr>
        <p:spPr bwMode="auto">
          <a:xfrm flipH="1" flipV="1">
            <a:off x="3600450" y="4229100"/>
            <a:ext cx="285750" cy="114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23" name="Line 1124">
            <a:extLst>
              <a:ext uri="{FF2B5EF4-FFF2-40B4-BE49-F238E27FC236}">
                <a16:creationId xmlns:a16="http://schemas.microsoft.com/office/drawing/2014/main" id="{36EB404C-7D66-F31B-EF2E-512A875DFCBD}"/>
              </a:ext>
            </a:extLst>
          </p:cNvPr>
          <p:cNvSpPr>
            <a:spLocks noChangeShapeType="1"/>
          </p:cNvSpPr>
          <p:nvPr/>
        </p:nvSpPr>
        <p:spPr bwMode="auto">
          <a:xfrm>
            <a:off x="3600450" y="4229100"/>
            <a:ext cx="11430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24" name="Line 1125">
            <a:extLst>
              <a:ext uri="{FF2B5EF4-FFF2-40B4-BE49-F238E27FC236}">
                <a16:creationId xmlns:a16="http://schemas.microsoft.com/office/drawing/2014/main" id="{C23E7B61-C86D-3A24-EBEE-6FE6070A688C}"/>
              </a:ext>
            </a:extLst>
          </p:cNvPr>
          <p:cNvSpPr>
            <a:spLocks noChangeShapeType="1"/>
          </p:cNvSpPr>
          <p:nvPr/>
        </p:nvSpPr>
        <p:spPr bwMode="auto">
          <a:xfrm flipH="1" flipV="1">
            <a:off x="3314700" y="4286250"/>
            <a:ext cx="400050" cy="1143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25" name="Oval 1128">
            <a:extLst>
              <a:ext uri="{FF2B5EF4-FFF2-40B4-BE49-F238E27FC236}">
                <a16:creationId xmlns:a16="http://schemas.microsoft.com/office/drawing/2014/main" id="{AF30632B-24B9-1287-8AE0-470114CF5BCC}"/>
              </a:ext>
            </a:extLst>
          </p:cNvPr>
          <p:cNvSpPr>
            <a:spLocks noChangeArrowheads="1"/>
          </p:cNvSpPr>
          <p:nvPr/>
        </p:nvSpPr>
        <p:spPr bwMode="auto">
          <a:xfrm>
            <a:off x="4800600" y="3714750"/>
            <a:ext cx="228600" cy="114300"/>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326" name="Line 1129">
            <a:extLst>
              <a:ext uri="{FF2B5EF4-FFF2-40B4-BE49-F238E27FC236}">
                <a16:creationId xmlns:a16="http://schemas.microsoft.com/office/drawing/2014/main" id="{34CD2CF5-7D5F-546D-B180-98D651CDAEC9}"/>
              </a:ext>
            </a:extLst>
          </p:cNvPr>
          <p:cNvSpPr>
            <a:spLocks noChangeShapeType="1"/>
          </p:cNvSpPr>
          <p:nvPr/>
        </p:nvSpPr>
        <p:spPr bwMode="auto">
          <a:xfrm>
            <a:off x="5029200" y="3771900"/>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27" name="Line 1130">
            <a:extLst>
              <a:ext uri="{FF2B5EF4-FFF2-40B4-BE49-F238E27FC236}">
                <a16:creationId xmlns:a16="http://schemas.microsoft.com/office/drawing/2014/main" id="{E042993A-9ED0-51AF-57AF-4BA87A34BD13}"/>
              </a:ext>
            </a:extLst>
          </p:cNvPr>
          <p:cNvSpPr>
            <a:spLocks noChangeShapeType="1"/>
          </p:cNvSpPr>
          <p:nvPr/>
        </p:nvSpPr>
        <p:spPr bwMode="auto">
          <a:xfrm>
            <a:off x="4800600" y="3771900"/>
            <a:ext cx="0" cy="2000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28" name="Oval 1131">
            <a:extLst>
              <a:ext uri="{FF2B5EF4-FFF2-40B4-BE49-F238E27FC236}">
                <a16:creationId xmlns:a16="http://schemas.microsoft.com/office/drawing/2014/main" id="{5A9425F4-25DF-68F3-8ED2-AED8A65A953F}"/>
              </a:ext>
            </a:extLst>
          </p:cNvPr>
          <p:cNvSpPr>
            <a:spLocks noChangeArrowheads="1"/>
          </p:cNvSpPr>
          <p:nvPr/>
        </p:nvSpPr>
        <p:spPr bwMode="auto">
          <a:xfrm>
            <a:off x="4800600" y="3914775"/>
            <a:ext cx="228600" cy="142875"/>
          </a:xfrm>
          <a:prstGeom prst="ellipse">
            <a:avLst/>
          </a:prstGeom>
          <a:solidFill>
            <a:schemeClr val="tx2"/>
          </a:solidFill>
          <a:ln w="9525">
            <a:solidFill>
              <a:schemeClr val="tx1"/>
            </a:solidFill>
            <a:round/>
            <a:headEnd/>
            <a:tailEnd/>
          </a:ln>
        </p:spPr>
        <p:txBody>
          <a:bodyPr wrap="none" anchor="ct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sz="1800"/>
          </a:p>
        </p:txBody>
      </p:sp>
      <p:sp>
        <p:nvSpPr>
          <p:cNvPr id="10329" name="Line 1133">
            <a:extLst>
              <a:ext uri="{FF2B5EF4-FFF2-40B4-BE49-F238E27FC236}">
                <a16:creationId xmlns:a16="http://schemas.microsoft.com/office/drawing/2014/main" id="{BAE105DA-AEB7-9244-BDF3-CD99537DD319}"/>
              </a:ext>
            </a:extLst>
          </p:cNvPr>
          <p:cNvSpPr>
            <a:spLocks noChangeShapeType="1"/>
          </p:cNvSpPr>
          <p:nvPr/>
        </p:nvSpPr>
        <p:spPr bwMode="auto">
          <a:xfrm flipH="1">
            <a:off x="4914900" y="3371850"/>
            <a:ext cx="2286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p>
        </p:txBody>
      </p:sp>
      <p:sp>
        <p:nvSpPr>
          <p:cNvPr id="10330" name="Text Box 1135">
            <a:extLst>
              <a:ext uri="{FF2B5EF4-FFF2-40B4-BE49-F238E27FC236}">
                <a16:creationId xmlns:a16="http://schemas.microsoft.com/office/drawing/2014/main" id="{947BE29A-A198-4E70-8A38-23D056119AD0}"/>
              </a:ext>
            </a:extLst>
          </p:cNvPr>
          <p:cNvSpPr txBox="1">
            <a:spLocks noChangeArrowheads="1"/>
          </p:cNvSpPr>
          <p:nvPr/>
        </p:nvSpPr>
        <p:spPr bwMode="auto">
          <a:xfrm>
            <a:off x="4686300" y="4057650"/>
            <a:ext cx="6858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spcBef>
                <a:spcPct val="50000"/>
              </a:spcBef>
            </a:pPr>
            <a:r>
              <a:rPr lang="en-US" altLang="en-US" sz="1800"/>
              <a:t>VLR</a:t>
            </a:r>
          </a:p>
        </p:txBody>
      </p:sp>
      <p:sp>
        <p:nvSpPr>
          <p:cNvPr id="3" name="TextBox 2">
            <a:extLst>
              <a:ext uri="{FF2B5EF4-FFF2-40B4-BE49-F238E27FC236}">
                <a16:creationId xmlns:a16="http://schemas.microsoft.com/office/drawing/2014/main" id="{3B856D26-49F9-F56D-D8C1-ABDE3FB67869}"/>
              </a:ext>
            </a:extLst>
          </p:cNvPr>
          <p:cNvSpPr txBox="1"/>
          <p:nvPr/>
        </p:nvSpPr>
        <p:spPr>
          <a:xfrm>
            <a:off x="228600" y="202168"/>
            <a:ext cx="4572000" cy="369332"/>
          </a:xfrm>
          <a:prstGeom prst="rect">
            <a:avLst/>
          </a:prstGeom>
          <a:noFill/>
        </p:spPr>
        <p:txBody>
          <a:bodyPr wrap="square">
            <a:spAutoFit/>
          </a:bodyPr>
          <a:lstStyle/>
          <a:p>
            <a:pPr marL="257175" indent="-257175" eaLnBrk="1" hangingPunct="1">
              <a:spcBef>
                <a:spcPct val="50000"/>
              </a:spcBef>
              <a:buFont typeface="Wingdings" panose="05000000000000000000" pitchFamily="2" charset="2"/>
              <a:buChar char="ü"/>
            </a:pPr>
            <a:r>
              <a:rPr lang="en-US" altLang="en-US" sz="1800" b="1" dirty="0">
                <a:solidFill>
                  <a:schemeClr val="tx2">
                    <a:lumMod val="75000"/>
                    <a:lumOff val="25000"/>
                  </a:schemeClr>
                </a:solidFill>
              </a:rPr>
              <a:t>Architecture &amp; Interfaces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85031F9C-B15F-3772-573E-C9AF8D4C4727}"/>
              </a:ext>
            </a:extLst>
          </p:cNvPr>
          <p:cNvSpPr>
            <a:spLocks noGrp="1" noChangeArrowheads="1"/>
          </p:cNvSpPr>
          <p:nvPr>
            <p:ph type="title"/>
          </p:nvPr>
        </p:nvSpPr>
        <p:spPr>
          <a:xfrm>
            <a:off x="2286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6915" name="Rectangle 3">
            <a:extLst>
              <a:ext uri="{FF2B5EF4-FFF2-40B4-BE49-F238E27FC236}">
                <a16:creationId xmlns:a16="http://schemas.microsoft.com/office/drawing/2014/main" id="{BAAA2D88-98C9-F380-70FD-EF4E319F633E}"/>
              </a:ext>
            </a:extLst>
          </p:cNvPr>
          <p:cNvSpPr>
            <a:spLocks noGrp="1" noChangeArrowheads="1"/>
          </p:cNvSpPr>
          <p:nvPr>
            <p:ph idx="1"/>
          </p:nvPr>
        </p:nvSpPr>
        <p:spPr>
          <a:xfrm>
            <a:off x="533400" y="1524000"/>
            <a:ext cx="7010400" cy="685800"/>
          </a:xfrm>
        </p:spPr>
        <p:txBody>
          <a:bodyPr/>
          <a:lstStyle/>
          <a:p>
            <a:pPr marL="533400" indent="-533400" algn="just">
              <a:lnSpc>
                <a:spcPct val="125000"/>
              </a:lnSpc>
              <a:buFont typeface="Wingdings" panose="05000000000000000000" pitchFamily="2" charset="2"/>
              <a:buNone/>
            </a:pPr>
            <a:r>
              <a:rPr lang="en-US" altLang="en-US" sz="2400" b="1">
                <a:solidFill>
                  <a:srgbClr val="0033CC"/>
                </a:solidFill>
              </a:rPr>
              <a:t>Intra-system handoff or Inter-BS handoff</a:t>
            </a:r>
          </a:p>
        </p:txBody>
      </p:sp>
      <p:sp>
        <p:nvSpPr>
          <p:cNvPr id="166916" name="Rectangle 4">
            <a:extLst>
              <a:ext uri="{FF2B5EF4-FFF2-40B4-BE49-F238E27FC236}">
                <a16:creationId xmlns:a16="http://schemas.microsoft.com/office/drawing/2014/main" id="{CBE8E943-5907-78F4-8988-CC21007B9D51}"/>
              </a:ext>
            </a:extLst>
          </p:cNvPr>
          <p:cNvSpPr>
            <a:spLocks noChangeArrowheads="1"/>
          </p:cNvSpPr>
          <p:nvPr/>
        </p:nvSpPr>
        <p:spPr bwMode="auto">
          <a:xfrm>
            <a:off x="12461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67941" name="Rectangle 5">
            <a:extLst>
              <a:ext uri="{FF2B5EF4-FFF2-40B4-BE49-F238E27FC236}">
                <a16:creationId xmlns:a16="http://schemas.microsoft.com/office/drawing/2014/main" id="{637FA68C-F39A-0D1E-ED42-4760261128CC}"/>
              </a:ext>
            </a:extLst>
          </p:cNvPr>
          <p:cNvSpPr>
            <a:spLocks noChangeArrowheads="1"/>
          </p:cNvSpPr>
          <p:nvPr/>
        </p:nvSpPr>
        <p:spPr bwMode="auto">
          <a:xfrm>
            <a:off x="533400" y="2057400"/>
            <a:ext cx="72898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AutoNum type="arabicPeriod" startAt="4"/>
            </a:pPr>
            <a:r>
              <a:rPr lang="en-US" altLang="en-US" b="1">
                <a:latin typeface="Times New Roman" panose="02020603050405020304" pitchFamily="18" charset="0"/>
                <a:cs typeface="Times New Roman" panose="02020603050405020304" pitchFamily="18" charset="0"/>
              </a:rPr>
              <a:t>Upon the receipt of the handoff completion signal, the network removes the bridge from the path and releases resources associated with the old channel. </a:t>
            </a:r>
          </a:p>
        </p:txBody>
      </p:sp>
      <p:sp>
        <p:nvSpPr>
          <p:cNvPr id="166918" name="Line 6">
            <a:extLst>
              <a:ext uri="{FF2B5EF4-FFF2-40B4-BE49-F238E27FC236}">
                <a16:creationId xmlns:a16="http://schemas.microsoft.com/office/drawing/2014/main" id="{3584785A-6FDC-E7DA-C9CC-AB0EE4D8EDA8}"/>
              </a:ext>
            </a:extLst>
          </p:cNvPr>
          <p:cNvSpPr>
            <a:spLocks noChangeShapeType="1"/>
          </p:cNvSpPr>
          <p:nvPr/>
        </p:nvSpPr>
        <p:spPr bwMode="auto">
          <a:xfrm>
            <a:off x="1524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167944" name="Object 8">
            <a:extLst>
              <a:ext uri="{FF2B5EF4-FFF2-40B4-BE49-F238E27FC236}">
                <a16:creationId xmlns:a16="http://schemas.microsoft.com/office/drawing/2014/main" id="{9B58AAF4-36AC-A3C1-11E9-B86C406F4654}"/>
              </a:ext>
            </a:extLst>
          </p:cNvPr>
          <p:cNvGraphicFramePr>
            <a:graphicFrameLocks noChangeAspect="1"/>
          </p:cNvGraphicFramePr>
          <p:nvPr/>
        </p:nvGraphicFramePr>
        <p:xfrm>
          <a:off x="1536700" y="3381375"/>
          <a:ext cx="5473700" cy="2930525"/>
        </p:xfrm>
        <a:graphic>
          <a:graphicData uri="http://schemas.openxmlformats.org/presentationml/2006/ole">
            <mc:AlternateContent xmlns:mc="http://schemas.openxmlformats.org/markup-compatibility/2006">
              <mc:Choice xmlns:v="urn:schemas-microsoft-com:vml" Requires="v">
                <p:oleObj name="VISIO" r:id="rId2" imgW="3176016" imgH="2040636" progId="Visio.Drawing.6">
                  <p:embed/>
                </p:oleObj>
              </mc:Choice>
              <mc:Fallback>
                <p:oleObj name="VISIO" r:id="rId2" imgW="3176016" imgH="2040636" progId="Visio.Drawing.6">
                  <p:embed/>
                  <p:pic>
                    <p:nvPicPr>
                      <p:cNvPr id="167944" name="Object 8">
                        <a:extLst>
                          <a:ext uri="{FF2B5EF4-FFF2-40B4-BE49-F238E27FC236}">
                            <a16:creationId xmlns:a16="http://schemas.microsoft.com/office/drawing/2014/main" id="{9B58AAF4-36AC-A3C1-11E9-B86C406F46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3381375"/>
                        <a:ext cx="5473700"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794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7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78110775-9FB6-2905-C49D-C9BDE748230A}"/>
              </a:ext>
            </a:extLst>
          </p:cNvPr>
          <p:cNvSpPr>
            <a:spLocks noGrp="1" noChangeArrowheads="1"/>
          </p:cNvSpPr>
          <p:nvPr>
            <p:ph type="title"/>
          </p:nvPr>
        </p:nvSpPr>
        <p:spPr>
          <a:xfrm>
            <a:off x="7620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7939" name="Rectangle 3">
            <a:extLst>
              <a:ext uri="{FF2B5EF4-FFF2-40B4-BE49-F238E27FC236}">
                <a16:creationId xmlns:a16="http://schemas.microsoft.com/office/drawing/2014/main" id="{EFD0C218-D66D-C583-8203-728CA413720B}"/>
              </a:ext>
            </a:extLst>
          </p:cNvPr>
          <p:cNvSpPr>
            <a:spLocks noGrp="1" noChangeArrowheads="1"/>
          </p:cNvSpPr>
          <p:nvPr>
            <p:ph idx="1"/>
          </p:nvPr>
        </p:nvSpPr>
        <p:spPr>
          <a:xfrm>
            <a:off x="533400" y="1600200"/>
            <a:ext cx="70866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	Handoff types with reference to the network</a:t>
            </a:r>
          </a:p>
        </p:txBody>
      </p:sp>
      <p:sp>
        <p:nvSpPr>
          <p:cNvPr id="167940" name="Rectangle 5">
            <a:extLst>
              <a:ext uri="{FF2B5EF4-FFF2-40B4-BE49-F238E27FC236}">
                <a16:creationId xmlns:a16="http://schemas.microsoft.com/office/drawing/2014/main" id="{F6465B7C-4840-F55E-1F77-A82A13F38CCF}"/>
              </a:ext>
            </a:extLst>
          </p:cNvPr>
          <p:cNvSpPr>
            <a:spLocks noChangeArrowheads="1"/>
          </p:cNvSpPr>
          <p:nvPr/>
        </p:nvSpPr>
        <p:spPr bwMode="auto">
          <a:xfrm>
            <a:off x="17795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61447" name="Rectangle 7">
            <a:extLst>
              <a:ext uri="{FF2B5EF4-FFF2-40B4-BE49-F238E27FC236}">
                <a16:creationId xmlns:a16="http://schemas.microsoft.com/office/drawing/2014/main" id="{B6996954-3E48-8688-09C8-23A51EC23B43}"/>
              </a:ext>
            </a:extLst>
          </p:cNvPr>
          <p:cNvSpPr>
            <a:spLocks noChangeArrowheads="1"/>
          </p:cNvSpPr>
          <p:nvPr/>
        </p:nvSpPr>
        <p:spPr bwMode="auto">
          <a:xfrm>
            <a:off x="1371600" y="2209800"/>
            <a:ext cx="6172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Char char="v"/>
            </a:pPr>
            <a:r>
              <a:rPr lang="en-US" altLang="en-US" sz="2000" b="1">
                <a:solidFill>
                  <a:srgbClr val="0033CC"/>
                </a:solidFill>
                <a:latin typeface="Times New Roman" panose="02020603050405020304" pitchFamily="18" charset="0"/>
              </a:rPr>
              <a:t>Intersystem handoff or Inter-MSC handoff</a:t>
            </a:r>
            <a:endParaRPr lang="en-US" altLang="en-US" sz="2000" b="1">
              <a:latin typeface="Times New Roman" panose="02020603050405020304" pitchFamily="18" charset="0"/>
            </a:endParaRPr>
          </a:p>
          <a:p>
            <a:pPr algn="just" eaLnBrk="1" hangingPunct="1">
              <a:lnSpc>
                <a:spcPct val="125000"/>
              </a:lnSpc>
              <a:spcBef>
                <a:spcPct val="20000"/>
              </a:spcBef>
              <a:buClr>
                <a:srgbClr val="F91334"/>
              </a:buClr>
              <a:buSzPct val="85000"/>
              <a:buFont typeface="Wingdings" panose="05000000000000000000" pitchFamily="2" charset="2"/>
              <a:buNone/>
            </a:pPr>
            <a:r>
              <a:rPr lang="en-US" altLang="en-US" sz="2000" b="1">
                <a:latin typeface="Times New Roman" panose="02020603050405020304" pitchFamily="18" charset="0"/>
              </a:rPr>
              <a:t>	The new and the old BSs are connected to different MSCs.</a:t>
            </a:r>
          </a:p>
        </p:txBody>
      </p:sp>
      <p:sp>
        <p:nvSpPr>
          <p:cNvPr id="167942" name="Line 9">
            <a:extLst>
              <a:ext uri="{FF2B5EF4-FFF2-40B4-BE49-F238E27FC236}">
                <a16:creationId xmlns:a16="http://schemas.microsoft.com/office/drawing/2014/main" id="{2179B725-CD80-4960-E433-F11630F8E11A}"/>
              </a:ext>
            </a:extLst>
          </p:cNvPr>
          <p:cNvSpPr>
            <a:spLocks noChangeShapeType="1"/>
          </p:cNvSpPr>
          <p:nvPr/>
        </p:nvSpPr>
        <p:spPr bwMode="auto">
          <a:xfrm>
            <a:off x="6858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61451" name="Object 11">
            <a:extLst>
              <a:ext uri="{FF2B5EF4-FFF2-40B4-BE49-F238E27FC236}">
                <a16:creationId xmlns:a16="http://schemas.microsoft.com/office/drawing/2014/main" id="{FA7C2A63-03E5-F966-E96C-C70FE5B75956}"/>
              </a:ext>
            </a:extLst>
          </p:cNvPr>
          <p:cNvGraphicFramePr>
            <a:graphicFrameLocks noChangeAspect="1"/>
          </p:cNvGraphicFramePr>
          <p:nvPr/>
        </p:nvGraphicFramePr>
        <p:xfrm>
          <a:off x="1371600" y="3886200"/>
          <a:ext cx="6248400" cy="2882900"/>
        </p:xfrm>
        <a:graphic>
          <a:graphicData uri="http://schemas.openxmlformats.org/presentationml/2006/ole">
            <mc:AlternateContent xmlns:mc="http://schemas.openxmlformats.org/markup-compatibility/2006">
              <mc:Choice xmlns:v="urn:schemas-microsoft-com:vml" Requires="v">
                <p:oleObj name="VISIO" r:id="rId2" imgW="5475732" imgH="2453640" progId="Visio.Drawing.6">
                  <p:embed/>
                </p:oleObj>
              </mc:Choice>
              <mc:Fallback>
                <p:oleObj name="VISIO" r:id="rId2" imgW="5475732" imgH="2453640" progId="Visio.Drawing.6">
                  <p:embed/>
                  <p:pic>
                    <p:nvPicPr>
                      <p:cNvPr id="61451" name="Object 11">
                        <a:extLst>
                          <a:ext uri="{FF2B5EF4-FFF2-40B4-BE49-F238E27FC236}">
                            <a16:creationId xmlns:a16="http://schemas.microsoft.com/office/drawing/2014/main" id="{FA7C2A63-03E5-F966-E96C-C70FE5B75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886200"/>
                        <a:ext cx="6248400"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14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14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1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7" grpId="0" build="p"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D8C419-014D-5425-5459-F92C68F1BC06}"/>
              </a:ext>
            </a:extLst>
          </p:cNvPr>
          <p:cNvPicPr>
            <a:picLocks noChangeAspect="1"/>
          </p:cNvPicPr>
          <p:nvPr/>
        </p:nvPicPr>
        <p:blipFill>
          <a:blip r:embed="rId2"/>
          <a:stretch>
            <a:fillRect/>
          </a:stretch>
        </p:blipFill>
        <p:spPr>
          <a:xfrm>
            <a:off x="0" y="1220599"/>
            <a:ext cx="9144000" cy="4416801"/>
          </a:xfrm>
          <a:prstGeom prst="rect">
            <a:avLst/>
          </a:prstGeom>
        </p:spPr>
      </p:pic>
    </p:spTree>
    <p:extLst>
      <p:ext uri="{BB962C8B-B14F-4D97-AF65-F5344CB8AC3E}">
        <p14:creationId xmlns:p14="http://schemas.microsoft.com/office/powerpoint/2010/main" val="993377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01CE4A-666A-09DA-C9A4-87557D64A4AD}"/>
              </a:ext>
            </a:extLst>
          </p:cNvPr>
          <p:cNvPicPr>
            <a:picLocks noChangeAspect="1"/>
          </p:cNvPicPr>
          <p:nvPr/>
        </p:nvPicPr>
        <p:blipFill>
          <a:blip r:embed="rId2"/>
          <a:stretch>
            <a:fillRect/>
          </a:stretch>
        </p:blipFill>
        <p:spPr>
          <a:xfrm>
            <a:off x="0" y="1338654"/>
            <a:ext cx="9144000" cy="4180691"/>
          </a:xfrm>
          <a:prstGeom prst="rect">
            <a:avLst/>
          </a:prstGeom>
        </p:spPr>
      </p:pic>
    </p:spTree>
    <p:extLst>
      <p:ext uri="{BB962C8B-B14F-4D97-AF65-F5344CB8AC3E}">
        <p14:creationId xmlns:p14="http://schemas.microsoft.com/office/powerpoint/2010/main" val="357000266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453A5A-EB09-83EE-E74F-FA96E0F7110E}"/>
              </a:ext>
            </a:extLst>
          </p:cNvPr>
          <p:cNvPicPr>
            <a:picLocks noChangeAspect="1"/>
          </p:cNvPicPr>
          <p:nvPr/>
        </p:nvPicPr>
        <p:blipFill>
          <a:blip r:embed="rId2"/>
          <a:stretch>
            <a:fillRect/>
          </a:stretch>
        </p:blipFill>
        <p:spPr>
          <a:xfrm>
            <a:off x="0" y="1110839"/>
            <a:ext cx="9144000" cy="4636322"/>
          </a:xfrm>
          <a:prstGeom prst="rect">
            <a:avLst/>
          </a:prstGeom>
        </p:spPr>
      </p:pic>
    </p:spTree>
    <p:extLst>
      <p:ext uri="{BB962C8B-B14F-4D97-AF65-F5344CB8AC3E}">
        <p14:creationId xmlns:p14="http://schemas.microsoft.com/office/powerpoint/2010/main" val="31078486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FF0C08-2AAC-50AD-7707-452B1AFA5609}"/>
              </a:ext>
            </a:extLst>
          </p:cNvPr>
          <p:cNvPicPr>
            <a:picLocks noChangeAspect="1"/>
          </p:cNvPicPr>
          <p:nvPr/>
        </p:nvPicPr>
        <p:blipFill>
          <a:blip r:embed="rId2"/>
          <a:stretch>
            <a:fillRect/>
          </a:stretch>
        </p:blipFill>
        <p:spPr>
          <a:xfrm>
            <a:off x="0" y="1343156"/>
            <a:ext cx="9144000" cy="4171687"/>
          </a:xfrm>
          <a:prstGeom prst="rect">
            <a:avLst/>
          </a:prstGeom>
        </p:spPr>
      </p:pic>
    </p:spTree>
    <p:extLst>
      <p:ext uri="{BB962C8B-B14F-4D97-AF65-F5344CB8AC3E}">
        <p14:creationId xmlns:p14="http://schemas.microsoft.com/office/powerpoint/2010/main" val="33145492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797274-52A7-ABD9-EFD0-F733848B6023}"/>
              </a:ext>
            </a:extLst>
          </p:cNvPr>
          <p:cNvPicPr>
            <a:picLocks noChangeAspect="1"/>
          </p:cNvPicPr>
          <p:nvPr/>
        </p:nvPicPr>
        <p:blipFill>
          <a:blip r:embed="rId2"/>
          <a:stretch>
            <a:fillRect/>
          </a:stretch>
        </p:blipFill>
        <p:spPr>
          <a:xfrm>
            <a:off x="0" y="1376530"/>
            <a:ext cx="9144000" cy="4104940"/>
          </a:xfrm>
          <a:prstGeom prst="rect">
            <a:avLst/>
          </a:prstGeom>
        </p:spPr>
      </p:pic>
    </p:spTree>
    <p:extLst>
      <p:ext uri="{BB962C8B-B14F-4D97-AF65-F5344CB8AC3E}">
        <p14:creationId xmlns:p14="http://schemas.microsoft.com/office/powerpoint/2010/main" val="3873339507"/>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43FC07-066A-9590-54DA-5C17ADF06885}"/>
              </a:ext>
            </a:extLst>
          </p:cNvPr>
          <p:cNvPicPr>
            <a:picLocks noChangeAspect="1"/>
          </p:cNvPicPr>
          <p:nvPr/>
        </p:nvPicPr>
        <p:blipFill>
          <a:blip r:embed="rId2"/>
          <a:stretch>
            <a:fillRect/>
          </a:stretch>
        </p:blipFill>
        <p:spPr>
          <a:xfrm>
            <a:off x="0" y="1141754"/>
            <a:ext cx="9144000" cy="4574491"/>
          </a:xfrm>
          <a:prstGeom prst="rect">
            <a:avLst/>
          </a:prstGeom>
        </p:spPr>
      </p:pic>
    </p:spTree>
    <p:extLst>
      <p:ext uri="{BB962C8B-B14F-4D97-AF65-F5344CB8AC3E}">
        <p14:creationId xmlns:p14="http://schemas.microsoft.com/office/powerpoint/2010/main" val="1068920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26">
            <a:extLst>
              <a:ext uri="{FF2B5EF4-FFF2-40B4-BE49-F238E27FC236}">
                <a16:creationId xmlns:a16="http://schemas.microsoft.com/office/drawing/2014/main" id="{60038B88-676B-2540-F76F-5A4CD4245562}"/>
              </a:ext>
            </a:extLst>
          </p:cNvPr>
          <p:cNvSpPr>
            <a:spLocks noGrp="1" noChangeArrowheads="1"/>
          </p:cNvSpPr>
          <p:nvPr>
            <p:ph type="title"/>
          </p:nvPr>
        </p:nvSpPr>
        <p:spPr>
          <a:xfrm>
            <a:off x="2052376" y="204108"/>
            <a:ext cx="4572000" cy="486118"/>
          </a:xfrm>
        </p:spPr>
        <p:txBody>
          <a:bodyPr/>
          <a:lstStyle/>
          <a:p>
            <a:pPr eaLnBrk="1" hangingPunct="1"/>
            <a:r>
              <a:rPr lang="en-US" altLang="en-US" sz="2700" dirty="0"/>
              <a:t>GSM architecture</a:t>
            </a:r>
          </a:p>
        </p:txBody>
      </p:sp>
      <p:graphicFrame>
        <p:nvGraphicFramePr>
          <p:cNvPr id="11267" name="Object 2">
            <a:extLst>
              <a:ext uri="{FF2B5EF4-FFF2-40B4-BE49-F238E27FC236}">
                <a16:creationId xmlns:a16="http://schemas.microsoft.com/office/drawing/2014/main" id="{6C5055A1-DB03-A7D8-E69E-BB7E3EAABFDC}"/>
              </a:ext>
            </a:extLst>
          </p:cNvPr>
          <p:cNvGraphicFramePr>
            <a:graphicFrameLocks noChangeAspect="1"/>
          </p:cNvGraphicFramePr>
          <p:nvPr>
            <p:extLst>
              <p:ext uri="{D42A27DB-BD31-4B8C-83A1-F6EECF244321}">
                <p14:modId xmlns:p14="http://schemas.microsoft.com/office/powerpoint/2010/main" val="2887862830"/>
              </p:ext>
            </p:extLst>
          </p:nvPr>
        </p:nvGraphicFramePr>
        <p:xfrm>
          <a:off x="308988" y="628651"/>
          <a:ext cx="8275193" cy="5048668"/>
        </p:xfrm>
        <a:graphic>
          <a:graphicData uri="http://schemas.openxmlformats.org/presentationml/2006/ole">
            <mc:AlternateContent xmlns:mc="http://schemas.openxmlformats.org/markup-compatibility/2006">
              <mc:Choice xmlns:v="urn:schemas-microsoft-com:vml" Requires="v">
                <p:oleObj name="Bitmap Image" r:id="rId2" imgW="6211167" imgH="3095238" progId="Paint.Picture">
                  <p:embed/>
                </p:oleObj>
              </mc:Choice>
              <mc:Fallback>
                <p:oleObj name="Bitmap Image" r:id="rId2" imgW="6211167" imgH="3095238" progId="Paint.Picture">
                  <p:embed/>
                  <p:pic>
                    <p:nvPicPr>
                      <p:cNvPr id="11267" name="Object 2">
                        <a:extLst>
                          <a:ext uri="{FF2B5EF4-FFF2-40B4-BE49-F238E27FC236}">
                            <a16:creationId xmlns:a16="http://schemas.microsoft.com/office/drawing/2014/main" id="{6C5055A1-DB03-A7D8-E69E-BB7E3EAAB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988" y="628651"/>
                        <a:ext cx="8275193" cy="5048668"/>
                      </a:xfrm>
                      <a:prstGeom prst="rect">
                        <a:avLst/>
                      </a:prstGeom>
                      <a:noFill/>
                      <a:ln>
                        <a:noFill/>
                      </a:ln>
                    </p:spPr>
                  </p:pic>
                </p:oleObj>
              </mc:Fallback>
            </mc:AlternateContent>
          </a:graphicData>
        </a:graphic>
      </p:graphicFrame>
      <p:sp>
        <p:nvSpPr>
          <p:cNvPr id="3" name="TextBox 2">
            <a:extLst>
              <a:ext uri="{FF2B5EF4-FFF2-40B4-BE49-F238E27FC236}">
                <a16:creationId xmlns:a16="http://schemas.microsoft.com/office/drawing/2014/main" id="{C1B859A8-3220-CB1D-DB13-16903EA7279B}"/>
              </a:ext>
            </a:extLst>
          </p:cNvPr>
          <p:cNvSpPr txBox="1"/>
          <p:nvPr/>
        </p:nvSpPr>
        <p:spPr>
          <a:xfrm>
            <a:off x="5161714" y="5606101"/>
            <a:ext cx="4079081" cy="1246495"/>
          </a:xfrm>
          <a:prstGeom prst="rect">
            <a:avLst/>
          </a:prstGeom>
          <a:noFill/>
        </p:spPr>
        <p:txBody>
          <a:bodyPr wrap="square">
            <a:spAutoFit/>
          </a:bodyPr>
          <a:lstStyle/>
          <a:p>
            <a:pPr marL="950119" lvl="2" indent="-189310" defTabSz="760810">
              <a:buClr>
                <a:schemeClr val="tx1"/>
              </a:buClr>
            </a:pPr>
            <a:r>
              <a:rPr lang="en-US" altLang="en-US" sz="1500" b="1" dirty="0"/>
              <a:t>Mobile Switching Center (MSC)</a:t>
            </a:r>
          </a:p>
          <a:p>
            <a:pPr marL="950119" lvl="2" indent="-189310" defTabSz="760810">
              <a:buClr>
                <a:schemeClr val="tx1"/>
              </a:buClr>
            </a:pPr>
            <a:r>
              <a:rPr lang="en-US" altLang="en-US" sz="1500" b="1" dirty="0"/>
              <a:t>Home Location Register (HLR)</a:t>
            </a:r>
          </a:p>
          <a:p>
            <a:pPr marL="950119" lvl="2" indent="-189310" defTabSz="760810">
              <a:buClr>
                <a:schemeClr val="tx1"/>
              </a:buClr>
            </a:pPr>
            <a:r>
              <a:rPr lang="en-US" altLang="en-US" sz="1500" b="1" dirty="0"/>
              <a:t>Visitor Location Register (VLR)</a:t>
            </a:r>
          </a:p>
          <a:p>
            <a:pPr marL="950119" lvl="2" indent="-189310" defTabSz="760810">
              <a:buClr>
                <a:schemeClr val="tx1"/>
              </a:buClr>
            </a:pPr>
            <a:r>
              <a:rPr lang="en-US" altLang="en-US" sz="1500" b="1" dirty="0"/>
              <a:t>Authentication Center (AUC)</a:t>
            </a:r>
          </a:p>
          <a:p>
            <a:pPr marL="950119" lvl="2" indent="-189310" defTabSz="760810">
              <a:buClr>
                <a:schemeClr val="tx1"/>
              </a:buClr>
            </a:pPr>
            <a:r>
              <a:rPr lang="en-US" altLang="en-US" sz="1500" b="1" dirty="0"/>
              <a:t>Equipment Identity Register (EIR)</a:t>
            </a:r>
            <a:endParaRPr lang="en-IN" sz="15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GSM network’s general architecture . ">
            <a:extLst>
              <a:ext uri="{FF2B5EF4-FFF2-40B4-BE49-F238E27FC236}">
                <a16:creationId xmlns:a16="http://schemas.microsoft.com/office/drawing/2014/main" id="{623DD875-70F2-D68A-842C-BFE52D112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28" y="568531"/>
            <a:ext cx="8995776" cy="584141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AA8A6710-8BF5-2953-E0FC-D8BB0580767E}"/>
              </a:ext>
            </a:extLst>
          </p:cNvPr>
          <p:cNvSpPr/>
          <p:nvPr/>
        </p:nvSpPr>
        <p:spPr>
          <a:xfrm>
            <a:off x="1143000" y="857250"/>
            <a:ext cx="1085850" cy="80010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3" name="TextBox 2">
            <a:extLst>
              <a:ext uri="{FF2B5EF4-FFF2-40B4-BE49-F238E27FC236}">
                <a16:creationId xmlns:a16="http://schemas.microsoft.com/office/drawing/2014/main" id="{1BFC7D1A-75A9-F84E-AA48-7687FF74A4FB}"/>
              </a:ext>
            </a:extLst>
          </p:cNvPr>
          <p:cNvSpPr txBox="1"/>
          <p:nvPr/>
        </p:nvSpPr>
        <p:spPr>
          <a:xfrm>
            <a:off x="2989234" y="6557918"/>
            <a:ext cx="3334695" cy="300082"/>
          </a:xfrm>
          <a:prstGeom prst="rect">
            <a:avLst/>
          </a:prstGeom>
          <a:noFill/>
        </p:spPr>
        <p:txBody>
          <a:bodyPr wrap="none" rtlCol="0">
            <a:spAutoFit/>
          </a:bodyPr>
          <a:lstStyle/>
          <a:p>
            <a:r>
              <a:rPr lang="en-IN" sz="1350" dirty="0"/>
              <a:t>Figure: The various Interfaces used in GSM</a:t>
            </a:r>
          </a:p>
        </p:txBody>
      </p:sp>
      <p:sp>
        <p:nvSpPr>
          <p:cNvPr id="5" name="TextBox 4">
            <a:extLst>
              <a:ext uri="{FF2B5EF4-FFF2-40B4-BE49-F238E27FC236}">
                <a16:creationId xmlns:a16="http://schemas.microsoft.com/office/drawing/2014/main" id="{5BBA6191-7BCC-742A-416A-CA519DF4A5F9}"/>
              </a:ext>
            </a:extLst>
          </p:cNvPr>
          <p:cNvSpPr txBox="1"/>
          <p:nvPr/>
        </p:nvSpPr>
        <p:spPr>
          <a:xfrm>
            <a:off x="65928" y="213960"/>
            <a:ext cx="3432572" cy="300082"/>
          </a:xfrm>
          <a:prstGeom prst="rect">
            <a:avLst/>
          </a:prstGeom>
          <a:noFill/>
        </p:spPr>
        <p:txBody>
          <a:bodyPr wrap="square">
            <a:spAutoFit/>
          </a:bodyPr>
          <a:lstStyle/>
          <a:p>
            <a:r>
              <a:rPr lang="en-IN" sz="1350" b="1" dirty="0">
                <a:solidFill>
                  <a:schemeClr val="tx2"/>
                </a:solidFill>
              </a:rPr>
              <a:t>Interfaces used in GSM</a:t>
            </a:r>
          </a:p>
        </p:txBody>
      </p:sp>
    </p:spTree>
    <p:extLst>
      <p:ext uri="{BB962C8B-B14F-4D97-AF65-F5344CB8AC3E}">
        <p14:creationId xmlns:p14="http://schemas.microsoft.com/office/powerpoint/2010/main" val="2825234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D4204278-B577-5C7F-DFC6-EE0E8AF80FFC}"/>
              </a:ext>
            </a:extLst>
          </p:cNvPr>
          <p:cNvSpPr>
            <a:spLocks noGrp="1" noChangeArrowheads="1"/>
          </p:cNvSpPr>
          <p:nvPr>
            <p:ph type="title"/>
          </p:nvPr>
        </p:nvSpPr>
        <p:spPr>
          <a:xfrm>
            <a:off x="1657350" y="857250"/>
            <a:ext cx="5829300" cy="857250"/>
          </a:xfrm>
        </p:spPr>
        <p:txBody>
          <a:bodyPr/>
          <a:lstStyle/>
          <a:p>
            <a:pPr eaLnBrk="1" hangingPunct="1"/>
            <a:r>
              <a:rPr lang="en-US" altLang="en-US" sz="2700" b="1">
                <a:latin typeface="Times New Roman" panose="02020603050405020304" pitchFamily="18" charset="0"/>
              </a:rPr>
              <a:t>GSM System Architecture-I</a:t>
            </a:r>
          </a:p>
        </p:txBody>
      </p:sp>
      <p:sp>
        <p:nvSpPr>
          <p:cNvPr id="13315" name="Rectangle 3">
            <a:extLst>
              <a:ext uri="{FF2B5EF4-FFF2-40B4-BE49-F238E27FC236}">
                <a16:creationId xmlns:a16="http://schemas.microsoft.com/office/drawing/2014/main" id="{13C5C124-9070-4BF1-EC90-E9CB43F3A459}"/>
              </a:ext>
            </a:extLst>
          </p:cNvPr>
          <p:cNvSpPr>
            <a:spLocks noGrp="1" noChangeArrowheads="1"/>
          </p:cNvSpPr>
          <p:nvPr>
            <p:ph idx="1"/>
          </p:nvPr>
        </p:nvSpPr>
        <p:spPr>
          <a:xfrm>
            <a:off x="1657350" y="1828800"/>
            <a:ext cx="5829300" cy="4171950"/>
          </a:xfrm>
        </p:spPr>
        <p:txBody>
          <a:bodyPr/>
          <a:lstStyle/>
          <a:p>
            <a:pPr marL="284560" indent="-284560" defTabSz="760810">
              <a:buClr>
                <a:schemeClr val="tx1"/>
              </a:buClr>
            </a:pPr>
            <a:r>
              <a:rPr lang="en-US" altLang="en-US" sz="1800" b="1" dirty="0"/>
              <a:t>Mobile Station (MS)</a:t>
            </a:r>
          </a:p>
          <a:p>
            <a:pPr marL="950119" lvl="2" indent="-189310" defTabSz="760810">
              <a:buClr>
                <a:schemeClr val="tx1"/>
              </a:buClr>
              <a:buNone/>
            </a:pPr>
            <a:r>
              <a:rPr lang="en-US" altLang="en-US" dirty="0"/>
              <a:t>Mobile Equipment (ME)</a:t>
            </a:r>
          </a:p>
          <a:p>
            <a:pPr marL="950119" lvl="2" indent="-189310" defTabSz="760810">
              <a:buClr>
                <a:schemeClr val="tx1"/>
              </a:buClr>
              <a:buNone/>
            </a:pPr>
            <a:r>
              <a:rPr lang="en-US" altLang="en-US" dirty="0"/>
              <a:t>Subscriber Identity Module (SIM)</a:t>
            </a:r>
          </a:p>
          <a:p>
            <a:pPr marL="284560" indent="-284560" defTabSz="760810">
              <a:buClr>
                <a:schemeClr val="tx1"/>
              </a:buClr>
            </a:pPr>
            <a:r>
              <a:rPr lang="en-US" altLang="en-US" sz="1800" b="1" dirty="0"/>
              <a:t>Base Station Subsystem (BSS)</a:t>
            </a:r>
          </a:p>
          <a:p>
            <a:pPr marL="950119" lvl="2" indent="-189310" defTabSz="760810">
              <a:buClr>
                <a:schemeClr val="tx1"/>
              </a:buClr>
              <a:buNone/>
            </a:pPr>
            <a:r>
              <a:rPr lang="en-US" altLang="en-US" dirty="0"/>
              <a:t>Base Transceiver Station (BTS)</a:t>
            </a:r>
          </a:p>
          <a:p>
            <a:pPr marL="950119" lvl="2" indent="-189310" defTabSz="760810">
              <a:buClr>
                <a:schemeClr val="tx1"/>
              </a:buClr>
              <a:buNone/>
            </a:pPr>
            <a:r>
              <a:rPr lang="en-US" altLang="en-US" dirty="0"/>
              <a:t>Base Station Controller (BSC)</a:t>
            </a:r>
          </a:p>
          <a:p>
            <a:pPr marL="284560" indent="-284560" defTabSz="760810">
              <a:buClr>
                <a:schemeClr val="tx1"/>
              </a:buClr>
            </a:pPr>
            <a:r>
              <a:rPr lang="en-US" altLang="en-US" sz="1800" b="1" dirty="0"/>
              <a:t>Network Switching Subsystem(NSS)</a:t>
            </a:r>
          </a:p>
          <a:p>
            <a:pPr marL="950119" lvl="2" indent="-189310" defTabSz="760810">
              <a:buClr>
                <a:schemeClr val="tx1"/>
              </a:buClr>
              <a:buNone/>
            </a:pPr>
            <a:r>
              <a:rPr lang="en-US" altLang="en-US" dirty="0"/>
              <a:t>Mobile Switching Center (MSC)</a:t>
            </a:r>
          </a:p>
          <a:p>
            <a:pPr marL="950119" lvl="2" indent="-189310" defTabSz="760810">
              <a:buClr>
                <a:schemeClr val="tx1"/>
              </a:buClr>
              <a:buNone/>
            </a:pPr>
            <a:r>
              <a:rPr lang="en-US" altLang="en-US" dirty="0"/>
              <a:t>Home Location Register (HLR)</a:t>
            </a:r>
          </a:p>
          <a:p>
            <a:pPr marL="950119" lvl="2" indent="-189310" defTabSz="760810">
              <a:buClr>
                <a:schemeClr val="tx1"/>
              </a:buClr>
              <a:buNone/>
            </a:pPr>
            <a:r>
              <a:rPr lang="en-US" altLang="en-US" dirty="0"/>
              <a:t>Visitor Location Register (VLR)</a:t>
            </a:r>
          </a:p>
          <a:p>
            <a:pPr marL="950119" lvl="2" indent="-189310" defTabSz="760810">
              <a:buClr>
                <a:schemeClr val="tx1"/>
              </a:buClr>
              <a:buNone/>
            </a:pPr>
            <a:r>
              <a:rPr lang="en-US" altLang="en-US" dirty="0"/>
              <a:t>Authentication Center (AUC)</a:t>
            </a:r>
          </a:p>
          <a:p>
            <a:pPr marL="950119" lvl="2" indent="-189310" defTabSz="760810">
              <a:buClr>
                <a:schemeClr val="tx1"/>
              </a:buClr>
              <a:buNone/>
            </a:pPr>
            <a:r>
              <a:rPr lang="en-US" altLang="en-US" dirty="0"/>
              <a:t>Equipment Identity Register (EIR)</a:t>
            </a:r>
            <a:endParaRPr lang="en-US" altLang="en-US" sz="13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780CF4C-3F6D-E1D3-9A41-54A758BD04D5}"/>
              </a:ext>
            </a:extLst>
          </p:cNvPr>
          <p:cNvSpPr>
            <a:spLocks noGrp="1" noChangeArrowheads="1"/>
          </p:cNvSpPr>
          <p:nvPr>
            <p:ph type="title"/>
          </p:nvPr>
        </p:nvSpPr>
        <p:spPr/>
        <p:txBody>
          <a:bodyPr rtlCol="0">
            <a:normAutofit/>
          </a:bodyPr>
          <a:lstStyle/>
          <a:p>
            <a:pPr>
              <a:defRPr/>
            </a:pPr>
            <a:r>
              <a:rPr lang="en-US" sz="2700" b="1">
                <a:latin typeface="Times New Roman" charset="0"/>
              </a:rPr>
              <a:t>System Architecture</a:t>
            </a:r>
            <a:br>
              <a:rPr lang="en-US" sz="2700" b="1">
                <a:latin typeface="Times New Roman" charset="0"/>
              </a:rPr>
            </a:br>
            <a:r>
              <a:rPr lang="en-US" sz="2700" b="1">
                <a:latin typeface="Times New Roman" charset="0"/>
              </a:rPr>
              <a:t>Mobile Station (MS)</a:t>
            </a:r>
          </a:p>
        </p:txBody>
      </p:sp>
      <p:sp>
        <p:nvSpPr>
          <p:cNvPr id="14339" name="Rectangle 3">
            <a:extLst>
              <a:ext uri="{FF2B5EF4-FFF2-40B4-BE49-F238E27FC236}">
                <a16:creationId xmlns:a16="http://schemas.microsoft.com/office/drawing/2014/main" id="{5FE53529-40DB-085B-0732-CDE60F451FF0}"/>
              </a:ext>
            </a:extLst>
          </p:cNvPr>
          <p:cNvSpPr>
            <a:spLocks noGrp="1" noChangeArrowheads="1"/>
          </p:cNvSpPr>
          <p:nvPr>
            <p:ph idx="1"/>
          </p:nvPr>
        </p:nvSpPr>
        <p:spPr>
          <a:xfrm>
            <a:off x="1657350" y="2914650"/>
            <a:ext cx="5829300" cy="3086100"/>
          </a:xfrm>
        </p:spPr>
        <p:txBody>
          <a:bodyPr/>
          <a:lstStyle/>
          <a:p>
            <a:pPr marL="457200" indent="-457200" defTabSz="760810">
              <a:buNone/>
            </a:pPr>
            <a:r>
              <a:rPr lang="en-US" altLang="en-US" sz="1800"/>
              <a:t>The Mobile Station is made up of two entities:</a:t>
            </a:r>
          </a:p>
          <a:p>
            <a:pPr marL="457200" indent="-457200" defTabSz="760810">
              <a:buNone/>
            </a:pPr>
            <a:endParaRPr lang="en-US" altLang="en-US" sz="1800"/>
          </a:p>
          <a:p>
            <a:pPr marL="457200" indent="-457200" defTabSz="760810">
              <a:buClr>
                <a:schemeClr val="tx1"/>
              </a:buClr>
              <a:buFontTx/>
              <a:buAutoNum type="arabicPeriod"/>
            </a:pPr>
            <a:r>
              <a:rPr lang="en-US" altLang="en-US" sz="1800"/>
              <a:t>Mobile Equipment (ME)</a:t>
            </a:r>
          </a:p>
          <a:p>
            <a:pPr marL="457200" indent="-457200" defTabSz="760810">
              <a:buClr>
                <a:schemeClr val="tx1"/>
              </a:buClr>
              <a:buNone/>
            </a:pPr>
            <a:r>
              <a:rPr lang="en-US" altLang="en-US" sz="1800"/>
              <a:t>2.	Subscriber Identity Module (SIM)</a:t>
            </a:r>
          </a:p>
          <a:p>
            <a:pPr marL="457200" indent="-457200" defTabSz="760810">
              <a:buClr>
                <a:schemeClr val="tx1"/>
              </a:buClr>
              <a:buNone/>
            </a:pPr>
            <a:r>
              <a:rPr lang="en-US" altLang="en-US" sz="1800"/>
              <a: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2901B9F-8C7E-ADB3-344D-9AE680518712}"/>
              </a:ext>
            </a:extLst>
          </p:cNvPr>
          <p:cNvSpPr>
            <a:spLocks noGrp="1" noChangeArrowheads="1"/>
          </p:cNvSpPr>
          <p:nvPr>
            <p:ph type="title"/>
          </p:nvPr>
        </p:nvSpPr>
        <p:spPr/>
        <p:txBody>
          <a:bodyPr rtlCol="0">
            <a:normAutofit/>
          </a:bodyPr>
          <a:lstStyle/>
          <a:p>
            <a:pPr>
              <a:defRPr/>
            </a:pPr>
            <a:r>
              <a:rPr lang="en-US" sz="2700" b="1" dirty="0">
                <a:latin typeface="Times New Roman" charset="0"/>
              </a:rPr>
              <a:t>System Architecture</a:t>
            </a:r>
            <a:br>
              <a:rPr lang="en-US" sz="2700" b="1" dirty="0">
                <a:latin typeface="Times New Roman" charset="0"/>
              </a:rPr>
            </a:br>
            <a:r>
              <a:rPr lang="en-US" sz="2700" b="1" dirty="0">
                <a:latin typeface="Times New Roman" charset="0"/>
              </a:rPr>
              <a:t>Mobile Station (MS) </a:t>
            </a:r>
            <a:endParaRPr lang="en-US" sz="2700" dirty="0">
              <a:latin typeface="Times New Roman" charset="0"/>
            </a:endParaRPr>
          </a:p>
        </p:txBody>
      </p:sp>
      <p:sp>
        <p:nvSpPr>
          <p:cNvPr id="15363" name="Rectangle 3">
            <a:extLst>
              <a:ext uri="{FF2B5EF4-FFF2-40B4-BE49-F238E27FC236}">
                <a16:creationId xmlns:a16="http://schemas.microsoft.com/office/drawing/2014/main" id="{D45ACCE7-7F5D-6BA9-3873-38EF58702FA0}"/>
              </a:ext>
            </a:extLst>
          </p:cNvPr>
          <p:cNvSpPr>
            <a:spLocks noGrp="1" noChangeArrowheads="1"/>
          </p:cNvSpPr>
          <p:nvPr>
            <p:ph idx="1"/>
          </p:nvPr>
        </p:nvSpPr>
        <p:spPr>
          <a:xfrm>
            <a:off x="1771650" y="2628900"/>
            <a:ext cx="5886450" cy="2857500"/>
          </a:xfrm>
        </p:spPr>
        <p:txBody>
          <a:bodyPr>
            <a:normAutofit fontScale="92500" lnSpcReduction="20000"/>
          </a:bodyPr>
          <a:lstStyle/>
          <a:p>
            <a:pPr marL="457200" indent="-457200" algn="just" defTabSz="760810">
              <a:buNone/>
            </a:pPr>
            <a:r>
              <a:rPr lang="en-US" altLang="en-US" sz="1800" b="1"/>
              <a:t>Mobile Equipment</a:t>
            </a:r>
          </a:p>
          <a:p>
            <a:pPr marL="457200" indent="-457200" algn="just" defTabSz="760810">
              <a:buNone/>
            </a:pPr>
            <a:endParaRPr lang="en-US" altLang="en-US" sz="1350"/>
          </a:p>
          <a:p>
            <a:pPr marL="457200" indent="-457200" algn="just" defTabSz="760810">
              <a:buClr>
                <a:schemeClr val="tx1"/>
              </a:buClr>
            </a:pPr>
            <a:r>
              <a:rPr lang="en-US" altLang="en-US" sz="1800"/>
              <a:t>Portable,vehicle mounted, hand held device  </a:t>
            </a:r>
          </a:p>
          <a:p>
            <a:pPr marL="457200" indent="-457200" algn="just" defTabSz="760810">
              <a:buClr>
                <a:schemeClr val="tx1"/>
              </a:buClr>
            </a:pPr>
            <a:r>
              <a:rPr lang="en-US" altLang="en-US" sz="1800"/>
              <a:t>Uniquely identified by an </a:t>
            </a:r>
            <a:r>
              <a:rPr lang="en-US" altLang="en-US" sz="1800" b="1"/>
              <a:t>IMEI</a:t>
            </a:r>
            <a:r>
              <a:rPr lang="en-US" altLang="en-US" sz="1800"/>
              <a:t> (International Mobile Equipment Identity)</a:t>
            </a:r>
          </a:p>
          <a:p>
            <a:pPr marL="457200" indent="-457200" algn="just" defTabSz="760810">
              <a:buClr>
                <a:schemeClr val="tx1"/>
              </a:buClr>
            </a:pPr>
            <a:r>
              <a:rPr lang="en-US" altLang="en-US" sz="1800"/>
              <a:t>Voice and data transmission </a:t>
            </a:r>
          </a:p>
          <a:p>
            <a:pPr marL="457200" indent="-457200" algn="just" defTabSz="760810">
              <a:buClr>
                <a:schemeClr val="tx1"/>
              </a:buClr>
            </a:pPr>
            <a:r>
              <a:rPr lang="en-US" altLang="en-US" sz="1800"/>
              <a:t>Monitoring power and signal quality of surrounding cells for optimum handover</a:t>
            </a:r>
          </a:p>
          <a:p>
            <a:pPr marL="457200" indent="-457200" algn="just" defTabSz="760810">
              <a:buClr>
                <a:schemeClr val="tx1"/>
              </a:buClr>
            </a:pPr>
            <a:r>
              <a:rPr lang="en-US" altLang="en-US" sz="1800"/>
              <a:t>Power level : 0.8W – 20 W</a:t>
            </a:r>
          </a:p>
          <a:p>
            <a:pPr marL="457200" indent="-457200" algn="just" defTabSz="760810">
              <a:buClr>
                <a:schemeClr val="tx1"/>
              </a:buClr>
            </a:pPr>
            <a:r>
              <a:rPr lang="en-US" altLang="en-US" sz="1800"/>
              <a:t>160 character long  SMS.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D8E99712-A473-5F98-C990-B7630C8DF29C}"/>
              </a:ext>
            </a:extLst>
          </p:cNvPr>
          <p:cNvSpPr>
            <a:spLocks noGrp="1" noChangeArrowheads="1"/>
          </p:cNvSpPr>
          <p:nvPr>
            <p:ph type="title"/>
          </p:nvPr>
        </p:nvSpPr>
        <p:spPr>
          <a:xfrm>
            <a:off x="0" y="0"/>
            <a:ext cx="5829300" cy="857250"/>
          </a:xfrm>
        </p:spPr>
        <p:txBody>
          <a:bodyPr rtlCol="0">
            <a:normAutofit/>
          </a:bodyPr>
          <a:lstStyle/>
          <a:p>
            <a:pPr>
              <a:defRPr/>
            </a:pPr>
            <a:r>
              <a:rPr lang="en-US" sz="2700" b="1" dirty="0">
                <a:latin typeface="Times New Roman" charset="0"/>
              </a:rPr>
              <a:t>System Architecture</a:t>
            </a:r>
            <a:br>
              <a:rPr lang="en-US" sz="2700" b="1" dirty="0">
                <a:latin typeface="Times New Roman" charset="0"/>
              </a:rPr>
            </a:br>
            <a:r>
              <a:rPr lang="en-US" sz="2700" b="1" dirty="0">
                <a:latin typeface="Times New Roman" charset="0"/>
              </a:rPr>
              <a:t>Mobile Station (MS) contd.</a:t>
            </a:r>
          </a:p>
        </p:txBody>
      </p:sp>
      <p:sp>
        <p:nvSpPr>
          <p:cNvPr id="19459" name="Rectangle 3">
            <a:extLst>
              <a:ext uri="{FF2B5EF4-FFF2-40B4-BE49-F238E27FC236}">
                <a16:creationId xmlns:a16="http://schemas.microsoft.com/office/drawing/2014/main" id="{D39D459C-FD1D-33D0-C9B8-B61FF93DB72C}"/>
              </a:ext>
            </a:extLst>
          </p:cNvPr>
          <p:cNvSpPr>
            <a:spLocks noGrp="1" noChangeArrowheads="1"/>
          </p:cNvSpPr>
          <p:nvPr>
            <p:ph idx="1"/>
          </p:nvPr>
        </p:nvSpPr>
        <p:spPr/>
        <p:txBody>
          <a:bodyPr rtlCol="0">
            <a:normAutofit/>
          </a:bodyPr>
          <a:lstStyle/>
          <a:p>
            <a:pPr marL="457200" indent="-457200" defTabSz="760810">
              <a:buClr>
                <a:schemeClr val="tx1"/>
              </a:buClr>
              <a:buNone/>
              <a:defRPr/>
            </a:pPr>
            <a:r>
              <a:rPr lang="en-US" b="1" dirty="0"/>
              <a:t>Subscriber Identity Module (SIM</a:t>
            </a:r>
            <a:r>
              <a:rPr lang="en-US" sz="1800" b="1" dirty="0"/>
              <a:t>)</a:t>
            </a:r>
          </a:p>
          <a:p>
            <a:pPr marL="457200" indent="-457200" defTabSz="760810">
              <a:buClr>
                <a:schemeClr val="tx1"/>
              </a:buClr>
              <a:buNone/>
              <a:defRPr/>
            </a:pPr>
            <a:endParaRPr lang="en-US" sz="1800" b="1" dirty="0"/>
          </a:p>
          <a:p>
            <a:pPr marL="457200" indent="-457200" defTabSz="760810">
              <a:buClr>
                <a:schemeClr val="tx1"/>
              </a:buClr>
              <a:defRPr/>
            </a:pPr>
            <a:r>
              <a:rPr lang="en-US" sz="1800" dirty="0"/>
              <a:t>Smart card contains the International Mobile Subscriber Identity (</a:t>
            </a:r>
            <a:r>
              <a:rPr lang="en-US" sz="1800" b="1" dirty="0"/>
              <a:t>IMSI</a:t>
            </a:r>
            <a:r>
              <a:rPr lang="en-US" sz="1800" dirty="0"/>
              <a:t>)</a:t>
            </a:r>
          </a:p>
          <a:p>
            <a:pPr marL="457200" indent="-457200" defTabSz="760810">
              <a:buClr>
                <a:schemeClr val="tx1"/>
              </a:buClr>
              <a:defRPr/>
            </a:pPr>
            <a:r>
              <a:rPr lang="en-US" sz="1800" dirty="0"/>
              <a:t>Temporary Mobile Subscriber Identity (TMSI)</a:t>
            </a:r>
          </a:p>
          <a:p>
            <a:pPr marL="457200" indent="-457200" defTabSz="760810">
              <a:buClr>
                <a:schemeClr val="tx1"/>
              </a:buClr>
              <a:defRPr/>
            </a:pPr>
            <a:r>
              <a:rPr lang="en-US" sz="1800" dirty="0"/>
              <a:t>Allows user to send and receive calls and receive other subscribed services</a:t>
            </a:r>
          </a:p>
          <a:p>
            <a:pPr marL="457200" indent="-457200" defTabSz="760810">
              <a:buClr>
                <a:schemeClr val="tx1"/>
              </a:buClr>
              <a:defRPr/>
            </a:pPr>
            <a:r>
              <a:rPr lang="en-US" sz="1800" dirty="0"/>
              <a:t>Encoded network identification details</a:t>
            </a:r>
          </a:p>
          <a:p>
            <a:pPr marL="457200" indent="-457200" defTabSz="760810">
              <a:buClr>
                <a:schemeClr val="tx1"/>
              </a:buClr>
              <a:buNone/>
              <a:defRPr/>
            </a:pPr>
            <a:r>
              <a:rPr lang="en-US" sz="1800" dirty="0"/>
              <a:t>        - Key </a:t>
            </a:r>
            <a:r>
              <a:rPr lang="en-US" sz="1800" dirty="0" err="1"/>
              <a:t>Ki,Kc</a:t>
            </a:r>
            <a:r>
              <a:rPr lang="en-US" sz="1800" dirty="0"/>
              <a:t> and A3,A5 and A8 algorithms</a:t>
            </a:r>
          </a:p>
          <a:p>
            <a:pPr marL="457200" indent="-457200" defTabSz="760810">
              <a:buClr>
                <a:schemeClr val="tx1"/>
              </a:buClr>
              <a:defRPr/>
            </a:pPr>
            <a:r>
              <a:rPr lang="en-US" sz="1800" dirty="0"/>
              <a:t>Protected by a password or PIN</a:t>
            </a:r>
          </a:p>
          <a:p>
            <a:pPr marL="457200" indent="-457200" defTabSz="760810">
              <a:buClr>
                <a:schemeClr val="tx1"/>
              </a:buClr>
              <a:defRPr/>
            </a:pPr>
            <a:r>
              <a:rPr lang="en-US" sz="1800" dirty="0"/>
              <a:t>Can be moved from phone to phone – contains key information to activate the phone</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BFE115B-88BB-8340-99EE-5F7DD02753B7}"/>
              </a:ext>
            </a:extLst>
          </p:cNvPr>
          <p:cNvSpPr>
            <a:spLocks noGrp="1" noChangeArrowheads="1"/>
          </p:cNvSpPr>
          <p:nvPr>
            <p:ph type="title"/>
          </p:nvPr>
        </p:nvSpPr>
        <p:spPr>
          <a:xfrm>
            <a:off x="1657350" y="1143000"/>
            <a:ext cx="5829300" cy="857250"/>
          </a:xfrm>
        </p:spPr>
        <p:txBody>
          <a:bodyPr rtlCol="0">
            <a:normAutofit/>
          </a:bodyPr>
          <a:lstStyle/>
          <a:p>
            <a:pPr>
              <a:defRPr/>
            </a:pPr>
            <a:r>
              <a:rPr lang="en-US" sz="2700" b="1">
                <a:latin typeface="Times New Roman" charset="0"/>
              </a:rPr>
              <a:t>System Architecture</a:t>
            </a:r>
            <a:br>
              <a:rPr lang="en-US" sz="2700" b="1">
                <a:latin typeface="Times New Roman" charset="0"/>
              </a:rPr>
            </a:br>
            <a:r>
              <a:rPr lang="en-US" sz="2700" b="1">
                <a:latin typeface="Times New Roman" charset="0"/>
              </a:rPr>
              <a:t>Base Station Subsystem (BSS)</a:t>
            </a:r>
          </a:p>
        </p:txBody>
      </p:sp>
      <p:sp>
        <p:nvSpPr>
          <p:cNvPr id="17411" name="Rectangle 3">
            <a:extLst>
              <a:ext uri="{FF2B5EF4-FFF2-40B4-BE49-F238E27FC236}">
                <a16:creationId xmlns:a16="http://schemas.microsoft.com/office/drawing/2014/main" id="{AA631C15-E9EE-E65B-E7C9-164E9B902B31}"/>
              </a:ext>
            </a:extLst>
          </p:cNvPr>
          <p:cNvSpPr>
            <a:spLocks noGrp="1" noChangeArrowheads="1"/>
          </p:cNvSpPr>
          <p:nvPr>
            <p:ph idx="1"/>
          </p:nvPr>
        </p:nvSpPr>
        <p:spPr>
          <a:xfrm>
            <a:off x="1314450" y="2343150"/>
            <a:ext cx="6629400" cy="3086100"/>
          </a:xfrm>
        </p:spPr>
        <p:txBody>
          <a:bodyPr/>
          <a:lstStyle/>
          <a:p>
            <a:pPr marL="457200" indent="-457200" algn="just" defTabSz="760810">
              <a:buNone/>
            </a:pPr>
            <a:r>
              <a:rPr lang="en-US" altLang="en-US" sz="1800" dirty="0"/>
              <a:t>        Base Station Subsystem is composed of two parts that communicate across the standardized </a:t>
            </a:r>
            <a:r>
              <a:rPr lang="en-US" altLang="en-US" sz="1800" b="1" dirty="0" err="1"/>
              <a:t>Abis</a:t>
            </a:r>
            <a:r>
              <a:rPr lang="en-US" altLang="en-US" sz="1800" dirty="0"/>
              <a:t> interface allowing operation between components made by different suppliers</a:t>
            </a:r>
          </a:p>
          <a:p>
            <a:pPr marL="457200" indent="-457200" defTabSz="760810">
              <a:buNone/>
            </a:pPr>
            <a:endParaRPr lang="en-US" altLang="en-US" sz="1800" dirty="0"/>
          </a:p>
          <a:p>
            <a:pPr marL="457200" indent="-457200" defTabSz="760810">
              <a:buClr>
                <a:schemeClr val="tx1"/>
              </a:buClr>
              <a:buFontTx/>
              <a:buAutoNum type="arabicPeriod"/>
            </a:pPr>
            <a:r>
              <a:rPr lang="en-US" altLang="en-US" sz="1800" dirty="0"/>
              <a:t>Transcoder and Rate Adaptation Unit(</a:t>
            </a:r>
            <a:r>
              <a:rPr lang="en-US" altLang="en-US" sz="1800" b="1" dirty="0"/>
              <a:t>TRAU</a:t>
            </a:r>
            <a:r>
              <a:rPr lang="en-US" altLang="en-US" sz="1800" dirty="0"/>
              <a:t>)</a:t>
            </a:r>
          </a:p>
          <a:p>
            <a:pPr marL="457200" indent="-457200" defTabSz="760810">
              <a:buClr>
                <a:schemeClr val="tx1"/>
              </a:buClr>
              <a:buFontTx/>
              <a:buAutoNum type="arabicPeriod"/>
            </a:pPr>
            <a:r>
              <a:rPr lang="en-US" altLang="en-US" sz="1800" dirty="0"/>
              <a:t>Base Station Controller (</a:t>
            </a:r>
            <a:r>
              <a:rPr lang="en-US" altLang="en-US" sz="1800" b="1" dirty="0"/>
              <a:t>BSC</a:t>
            </a:r>
            <a:r>
              <a:rPr lang="en-US" altLang="en-US" sz="1800" dirty="0"/>
              <a:t>)</a:t>
            </a:r>
          </a:p>
          <a:p>
            <a:pPr marL="457200" indent="-457200" defTabSz="760810">
              <a:buClr>
                <a:schemeClr val="tx1"/>
              </a:buClr>
              <a:buFontTx/>
              <a:buAutoNum type="arabicPeriod"/>
            </a:pPr>
            <a:r>
              <a:rPr lang="en-US" altLang="en-US" sz="1800" dirty="0"/>
              <a:t>Base Transceiver Station (</a:t>
            </a:r>
            <a:r>
              <a:rPr lang="en-US" altLang="en-US" sz="1800" b="1" dirty="0"/>
              <a:t>BTS</a:t>
            </a:r>
            <a:r>
              <a:rPr lang="en-US" altLang="en-US" sz="1800" dirty="0"/>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75EBD9C4-ADE2-BE89-F8FB-D12C630EEF7F}"/>
              </a:ext>
            </a:extLst>
          </p:cNvPr>
          <p:cNvSpPr>
            <a:spLocks noGrp="1"/>
          </p:cNvSpPr>
          <p:nvPr>
            <p:ph type="title"/>
          </p:nvPr>
        </p:nvSpPr>
        <p:spPr/>
        <p:txBody>
          <a:bodyPr>
            <a:normAutofit/>
          </a:bodyPr>
          <a:lstStyle/>
          <a:p>
            <a:pPr eaLnBrk="1" hangingPunct="1"/>
            <a:r>
              <a:rPr lang="en-US" altLang="en-US" sz="2800" dirty="0"/>
              <a:t>Transcoder and Rate Adaptation Unit (</a:t>
            </a:r>
            <a:r>
              <a:rPr lang="en-GB" altLang="en-US" sz="2800" dirty="0"/>
              <a:t>TRAU)</a:t>
            </a:r>
            <a:endParaRPr lang="en-US" altLang="en-US" sz="2800" dirty="0"/>
          </a:p>
        </p:txBody>
      </p:sp>
      <p:sp>
        <p:nvSpPr>
          <p:cNvPr id="3" name="Content Placeholder 2">
            <a:extLst>
              <a:ext uri="{FF2B5EF4-FFF2-40B4-BE49-F238E27FC236}">
                <a16:creationId xmlns:a16="http://schemas.microsoft.com/office/drawing/2014/main" id="{0B51FB55-88B8-D38A-24EF-934A1063402D}"/>
              </a:ext>
            </a:extLst>
          </p:cNvPr>
          <p:cNvSpPr>
            <a:spLocks noGrp="1"/>
          </p:cNvSpPr>
          <p:nvPr>
            <p:ph idx="1"/>
          </p:nvPr>
        </p:nvSpPr>
        <p:spPr>
          <a:ln>
            <a:solidFill>
              <a:schemeClr val="accent1"/>
            </a:solidFill>
          </a:ln>
        </p:spPr>
        <p:txBody>
          <a:bodyPr rtlCol="0">
            <a:normAutofit/>
          </a:bodyPr>
          <a:lstStyle/>
          <a:p>
            <a:pPr marL="254794" indent="-254794">
              <a:buClr>
                <a:schemeClr val="tx1"/>
              </a:buClr>
              <a:buBlip>
                <a:blip r:embed="rId2"/>
              </a:buBlip>
              <a:tabLst>
                <a:tab pos="334566" algn="l"/>
                <a:tab pos="671513" algn="l"/>
                <a:tab pos="1008460" algn="l"/>
                <a:tab pos="1345406" algn="l"/>
                <a:tab pos="1682354" algn="l"/>
                <a:tab pos="2019300" algn="l"/>
                <a:tab pos="2356247" algn="l"/>
                <a:tab pos="2693194" algn="l"/>
                <a:tab pos="3030141" algn="l"/>
                <a:tab pos="3367088" algn="l"/>
                <a:tab pos="3704035" algn="l"/>
                <a:tab pos="4040981" algn="l"/>
                <a:tab pos="4377929" algn="l"/>
                <a:tab pos="4714875" algn="l"/>
                <a:tab pos="5051822" algn="l"/>
                <a:tab pos="5388769" algn="l"/>
                <a:tab pos="5725716" algn="l"/>
                <a:tab pos="6062663" algn="l"/>
                <a:tab pos="6399610" algn="l"/>
                <a:tab pos="6736556" algn="l"/>
              </a:tabLst>
              <a:defRPr/>
            </a:pPr>
            <a:r>
              <a:rPr lang="en-GB" sz="1800" dirty="0"/>
              <a:t>The task of TRAU is to compress or decompress speech.</a:t>
            </a:r>
          </a:p>
          <a:p>
            <a:pPr marL="254794" indent="-254794">
              <a:buClr>
                <a:schemeClr val="tx1"/>
              </a:buClr>
              <a:buBlip>
                <a:blip r:embed="rId2"/>
              </a:buBlip>
              <a:tabLst>
                <a:tab pos="334566" algn="l"/>
                <a:tab pos="671513" algn="l"/>
                <a:tab pos="1008460" algn="l"/>
                <a:tab pos="1345406" algn="l"/>
                <a:tab pos="1682354" algn="l"/>
                <a:tab pos="2019300" algn="l"/>
                <a:tab pos="2356247" algn="l"/>
                <a:tab pos="2693194" algn="l"/>
                <a:tab pos="3030141" algn="l"/>
                <a:tab pos="3367088" algn="l"/>
                <a:tab pos="3704035" algn="l"/>
                <a:tab pos="4040981" algn="l"/>
                <a:tab pos="4377929" algn="l"/>
                <a:tab pos="4714875" algn="l"/>
                <a:tab pos="5051822" algn="l"/>
                <a:tab pos="5388769" algn="l"/>
                <a:tab pos="5725716" algn="l"/>
                <a:tab pos="6062663" algn="l"/>
                <a:tab pos="6399610" algn="l"/>
                <a:tab pos="6736556" algn="l"/>
              </a:tabLst>
              <a:defRPr/>
            </a:pPr>
            <a:r>
              <a:rPr lang="en-GB" sz="1800" dirty="0"/>
              <a:t>It compress speech from 64kbps to 16kbps</a:t>
            </a:r>
          </a:p>
          <a:p>
            <a:pPr marL="254794" indent="-254794">
              <a:buClr>
                <a:schemeClr val="tx1"/>
              </a:buClr>
              <a:buBlip>
                <a:blip r:embed="rId2"/>
              </a:buBlip>
              <a:tabLst>
                <a:tab pos="334566" algn="l"/>
                <a:tab pos="671513" algn="l"/>
                <a:tab pos="1008460" algn="l"/>
                <a:tab pos="1345406" algn="l"/>
                <a:tab pos="1682354" algn="l"/>
                <a:tab pos="2019300" algn="l"/>
                <a:tab pos="2356247" algn="l"/>
                <a:tab pos="2693194" algn="l"/>
                <a:tab pos="3030141" algn="l"/>
                <a:tab pos="3367088" algn="l"/>
                <a:tab pos="3704035" algn="l"/>
                <a:tab pos="4040981" algn="l"/>
                <a:tab pos="4377929" algn="l"/>
                <a:tab pos="4714875" algn="l"/>
                <a:tab pos="5051822" algn="l"/>
                <a:tab pos="5388769" algn="l"/>
                <a:tab pos="5725716" algn="l"/>
                <a:tab pos="6062663" algn="l"/>
                <a:tab pos="6399610" algn="l"/>
                <a:tab pos="6736556" algn="l"/>
              </a:tabLst>
              <a:defRPr/>
            </a:pPr>
            <a:r>
              <a:rPr lang="en-GB" sz="1800" dirty="0"/>
              <a:t>Typically it is located between the BSC and MSC but it can be placed between BTS and BSC</a:t>
            </a:r>
          </a:p>
          <a:p>
            <a:pPr>
              <a:defRP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4">
            <a:extLst>
              <a:ext uri="{FF2B5EF4-FFF2-40B4-BE49-F238E27FC236}">
                <a16:creationId xmlns:a16="http://schemas.microsoft.com/office/drawing/2014/main" id="{9D36CA5A-32A6-E9EA-8057-2AFD6A5E26E1}"/>
              </a:ext>
            </a:extLst>
          </p:cNvPr>
          <p:cNvSpPr>
            <a:spLocks noChangeArrowheads="1"/>
          </p:cNvSpPr>
          <p:nvPr/>
        </p:nvSpPr>
        <p:spPr bwMode="auto">
          <a:xfrm>
            <a:off x="1943100" y="2228851"/>
            <a:ext cx="5429250"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65100" indent="-165100"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257175" indent="-257175" eaLnBrk="1" hangingPunct="1">
              <a:spcBef>
                <a:spcPct val="50000"/>
              </a:spcBef>
              <a:buFont typeface="Wingdings" panose="05000000000000000000" pitchFamily="2" charset="2"/>
              <a:buChar char="ü"/>
            </a:pPr>
            <a:r>
              <a:rPr lang="en-US" altLang="en-US" sz="1800" dirty="0"/>
              <a:t>GSM-Introduction</a:t>
            </a:r>
          </a:p>
          <a:p>
            <a:pPr marL="257175" indent="-257175" eaLnBrk="1" hangingPunct="1">
              <a:spcBef>
                <a:spcPct val="50000"/>
              </a:spcBef>
              <a:buFont typeface="Wingdings" panose="05000000000000000000" pitchFamily="2" charset="2"/>
              <a:buChar char="ü"/>
            </a:pPr>
            <a:r>
              <a:rPr lang="en-US" altLang="en-US" sz="1800" dirty="0"/>
              <a:t>Architecture &amp; Interfaces</a:t>
            </a:r>
          </a:p>
          <a:p>
            <a:pPr marL="257175" indent="-257175" eaLnBrk="1" hangingPunct="1">
              <a:spcBef>
                <a:spcPct val="50000"/>
              </a:spcBef>
              <a:buFont typeface="Wingdings" panose="05000000000000000000" pitchFamily="2" charset="2"/>
              <a:buChar char="ü"/>
            </a:pPr>
            <a:r>
              <a:rPr lang="en-US" altLang="en-US" sz="1800" dirty="0"/>
              <a:t>Technical Specifications</a:t>
            </a:r>
          </a:p>
          <a:p>
            <a:pPr marL="257175" indent="-257175" eaLnBrk="1" hangingPunct="1">
              <a:spcBef>
                <a:spcPct val="50000"/>
              </a:spcBef>
              <a:buFont typeface="Wingdings" panose="05000000000000000000" pitchFamily="2" charset="2"/>
              <a:buChar char="ü"/>
            </a:pPr>
            <a:r>
              <a:rPr lang="en-US" altLang="en-US" sz="1800" dirty="0"/>
              <a:t>Frame Structure	</a:t>
            </a:r>
          </a:p>
          <a:p>
            <a:pPr marL="257175" indent="-257175" eaLnBrk="1" hangingPunct="1">
              <a:spcBef>
                <a:spcPct val="50000"/>
              </a:spcBef>
              <a:buFont typeface="Wingdings" panose="05000000000000000000" pitchFamily="2" charset="2"/>
              <a:buChar char="ü"/>
            </a:pPr>
            <a:r>
              <a:rPr lang="en-US" altLang="en-US" sz="1800" dirty="0"/>
              <a:t>Protocols used in GSM</a:t>
            </a:r>
          </a:p>
          <a:p>
            <a:pPr marL="257175" indent="-257175" eaLnBrk="1" hangingPunct="1">
              <a:spcBef>
                <a:spcPct val="50000"/>
              </a:spcBef>
              <a:buFont typeface="Wingdings" panose="05000000000000000000" pitchFamily="2" charset="2"/>
              <a:buChar char="ü"/>
            </a:pPr>
            <a:r>
              <a:rPr lang="en-US" altLang="en-US" sz="1800" dirty="0"/>
              <a:t>Localization and calling</a:t>
            </a:r>
          </a:p>
          <a:p>
            <a:pPr marL="257175" indent="-257175" eaLnBrk="1" hangingPunct="1">
              <a:spcBef>
                <a:spcPct val="50000"/>
              </a:spcBef>
              <a:buFont typeface="Wingdings" panose="05000000000000000000" pitchFamily="2" charset="2"/>
              <a:buChar char="ü"/>
            </a:pPr>
            <a:r>
              <a:rPr lang="en-US" altLang="en-US" sz="1800" dirty="0"/>
              <a:t>Authentication and Security</a:t>
            </a:r>
          </a:p>
          <a:p>
            <a:pPr marL="257175" indent="-257175" eaLnBrk="1" hangingPunct="1">
              <a:spcBef>
                <a:spcPct val="50000"/>
              </a:spcBef>
              <a:buFont typeface="Wingdings" panose="05000000000000000000" pitchFamily="2" charset="2"/>
              <a:buChar char="ü"/>
            </a:pPr>
            <a:r>
              <a:rPr lang="en-US" altLang="en-US" sz="1800" dirty="0"/>
              <a:t>Characteristics and features</a:t>
            </a:r>
          </a:p>
          <a:p>
            <a:pPr marL="257175" indent="-257175" eaLnBrk="1" hangingPunct="1">
              <a:spcBef>
                <a:spcPct val="50000"/>
              </a:spcBef>
              <a:buFont typeface="Wingdings" panose="05000000000000000000" pitchFamily="2" charset="2"/>
              <a:buChar char="ü"/>
            </a:pPr>
            <a:r>
              <a:rPr lang="en-US" altLang="en-US" sz="1800" dirty="0"/>
              <a:t>Applications</a:t>
            </a:r>
          </a:p>
        </p:txBody>
      </p:sp>
      <p:sp>
        <p:nvSpPr>
          <p:cNvPr id="3075" name="Rectangle 5">
            <a:extLst>
              <a:ext uri="{FF2B5EF4-FFF2-40B4-BE49-F238E27FC236}">
                <a16:creationId xmlns:a16="http://schemas.microsoft.com/office/drawing/2014/main" id="{F6445321-D0B3-713B-12A4-A9344FABB0AF}"/>
              </a:ext>
            </a:extLst>
          </p:cNvPr>
          <p:cNvSpPr>
            <a:spLocks noGrp="1" noChangeArrowheads="1"/>
          </p:cNvSpPr>
          <p:nvPr>
            <p:ph type="title"/>
          </p:nvPr>
        </p:nvSpPr>
        <p:spPr>
          <a:xfrm>
            <a:off x="1657350" y="971550"/>
            <a:ext cx="5829300" cy="857250"/>
          </a:xfrm>
        </p:spPr>
        <p:txBody>
          <a:bodyPr/>
          <a:lstStyle/>
          <a:p>
            <a:pPr eaLnBrk="1" hangingPunct="1"/>
            <a:r>
              <a:rPr lang="en-US" altLang="en-US" sz="2700" b="1">
                <a:latin typeface="Times New Roman" panose="02020603050405020304" pitchFamily="18" charset="0"/>
              </a:rPr>
              <a:t>Contents</a:t>
            </a:r>
          </a:p>
        </p:txBody>
      </p:sp>
    </p:spTree>
    <p:extLst>
      <p:ext uri="{BB962C8B-B14F-4D97-AF65-F5344CB8AC3E}">
        <p14:creationId xmlns:p14="http://schemas.microsoft.com/office/powerpoint/2010/main" val="13728996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262E258-C313-CD52-C607-96EF29BC6D9B}"/>
              </a:ext>
            </a:extLst>
          </p:cNvPr>
          <p:cNvSpPr>
            <a:spLocks noGrp="1" noChangeArrowheads="1"/>
          </p:cNvSpPr>
          <p:nvPr>
            <p:ph type="title"/>
          </p:nvPr>
        </p:nvSpPr>
        <p:spPr>
          <a:xfrm>
            <a:off x="1600200" y="1371600"/>
            <a:ext cx="5829300" cy="857250"/>
          </a:xfrm>
        </p:spPr>
        <p:txBody>
          <a:bodyPr rtlCol="0">
            <a:normAutofit/>
          </a:bodyPr>
          <a:lstStyle/>
          <a:p>
            <a:pPr>
              <a:defRPr/>
            </a:pPr>
            <a:r>
              <a:rPr lang="en-US" sz="2700">
                <a:latin typeface="Times New Roman" charset="0"/>
              </a:rPr>
              <a:t>System Architecture</a:t>
            </a:r>
            <a:br>
              <a:rPr lang="en-US" sz="2700">
                <a:latin typeface="Times New Roman" charset="0"/>
              </a:rPr>
            </a:br>
            <a:r>
              <a:rPr lang="en-US" sz="2700">
                <a:latin typeface="Times New Roman" charset="0"/>
              </a:rPr>
              <a:t>Base Station Subsystem (BSS) </a:t>
            </a:r>
          </a:p>
        </p:txBody>
      </p:sp>
      <p:sp>
        <p:nvSpPr>
          <p:cNvPr id="19459" name="Rectangle 3">
            <a:extLst>
              <a:ext uri="{FF2B5EF4-FFF2-40B4-BE49-F238E27FC236}">
                <a16:creationId xmlns:a16="http://schemas.microsoft.com/office/drawing/2014/main" id="{5659B30D-C41E-37F0-8C8C-A684B4DE6BA3}"/>
              </a:ext>
            </a:extLst>
          </p:cNvPr>
          <p:cNvSpPr>
            <a:spLocks noGrp="1" noChangeArrowheads="1"/>
          </p:cNvSpPr>
          <p:nvPr>
            <p:ph idx="1"/>
          </p:nvPr>
        </p:nvSpPr>
        <p:spPr>
          <a:xfrm>
            <a:off x="1714500" y="2743200"/>
            <a:ext cx="5829300" cy="3257550"/>
          </a:xfrm>
        </p:spPr>
        <p:txBody>
          <a:bodyPr>
            <a:normAutofit lnSpcReduction="10000"/>
          </a:bodyPr>
          <a:lstStyle/>
          <a:p>
            <a:pPr marL="457200" indent="-457200" defTabSz="760810">
              <a:buClr>
                <a:schemeClr val="tx1"/>
              </a:buClr>
              <a:buNone/>
            </a:pPr>
            <a:r>
              <a:rPr lang="en-US" altLang="en-US" dirty="0"/>
              <a:t>Base Transceiver Station (BTS):</a:t>
            </a:r>
          </a:p>
          <a:p>
            <a:pPr marL="457200" indent="-457200" defTabSz="760810">
              <a:buClr>
                <a:schemeClr val="tx1"/>
              </a:buClr>
            </a:pPr>
            <a:r>
              <a:rPr lang="en-US" altLang="en-US" sz="1800" dirty="0"/>
              <a:t>Encodes, encrypts, multiplexes, modulates and feeds the RF signals to the antenna.</a:t>
            </a:r>
          </a:p>
          <a:p>
            <a:pPr marL="457200" indent="-457200" defTabSz="760810">
              <a:buClr>
                <a:schemeClr val="tx1"/>
              </a:buClr>
            </a:pPr>
            <a:r>
              <a:rPr lang="en-US" altLang="en-US" sz="1800" dirty="0"/>
              <a:t>Frequency hopping</a:t>
            </a:r>
          </a:p>
          <a:p>
            <a:pPr marL="457200" indent="-457200" defTabSz="760810">
              <a:buClr>
                <a:schemeClr val="tx1"/>
              </a:buClr>
            </a:pPr>
            <a:r>
              <a:rPr lang="en-US" altLang="en-US" sz="1800" dirty="0"/>
              <a:t>Communicates with Mobile station and BSC</a:t>
            </a:r>
          </a:p>
          <a:p>
            <a:pPr marL="457200" indent="-457200" defTabSz="760810">
              <a:buClr>
                <a:schemeClr val="tx1"/>
              </a:buClr>
            </a:pPr>
            <a:r>
              <a:rPr lang="en-US" altLang="en-US" sz="1800" dirty="0"/>
              <a:t>Consists of Transceivers (TRX) units</a:t>
            </a:r>
          </a:p>
          <a:p>
            <a:pPr marL="457200" indent="-457200" defTabSz="760810">
              <a:buNone/>
            </a:pPr>
            <a:r>
              <a:rPr lang="en-GB" altLang="en-US" sz="1800" dirty="0"/>
              <a:t>The BTS provide the physical connection of an MS to the Network  inform of </a:t>
            </a:r>
            <a:r>
              <a:rPr lang="en-GB" altLang="en-US" sz="1800" b="1" dirty="0"/>
              <a:t>Air interface  “U</a:t>
            </a:r>
            <a:r>
              <a:rPr lang="en-GB" altLang="en-US" sz="1800" b="1" baseline="-25000" dirty="0"/>
              <a:t>m</a:t>
            </a:r>
            <a:r>
              <a:rPr lang="en-GB" altLang="en-US" sz="1800" b="1" dirty="0"/>
              <a:t> ”</a:t>
            </a:r>
            <a:endParaRPr lang="en-GB" altLang="en-US" sz="1800" b="1" baseline="-25000" dirty="0"/>
          </a:p>
          <a:p>
            <a:pPr marL="457200" indent="-457200" defTabSz="760810">
              <a:buNone/>
            </a:pPr>
            <a:r>
              <a:rPr lang="en-GB" altLang="en-US" sz="1800" dirty="0"/>
              <a:t>On the other side towards NSS ,the BTS is connected to the BSC via the </a:t>
            </a:r>
            <a:r>
              <a:rPr lang="en-GB" altLang="en-US" sz="1800" b="1" dirty="0"/>
              <a:t>Air interface “</a:t>
            </a:r>
            <a:r>
              <a:rPr lang="en-GB" altLang="en-US" sz="1800" b="1" dirty="0" err="1"/>
              <a:t>Abis</a:t>
            </a:r>
            <a:r>
              <a:rPr lang="en-GB" altLang="en-US" sz="1800" b="1" dirty="0"/>
              <a:t>” </a:t>
            </a:r>
          </a:p>
          <a:p>
            <a:pPr marL="457200" indent="-457200" defTabSz="760810">
              <a:buClr>
                <a:schemeClr val="tx1"/>
              </a:buClr>
            </a:pPr>
            <a:endParaRPr lang="en-US" altLang="en-US" sz="18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E375095D-175A-01B1-C311-7D431DCBB9A0}"/>
              </a:ext>
            </a:extLst>
          </p:cNvPr>
          <p:cNvSpPr>
            <a:spLocks noGrp="1"/>
          </p:cNvSpPr>
          <p:nvPr>
            <p:ph type="title"/>
          </p:nvPr>
        </p:nvSpPr>
        <p:spPr/>
        <p:txBody>
          <a:bodyPr/>
          <a:lstStyle/>
          <a:p>
            <a:pPr eaLnBrk="1" hangingPunct="1"/>
            <a:r>
              <a:rPr lang="en-GB" altLang="en-US"/>
              <a:t>BTS Block Diagram</a:t>
            </a:r>
            <a:endParaRPr lang="en-US" altLang="en-US"/>
          </a:p>
        </p:txBody>
      </p:sp>
      <p:pic>
        <p:nvPicPr>
          <p:cNvPr id="20483" name="Content Placeholder 3">
            <a:extLst>
              <a:ext uri="{FF2B5EF4-FFF2-40B4-BE49-F238E27FC236}">
                <a16:creationId xmlns:a16="http://schemas.microsoft.com/office/drawing/2014/main" id="{4B9C382C-E527-431A-5562-4E65E4E6F4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89649" y="2843214"/>
            <a:ext cx="3364706" cy="1822847"/>
          </a:xfrm>
          <a:noFill/>
          <a:extLst>
            <a:ext uri="{91240B29-F687-4F45-9708-019B960494DF}">
              <a14:hiddenLine xmlns:a14="http://schemas.microsoft.com/office/drawing/2010/main" w="9525">
                <a:solidFill>
                  <a:srgbClr val="000000"/>
                </a:solidFill>
                <a:round/>
                <a:headEnd/>
                <a:tailEnd/>
              </a14:hiddenLine>
            </a:ext>
          </a:extLst>
        </p:spPr>
      </p:pic>
      <p:pic>
        <p:nvPicPr>
          <p:cNvPr id="20484" name="Picture 3">
            <a:extLst>
              <a:ext uri="{FF2B5EF4-FFF2-40B4-BE49-F238E27FC236}">
                <a16:creationId xmlns:a16="http://schemas.microsoft.com/office/drawing/2014/main" id="{B6A153D0-F714-FE5F-C2D1-8DFC2843C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171701"/>
            <a:ext cx="6515100" cy="3637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CAF1A679-340E-BA5D-6129-394326FF17F2}"/>
              </a:ext>
            </a:extLst>
          </p:cNvPr>
          <p:cNvSpPr>
            <a:spLocks noGrp="1" noChangeArrowheads="1"/>
          </p:cNvSpPr>
          <p:nvPr>
            <p:ph type="title"/>
          </p:nvPr>
        </p:nvSpPr>
        <p:spPr/>
        <p:txBody>
          <a:bodyPr rtlCol="0">
            <a:normAutofit/>
          </a:bodyPr>
          <a:lstStyle/>
          <a:p>
            <a:pPr>
              <a:defRPr/>
            </a:pPr>
            <a:r>
              <a:rPr lang="en-US" sz="2700" b="1"/>
              <a:t>System Architecture</a:t>
            </a:r>
            <a:br>
              <a:rPr lang="en-US" sz="2700" b="1"/>
            </a:br>
            <a:r>
              <a:rPr lang="en-US" sz="2700" b="1"/>
              <a:t>Base Station Subsystem (BSS) </a:t>
            </a:r>
          </a:p>
        </p:txBody>
      </p:sp>
      <p:sp>
        <p:nvSpPr>
          <p:cNvPr id="34819" name="Rectangle 3">
            <a:extLst>
              <a:ext uri="{FF2B5EF4-FFF2-40B4-BE49-F238E27FC236}">
                <a16:creationId xmlns:a16="http://schemas.microsoft.com/office/drawing/2014/main" id="{7AD80E96-391A-B906-3424-B31E51C0FC31}"/>
              </a:ext>
            </a:extLst>
          </p:cNvPr>
          <p:cNvSpPr>
            <a:spLocks noGrp="1" noChangeArrowheads="1"/>
          </p:cNvSpPr>
          <p:nvPr>
            <p:ph idx="1"/>
          </p:nvPr>
        </p:nvSpPr>
        <p:spPr>
          <a:xfrm>
            <a:off x="502920" y="1690688"/>
            <a:ext cx="7886700" cy="4362639"/>
          </a:xfrm>
        </p:spPr>
        <p:txBody>
          <a:bodyPr rtlCol="0">
            <a:normAutofit fontScale="92500" lnSpcReduction="10000"/>
          </a:bodyPr>
          <a:lstStyle/>
          <a:p>
            <a:pPr marL="457200" indent="-457200" defTabSz="760810">
              <a:buNone/>
              <a:defRPr/>
            </a:pPr>
            <a:r>
              <a:rPr lang="en-US" b="1" dirty="0"/>
              <a:t>Base Station Controller (BSC)</a:t>
            </a:r>
          </a:p>
          <a:p>
            <a:pPr marL="457200" indent="-457200" defTabSz="760810">
              <a:buNone/>
              <a:defRPr/>
            </a:pPr>
            <a:endParaRPr lang="en-US" b="1" dirty="0"/>
          </a:p>
          <a:p>
            <a:pPr marL="457200" indent="-457200" defTabSz="760810">
              <a:buClr>
                <a:schemeClr val="tx1"/>
              </a:buClr>
              <a:defRPr/>
            </a:pPr>
            <a:r>
              <a:rPr lang="en-US" dirty="0"/>
              <a:t>Manages Radio resources for BTS</a:t>
            </a:r>
          </a:p>
          <a:p>
            <a:pPr marL="457200" indent="-457200" defTabSz="760810">
              <a:buClr>
                <a:schemeClr val="tx1"/>
              </a:buClr>
              <a:defRPr/>
            </a:pPr>
            <a:r>
              <a:rPr lang="en-US" dirty="0"/>
              <a:t>Assigns Frequency and time slots for all MS’s in its area</a:t>
            </a:r>
          </a:p>
          <a:p>
            <a:pPr marL="457200" indent="-457200" defTabSz="760810">
              <a:buClr>
                <a:schemeClr val="tx1"/>
              </a:buClr>
              <a:defRPr/>
            </a:pPr>
            <a:r>
              <a:rPr lang="en-US" dirty="0"/>
              <a:t>Handles call set up</a:t>
            </a:r>
          </a:p>
          <a:p>
            <a:pPr marL="457200" indent="-457200" defTabSz="760810">
              <a:buClr>
                <a:schemeClr val="tx1"/>
              </a:buClr>
              <a:defRPr/>
            </a:pPr>
            <a:r>
              <a:rPr lang="en-US" dirty="0"/>
              <a:t>Transcoding and rate adaptation functionality</a:t>
            </a:r>
          </a:p>
          <a:p>
            <a:pPr marL="457200" indent="-457200" defTabSz="760810">
              <a:buClr>
                <a:schemeClr val="tx1"/>
              </a:buClr>
              <a:defRPr/>
            </a:pPr>
            <a:r>
              <a:rPr lang="en-US" dirty="0"/>
              <a:t>Handover for each MS</a:t>
            </a:r>
          </a:p>
          <a:p>
            <a:pPr marL="457200" indent="-457200" defTabSz="760810">
              <a:buClr>
                <a:schemeClr val="tx1"/>
              </a:buClr>
              <a:defRPr/>
            </a:pPr>
            <a:r>
              <a:rPr lang="en-US" dirty="0"/>
              <a:t>Radio Power control  </a:t>
            </a:r>
          </a:p>
          <a:p>
            <a:pPr marL="457200" indent="-457200" defTabSz="760810">
              <a:buClr>
                <a:schemeClr val="tx1"/>
              </a:buClr>
              <a:defRPr/>
            </a:pPr>
            <a:r>
              <a:rPr lang="en-US" dirty="0"/>
              <a:t>It communicates with MSC and BTS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83E051DA-55A6-06CC-A6EB-26133F1C67E8}"/>
              </a:ext>
            </a:extLst>
          </p:cNvPr>
          <p:cNvSpPr>
            <a:spLocks noGrp="1" noChangeArrowheads="1"/>
          </p:cNvSpPr>
          <p:nvPr>
            <p:ph type="title"/>
          </p:nvPr>
        </p:nvSpPr>
        <p:spPr>
          <a:xfrm>
            <a:off x="1714501" y="1017986"/>
            <a:ext cx="5847160" cy="753665"/>
          </a:xfrm>
        </p:spPr>
        <p:txBody>
          <a:bodyPr vert="horz" lIns="67500" tIns="35100" rIns="67500" bIns="35100" rtlCol="0" anchor="ctr">
            <a:normAutofit/>
          </a:bodyPr>
          <a:lstStyle/>
          <a:p>
            <a:pPr defTabSz="336947">
              <a:tabLst>
                <a:tab pos="0" algn="l"/>
                <a:tab pos="335756" algn="l"/>
                <a:tab pos="672704" algn="l"/>
                <a:tab pos="1009650" algn="l"/>
                <a:tab pos="1346597" algn="l"/>
                <a:tab pos="1683544" algn="l"/>
                <a:tab pos="2020491" algn="l"/>
                <a:tab pos="2357438" algn="l"/>
                <a:tab pos="2694385" algn="l"/>
                <a:tab pos="3031331" algn="l"/>
                <a:tab pos="3368279" algn="l"/>
                <a:tab pos="3705225" algn="l"/>
                <a:tab pos="4042172" algn="l"/>
                <a:tab pos="4379119" algn="l"/>
                <a:tab pos="4716066" algn="l"/>
                <a:tab pos="5053013" algn="l"/>
                <a:tab pos="5389960" algn="l"/>
                <a:tab pos="5726906" algn="l"/>
                <a:tab pos="6063854" algn="l"/>
                <a:tab pos="6400800" algn="l"/>
                <a:tab pos="6737747" algn="l"/>
              </a:tabLst>
            </a:pPr>
            <a:r>
              <a:rPr lang="en-GB" altLang="en-US"/>
              <a:t>Architecture of BSC</a:t>
            </a:r>
          </a:p>
        </p:txBody>
      </p:sp>
      <p:pic>
        <p:nvPicPr>
          <p:cNvPr id="22532" name="Picture 3">
            <a:extLst>
              <a:ext uri="{FF2B5EF4-FFF2-40B4-BE49-F238E27FC236}">
                <a16:creationId xmlns:a16="http://schemas.microsoft.com/office/drawing/2014/main" id="{80D686BE-526D-6AD6-AD55-CD7CF1770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1943100"/>
            <a:ext cx="6515100" cy="3954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F662F006-DEEE-F356-47EB-F3AA2C9A61F9}"/>
              </a:ext>
            </a:extLst>
          </p:cNvPr>
          <p:cNvSpPr>
            <a:spLocks noGrp="1"/>
          </p:cNvSpPr>
          <p:nvPr>
            <p:ph type="title"/>
          </p:nvPr>
        </p:nvSpPr>
        <p:spPr/>
        <p:txBody>
          <a:bodyPr/>
          <a:lstStyle/>
          <a:p>
            <a:pPr eaLnBrk="1" hangingPunct="1"/>
            <a:r>
              <a:rPr lang="en-GB" altLang="en-US"/>
              <a:t>Data Base (DB)</a:t>
            </a:r>
            <a:endParaRPr lang="en-US" altLang="en-US"/>
          </a:p>
        </p:txBody>
      </p:sp>
      <p:sp>
        <p:nvSpPr>
          <p:cNvPr id="3" name="Content Placeholder 2">
            <a:extLst>
              <a:ext uri="{FF2B5EF4-FFF2-40B4-BE49-F238E27FC236}">
                <a16:creationId xmlns:a16="http://schemas.microsoft.com/office/drawing/2014/main" id="{5B67E616-F608-02C2-B09B-B8FE47FBDD4B}"/>
              </a:ext>
            </a:extLst>
          </p:cNvPr>
          <p:cNvSpPr>
            <a:spLocks noGrp="1"/>
          </p:cNvSpPr>
          <p:nvPr>
            <p:ph idx="1"/>
          </p:nvPr>
        </p:nvSpPr>
        <p:spPr/>
        <p:txBody>
          <a:bodyPr rtlCol="0">
            <a:normAutofit/>
          </a:bodyPr>
          <a:lstStyle/>
          <a:p>
            <a:pPr marL="254794" indent="-254794" defTabSz="336947">
              <a:tabLst>
                <a:tab pos="334566" algn="l"/>
                <a:tab pos="671513" algn="l"/>
                <a:tab pos="1008460" algn="l"/>
                <a:tab pos="1345406" algn="l"/>
                <a:tab pos="1682354" algn="l"/>
                <a:tab pos="2019300" algn="l"/>
                <a:tab pos="2356247" algn="l"/>
                <a:tab pos="2693194" algn="l"/>
                <a:tab pos="3030141" algn="l"/>
                <a:tab pos="3367088" algn="l"/>
                <a:tab pos="3704035" algn="l"/>
                <a:tab pos="4040981" algn="l"/>
                <a:tab pos="4377929" algn="l"/>
                <a:tab pos="4714875" algn="l"/>
                <a:tab pos="5051822" algn="l"/>
                <a:tab pos="5388769" algn="l"/>
                <a:tab pos="5725716" algn="l"/>
                <a:tab pos="6062663" algn="l"/>
                <a:tab pos="6399610" algn="l"/>
                <a:tab pos="6736556" algn="l"/>
              </a:tabLst>
              <a:defRPr/>
            </a:pPr>
            <a:r>
              <a:rPr lang="en-GB" dirty="0"/>
              <a:t>The BSC database contain the maintenance status of the whole BSS</a:t>
            </a:r>
          </a:p>
          <a:p>
            <a:pPr marL="254794" indent="-254794" defTabSz="336947">
              <a:tabLst>
                <a:tab pos="334566" algn="l"/>
                <a:tab pos="671513" algn="l"/>
                <a:tab pos="1008460" algn="l"/>
                <a:tab pos="1345406" algn="l"/>
                <a:tab pos="1682354" algn="l"/>
                <a:tab pos="2019300" algn="l"/>
                <a:tab pos="2356247" algn="l"/>
                <a:tab pos="2693194" algn="l"/>
                <a:tab pos="3030141" algn="l"/>
                <a:tab pos="3367088" algn="l"/>
                <a:tab pos="3704035" algn="l"/>
                <a:tab pos="4040981" algn="l"/>
                <a:tab pos="4377929" algn="l"/>
                <a:tab pos="4714875" algn="l"/>
                <a:tab pos="5051822" algn="l"/>
                <a:tab pos="5388769" algn="l"/>
                <a:tab pos="5725716" algn="l"/>
                <a:tab pos="6062663" algn="l"/>
                <a:tab pos="6399610" algn="l"/>
                <a:tab pos="6736556" algn="l"/>
              </a:tabLst>
              <a:defRPr/>
            </a:pPr>
            <a:r>
              <a:rPr lang="en-GB" dirty="0"/>
              <a:t>It contain the complete BTS operations software for all attached BTSs </a:t>
            </a:r>
          </a:p>
          <a:p>
            <a:pPr>
              <a:defRPr/>
            </a:pP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3FD375BF-5283-3664-8892-1D844A2473B7}"/>
              </a:ext>
            </a:extLst>
          </p:cNvPr>
          <p:cNvSpPr>
            <a:spLocks noGrp="1"/>
          </p:cNvSpPr>
          <p:nvPr>
            <p:ph type="title"/>
          </p:nvPr>
        </p:nvSpPr>
        <p:spPr/>
        <p:txBody>
          <a:bodyPr/>
          <a:lstStyle/>
          <a:p>
            <a:pPr eaLnBrk="1" hangingPunct="1"/>
            <a:r>
              <a:rPr lang="en-GB" altLang="en-US"/>
              <a:t>Central Module (CM)</a:t>
            </a:r>
            <a:endParaRPr lang="en-US" altLang="en-US"/>
          </a:p>
        </p:txBody>
      </p:sp>
      <p:sp>
        <p:nvSpPr>
          <p:cNvPr id="24579" name="Content Placeholder 2">
            <a:extLst>
              <a:ext uri="{FF2B5EF4-FFF2-40B4-BE49-F238E27FC236}">
                <a16:creationId xmlns:a16="http://schemas.microsoft.com/office/drawing/2014/main" id="{3E49A880-C65E-201D-6749-F5F8064C7AD8}"/>
              </a:ext>
            </a:extLst>
          </p:cNvPr>
          <p:cNvSpPr>
            <a:spLocks noGrp="1"/>
          </p:cNvSpPr>
          <p:nvPr>
            <p:ph idx="1"/>
          </p:nvPr>
        </p:nvSpPr>
        <p:spPr/>
        <p:txBody>
          <a:bodyPr/>
          <a:lstStyle/>
          <a:p>
            <a:pPr marL="254794" indent="-254794" defTabSz="336947">
              <a:tabLst>
                <a:tab pos="334566" algn="l"/>
                <a:tab pos="671513" algn="l"/>
                <a:tab pos="1008460" algn="l"/>
                <a:tab pos="1345406" algn="l"/>
                <a:tab pos="1682354" algn="l"/>
                <a:tab pos="2019300" algn="l"/>
                <a:tab pos="2356247" algn="l"/>
                <a:tab pos="2693194" algn="l"/>
                <a:tab pos="3030141" algn="l"/>
                <a:tab pos="3367088" algn="l"/>
                <a:tab pos="3704035" algn="l"/>
                <a:tab pos="4040981" algn="l"/>
                <a:tab pos="4377929" algn="l"/>
                <a:tab pos="4714875" algn="l"/>
                <a:tab pos="5051822" algn="l"/>
                <a:tab pos="5388769" algn="l"/>
                <a:tab pos="5725716" algn="l"/>
                <a:tab pos="6062663" algn="l"/>
                <a:tab pos="6399610" algn="l"/>
                <a:tab pos="6736556" algn="l"/>
              </a:tabLst>
            </a:pPr>
            <a:r>
              <a:rPr lang="en-GB" altLang="en-US"/>
              <a:t>The main task of CM is the Handover decision</a:t>
            </a:r>
          </a:p>
          <a:p>
            <a:pPr marL="254794" indent="-254794" defTabSz="336947">
              <a:tabLst>
                <a:tab pos="334566" algn="l"/>
                <a:tab pos="671513" algn="l"/>
                <a:tab pos="1008460" algn="l"/>
                <a:tab pos="1345406" algn="l"/>
                <a:tab pos="1682354" algn="l"/>
                <a:tab pos="2019300" algn="l"/>
                <a:tab pos="2356247" algn="l"/>
                <a:tab pos="2693194" algn="l"/>
                <a:tab pos="3030141" algn="l"/>
                <a:tab pos="3367088" algn="l"/>
                <a:tab pos="3704035" algn="l"/>
                <a:tab pos="4040981" algn="l"/>
                <a:tab pos="4377929" algn="l"/>
                <a:tab pos="4714875" algn="l"/>
                <a:tab pos="5051822" algn="l"/>
                <a:tab pos="5388769" algn="l"/>
                <a:tab pos="5725716" algn="l"/>
                <a:tab pos="6062663" algn="l"/>
                <a:tab pos="6399610" algn="l"/>
                <a:tab pos="6736556" algn="l"/>
              </a:tabLst>
            </a:pPr>
            <a:r>
              <a:rPr lang="en-GB" altLang="en-US"/>
              <a:t>It decide when a Handover should take place</a:t>
            </a:r>
          </a:p>
          <a:p>
            <a:pPr marL="254794" indent="-254794" defTabSz="336947">
              <a:tabLst>
                <a:tab pos="334566" algn="l"/>
                <a:tab pos="671513" algn="l"/>
                <a:tab pos="1008460" algn="l"/>
                <a:tab pos="1345406" algn="l"/>
                <a:tab pos="1682354" algn="l"/>
                <a:tab pos="2019300" algn="l"/>
                <a:tab pos="2356247" algn="l"/>
                <a:tab pos="2693194" algn="l"/>
                <a:tab pos="3030141" algn="l"/>
                <a:tab pos="3367088" algn="l"/>
                <a:tab pos="3704035" algn="l"/>
                <a:tab pos="4040981" algn="l"/>
                <a:tab pos="4377929" algn="l"/>
                <a:tab pos="4714875" algn="l"/>
                <a:tab pos="5051822" algn="l"/>
                <a:tab pos="5388769" algn="l"/>
                <a:tab pos="5725716" algn="l"/>
                <a:tab pos="6062663" algn="l"/>
                <a:tab pos="6399610" algn="l"/>
                <a:tab pos="6736556" algn="l"/>
              </a:tabLst>
            </a:pPr>
            <a:r>
              <a:rPr lang="en-GB" altLang="en-US"/>
              <a:t>For both intra BTS and intra BSC Handover decision BSC do not required the permission of MSC</a:t>
            </a:r>
          </a:p>
          <a:p>
            <a:pPr marL="254794" indent="-254794" defTabSz="336947">
              <a:tabLst>
                <a:tab pos="334566" algn="l"/>
                <a:tab pos="671513" algn="l"/>
                <a:tab pos="1008460" algn="l"/>
                <a:tab pos="1345406" algn="l"/>
                <a:tab pos="1682354" algn="l"/>
                <a:tab pos="2019300" algn="l"/>
                <a:tab pos="2356247" algn="l"/>
                <a:tab pos="2693194" algn="l"/>
                <a:tab pos="3030141" algn="l"/>
                <a:tab pos="3367088" algn="l"/>
                <a:tab pos="3704035" algn="l"/>
                <a:tab pos="4040981" algn="l"/>
                <a:tab pos="4377929" algn="l"/>
                <a:tab pos="4714875" algn="l"/>
                <a:tab pos="5051822" algn="l"/>
                <a:tab pos="5388769" algn="l"/>
                <a:tab pos="5725716" algn="l"/>
                <a:tab pos="6062663" algn="l"/>
                <a:tab pos="6399610" algn="l"/>
                <a:tab pos="6736556" algn="l"/>
              </a:tabLst>
            </a:pPr>
            <a:r>
              <a:rPr lang="en-GB" altLang="en-US"/>
              <a:t>Only for external Handover BSC needs to involve of MSC</a:t>
            </a:r>
          </a:p>
          <a:p>
            <a:pPr marL="254794" indent="-254794" defTabSz="336947">
              <a:tabLst>
                <a:tab pos="334566" algn="l"/>
                <a:tab pos="671513" algn="l"/>
                <a:tab pos="1008460" algn="l"/>
                <a:tab pos="1345406" algn="l"/>
                <a:tab pos="1682354" algn="l"/>
                <a:tab pos="2019300" algn="l"/>
                <a:tab pos="2356247" algn="l"/>
                <a:tab pos="2693194" algn="l"/>
                <a:tab pos="3030141" algn="l"/>
                <a:tab pos="3367088" algn="l"/>
                <a:tab pos="3704035" algn="l"/>
                <a:tab pos="4040981" algn="l"/>
                <a:tab pos="4377929" algn="l"/>
                <a:tab pos="4714875" algn="l"/>
                <a:tab pos="5051822" algn="l"/>
                <a:tab pos="5388769" algn="l"/>
                <a:tab pos="5725716" algn="l"/>
                <a:tab pos="6062663" algn="l"/>
                <a:tab pos="6399610" algn="l"/>
                <a:tab pos="6736556" algn="l"/>
              </a:tabLst>
            </a:pPr>
            <a:r>
              <a:rPr lang="en-GB" altLang="en-US"/>
              <a:t>Power control is also the main task of CM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1255090-FE88-5B2F-476C-E84321687CEB}"/>
              </a:ext>
            </a:extLst>
          </p:cNvPr>
          <p:cNvSpPr>
            <a:spLocks noGrp="1" noChangeArrowheads="1"/>
          </p:cNvSpPr>
          <p:nvPr>
            <p:ph type="title"/>
          </p:nvPr>
        </p:nvSpPr>
        <p:spPr>
          <a:xfrm>
            <a:off x="0" y="111160"/>
            <a:ext cx="5829300" cy="857250"/>
          </a:xfrm>
        </p:spPr>
        <p:txBody>
          <a:bodyPr rtlCol="0">
            <a:normAutofit/>
          </a:bodyPr>
          <a:lstStyle/>
          <a:p>
            <a:pPr>
              <a:defRPr/>
            </a:pPr>
            <a:r>
              <a:rPr lang="en-US" sz="2700" b="1" dirty="0">
                <a:latin typeface="Times New Roman" charset="0"/>
              </a:rPr>
              <a:t>System Architecture</a:t>
            </a:r>
            <a:br>
              <a:rPr lang="en-US" sz="2700" b="1" dirty="0">
                <a:latin typeface="Times New Roman" charset="0"/>
              </a:rPr>
            </a:br>
            <a:r>
              <a:rPr lang="en-US" sz="2700" dirty="0">
                <a:latin typeface="Times New Roman" charset="0"/>
              </a:rPr>
              <a:t>Network Switching Subsystem(NSS)</a:t>
            </a:r>
          </a:p>
        </p:txBody>
      </p:sp>
      <p:sp>
        <p:nvSpPr>
          <p:cNvPr id="25603" name="Rectangle 3">
            <a:extLst>
              <a:ext uri="{FF2B5EF4-FFF2-40B4-BE49-F238E27FC236}">
                <a16:creationId xmlns:a16="http://schemas.microsoft.com/office/drawing/2014/main" id="{C27C851A-7357-18CE-6F24-C099BC221CC9}"/>
              </a:ext>
            </a:extLst>
          </p:cNvPr>
          <p:cNvSpPr>
            <a:spLocks noGrp="1" noChangeArrowheads="1"/>
          </p:cNvSpPr>
          <p:nvPr>
            <p:ph idx="1"/>
          </p:nvPr>
        </p:nvSpPr>
        <p:spPr>
          <a:xfrm>
            <a:off x="293913" y="1244739"/>
            <a:ext cx="7463413" cy="5075673"/>
          </a:xfrm>
        </p:spPr>
        <p:txBody>
          <a:bodyPr>
            <a:noAutofit/>
          </a:bodyPr>
          <a:lstStyle/>
          <a:p>
            <a:pPr eaLnBrk="1" hangingPunct="1">
              <a:lnSpc>
                <a:spcPct val="80000"/>
              </a:lnSpc>
              <a:buClr>
                <a:schemeClr val="tx1"/>
              </a:buClr>
              <a:buFont typeface="Wingdings" panose="05000000000000000000" pitchFamily="2" charset="2"/>
              <a:buNone/>
            </a:pPr>
            <a:r>
              <a:rPr lang="en-US" altLang="en-US" sz="1600" b="1" dirty="0"/>
              <a:t>Mobile Switching Center (MSC</a:t>
            </a:r>
            <a:r>
              <a:rPr lang="en-US" altLang="en-US" sz="1600" dirty="0"/>
              <a:t>)</a:t>
            </a:r>
          </a:p>
          <a:p>
            <a:pPr eaLnBrk="1" hangingPunct="1">
              <a:lnSpc>
                <a:spcPct val="80000"/>
              </a:lnSpc>
              <a:buClr>
                <a:schemeClr val="tx1"/>
              </a:buClr>
              <a:buFont typeface="Wingdings" panose="05000000000000000000" pitchFamily="2" charset="2"/>
              <a:buNone/>
            </a:pPr>
            <a:endParaRPr lang="en-US" altLang="en-US" sz="1600" dirty="0"/>
          </a:p>
          <a:p>
            <a:pPr eaLnBrk="1" hangingPunct="1">
              <a:lnSpc>
                <a:spcPct val="80000"/>
              </a:lnSpc>
              <a:buClr>
                <a:schemeClr val="tx1"/>
              </a:buClr>
            </a:pPr>
            <a:r>
              <a:rPr lang="en-US" altLang="en-US" sz="1600" dirty="0"/>
              <a:t>Heart of the network</a:t>
            </a:r>
          </a:p>
          <a:p>
            <a:pPr eaLnBrk="1" hangingPunct="1">
              <a:lnSpc>
                <a:spcPct val="80000"/>
              </a:lnSpc>
              <a:buClr>
                <a:schemeClr val="tx1"/>
              </a:buClr>
            </a:pPr>
            <a:r>
              <a:rPr lang="en-US" altLang="en-US" sz="1600" dirty="0"/>
              <a:t>Manages communication between GSM and other networks</a:t>
            </a:r>
          </a:p>
          <a:p>
            <a:pPr eaLnBrk="1" hangingPunct="1">
              <a:lnSpc>
                <a:spcPct val="80000"/>
              </a:lnSpc>
              <a:buClr>
                <a:schemeClr val="tx1"/>
              </a:buClr>
            </a:pPr>
            <a:r>
              <a:rPr lang="en-US" altLang="en-US" sz="1600" dirty="0"/>
              <a:t>Call setup function and basic switching</a:t>
            </a:r>
          </a:p>
          <a:p>
            <a:pPr eaLnBrk="1" hangingPunct="1">
              <a:lnSpc>
                <a:spcPct val="80000"/>
              </a:lnSpc>
              <a:buClr>
                <a:schemeClr val="tx1"/>
              </a:buClr>
            </a:pPr>
            <a:r>
              <a:rPr lang="en-US" altLang="en-US" sz="1600" dirty="0"/>
              <a:t>Call routing </a:t>
            </a:r>
          </a:p>
          <a:p>
            <a:pPr eaLnBrk="1" hangingPunct="1">
              <a:lnSpc>
                <a:spcPct val="80000"/>
              </a:lnSpc>
              <a:buClr>
                <a:schemeClr val="tx1"/>
              </a:buClr>
            </a:pPr>
            <a:r>
              <a:rPr lang="en-US" altLang="en-US" sz="1600" dirty="0"/>
              <a:t>Billing information and collection</a:t>
            </a:r>
          </a:p>
          <a:p>
            <a:pPr eaLnBrk="1" hangingPunct="1">
              <a:lnSpc>
                <a:spcPct val="80000"/>
              </a:lnSpc>
              <a:buClr>
                <a:schemeClr val="tx1"/>
              </a:buClr>
            </a:pPr>
            <a:r>
              <a:rPr lang="en-US" altLang="en-US" sz="1600" dirty="0"/>
              <a:t>Mobility management</a:t>
            </a:r>
          </a:p>
          <a:p>
            <a:pPr eaLnBrk="1" hangingPunct="1">
              <a:lnSpc>
                <a:spcPct val="80000"/>
              </a:lnSpc>
              <a:buClr>
                <a:schemeClr val="tx1"/>
              </a:buClr>
              <a:buFont typeface="Wingdings" panose="05000000000000000000" pitchFamily="2" charset="2"/>
              <a:buNone/>
            </a:pPr>
            <a:r>
              <a:rPr lang="en-US" altLang="en-US" sz="1600" dirty="0"/>
              <a:t>	- Registration</a:t>
            </a:r>
          </a:p>
          <a:p>
            <a:pPr eaLnBrk="1" hangingPunct="1">
              <a:lnSpc>
                <a:spcPct val="80000"/>
              </a:lnSpc>
              <a:buClr>
                <a:schemeClr val="tx1"/>
              </a:buClr>
              <a:buFont typeface="Wingdings" panose="05000000000000000000" pitchFamily="2" charset="2"/>
              <a:buNone/>
            </a:pPr>
            <a:r>
              <a:rPr lang="en-US" altLang="en-US" sz="1600" dirty="0"/>
              <a:t>	- Location Updating</a:t>
            </a:r>
          </a:p>
          <a:p>
            <a:pPr eaLnBrk="1" hangingPunct="1">
              <a:lnSpc>
                <a:spcPct val="80000"/>
              </a:lnSpc>
              <a:buClr>
                <a:schemeClr val="tx1"/>
              </a:buClr>
              <a:buFont typeface="Wingdings" panose="05000000000000000000" pitchFamily="2" charset="2"/>
              <a:buNone/>
            </a:pPr>
            <a:r>
              <a:rPr lang="en-US" altLang="en-US" sz="1600" dirty="0"/>
              <a:t>	- Inter BSS and inter MSC call handoff</a:t>
            </a:r>
          </a:p>
          <a:p>
            <a:pPr eaLnBrk="1" hangingPunct="1">
              <a:lnSpc>
                <a:spcPct val="80000"/>
              </a:lnSpc>
              <a:buClr>
                <a:schemeClr val="tx1"/>
              </a:buClr>
            </a:pPr>
            <a:r>
              <a:rPr lang="en-US" altLang="en-US" sz="1600" dirty="0"/>
              <a:t>MSC does gateway function while its customer roams to other network by using HLR/VLR.</a:t>
            </a:r>
          </a:p>
          <a:p>
            <a:pPr eaLnBrk="1" hangingPunct="1">
              <a:lnSpc>
                <a:spcPct val="80000"/>
              </a:lnSpc>
              <a:buFont typeface="Wingdings" panose="05000000000000000000" pitchFamily="2" charset="2"/>
              <a:buNone/>
            </a:pPr>
            <a:endParaRPr lang="en-US" altLang="en-US" sz="1600" dirty="0"/>
          </a:p>
          <a:p>
            <a:pPr lvl="1" eaLnBrk="1" hangingPunct="1">
              <a:lnSpc>
                <a:spcPct val="80000"/>
              </a:lnSpc>
              <a:buFontTx/>
              <a:buNone/>
            </a:pPr>
            <a:r>
              <a:rPr lang="en-US" altLang="en-US" sz="1600" dirty="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7F3CF97C-1526-BAAD-B873-788062FF1876}"/>
              </a:ext>
            </a:extLst>
          </p:cNvPr>
          <p:cNvSpPr>
            <a:spLocks noGrp="1" noChangeArrowheads="1"/>
          </p:cNvSpPr>
          <p:nvPr>
            <p:ph type="title"/>
          </p:nvPr>
        </p:nvSpPr>
        <p:spPr>
          <a:xfrm>
            <a:off x="452175" y="556021"/>
            <a:ext cx="8038681" cy="1051715"/>
          </a:xfrm>
        </p:spPr>
        <p:txBody>
          <a:bodyPr rtlCol="0">
            <a:normAutofit fontScale="90000"/>
          </a:bodyPr>
          <a:lstStyle/>
          <a:p>
            <a:pPr>
              <a:defRPr/>
            </a:pPr>
            <a:r>
              <a:rPr lang="en-US" sz="4400" dirty="0">
                <a:latin typeface="Times New Roman" charset="0"/>
              </a:rPr>
              <a:t>Network Switching Subsystem(NSS)</a:t>
            </a:r>
            <a:endParaRPr lang="en-US" dirty="0"/>
          </a:p>
        </p:txBody>
      </p:sp>
      <p:pic>
        <p:nvPicPr>
          <p:cNvPr id="26627" name="Picture 3">
            <a:extLst>
              <a:ext uri="{FF2B5EF4-FFF2-40B4-BE49-F238E27FC236}">
                <a16:creationId xmlns:a16="http://schemas.microsoft.com/office/drawing/2014/main" id="{AEF98BED-15CB-A144-D92F-AE465341F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500" y="2000250"/>
            <a:ext cx="6324600" cy="380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E732F65-7704-3E33-5ACE-1231281030FA}"/>
              </a:ext>
            </a:extLst>
          </p:cNvPr>
          <p:cNvSpPr>
            <a:spLocks noGrp="1" noChangeArrowheads="1"/>
          </p:cNvSpPr>
          <p:nvPr>
            <p:ph type="title"/>
          </p:nvPr>
        </p:nvSpPr>
        <p:spPr>
          <a:xfrm>
            <a:off x="0" y="74107"/>
            <a:ext cx="5829300" cy="857250"/>
          </a:xfrm>
        </p:spPr>
        <p:txBody>
          <a:bodyPr rtlCol="0">
            <a:normAutofit/>
          </a:bodyPr>
          <a:lstStyle/>
          <a:p>
            <a:pPr>
              <a:defRPr/>
            </a:pPr>
            <a:r>
              <a:rPr lang="en-US" sz="2700" b="1" dirty="0">
                <a:latin typeface="Times New Roman" charset="0"/>
              </a:rPr>
              <a:t>System Architecture</a:t>
            </a:r>
            <a:br>
              <a:rPr lang="en-US" sz="2700" b="1" dirty="0">
                <a:latin typeface="Times New Roman" charset="0"/>
              </a:rPr>
            </a:br>
            <a:r>
              <a:rPr lang="en-US" sz="2700" b="1" dirty="0">
                <a:latin typeface="Times New Roman" charset="0"/>
              </a:rPr>
              <a:t>Network Switching Subsystem</a:t>
            </a:r>
            <a:endParaRPr lang="en-US" sz="2700" dirty="0">
              <a:latin typeface="Times New Roman" charset="0"/>
            </a:endParaRPr>
          </a:p>
        </p:txBody>
      </p:sp>
      <p:sp>
        <p:nvSpPr>
          <p:cNvPr id="36867" name="Rectangle 3">
            <a:extLst>
              <a:ext uri="{FF2B5EF4-FFF2-40B4-BE49-F238E27FC236}">
                <a16:creationId xmlns:a16="http://schemas.microsoft.com/office/drawing/2014/main" id="{124A714E-D467-E93E-B076-C411FF22B355}"/>
              </a:ext>
            </a:extLst>
          </p:cNvPr>
          <p:cNvSpPr>
            <a:spLocks noGrp="1" noChangeArrowheads="1"/>
          </p:cNvSpPr>
          <p:nvPr>
            <p:ph idx="1"/>
          </p:nvPr>
        </p:nvSpPr>
        <p:spPr>
          <a:xfrm>
            <a:off x="98599" y="1099665"/>
            <a:ext cx="8613322" cy="5321231"/>
          </a:xfrm>
        </p:spPr>
        <p:txBody>
          <a:bodyPr rtlCol="0">
            <a:normAutofit/>
          </a:bodyPr>
          <a:lstStyle/>
          <a:p>
            <a:pPr>
              <a:defRPr/>
            </a:pPr>
            <a:r>
              <a:rPr lang="en-US" sz="1800" b="1" dirty="0"/>
              <a:t>Home Location Registers (HLR)</a:t>
            </a:r>
          </a:p>
          <a:p>
            <a:pPr lvl="2">
              <a:buNone/>
              <a:defRPr/>
            </a:pPr>
            <a:endParaRPr lang="en-US" sz="1350" dirty="0"/>
          </a:p>
          <a:p>
            <a:pPr lvl="2">
              <a:buNone/>
              <a:defRPr/>
            </a:pPr>
            <a:r>
              <a:rPr lang="en-US" dirty="0"/>
              <a:t>- permanent database about mobile subscribers in a large service area(generally one per GSM network operator) </a:t>
            </a:r>
          </a:p>
          <a:p>
            <a:pPr lvl="2">
              <a:buFontTx/>
              <a:buChar char="-"/>
              <a:defRPr/>
            </a:pPr>
            <a:r>
              <a:rPr lang="en-US" dirty="0"/>
              <a:t>database contains IMSI, MSISDN, prepaid/ postpaid, roaming restrictions, supplementary services.</a:t>
            </a:r>
          </a:p>
          <a:p>
            <a:pPr lvl="2">
              <a:buNone/>
              <a:defRPr/>
            </a:pPr>
            <a:endParaRPr lang="en-US" dirty="0"/>
          </a:p>
          <a:p>
            <a:pPr>
              <a:defRPr/>
            </a:pPr>
            <a:r>
              <a:rPr lang="en-US" sz="1800" b="1" dirty="0"/>
              <a:t>Visitor Location Registers (VLR)</a:t>
            </a:r>
          </a:p>
          <a:p>
            <a:pPr>
              <a:buNone/>
              <a:defRPr/>
            </a:pPr>
            <a:endParaRPr lang="en-US" sz="1800" b="1" dirty="0"/>
          </a:p>
          <a:p>
            <a:pPr lvl="2">
              <a:buFontTx/>
              <a:buChar char="-"/>
              <a:defRPr/>
            </a:pPr>
            <a:r>
              <a:rPr lang="en-US" dirty="0"/>
              <a:t>Temporary database which updates whenever new MS enters its area, by HLR database</a:t>
            </a:r>
          </a:p>
          <a:p>
            <a:pPr lvl="2">
              <a:buFontTx/>
              <a:buChar char="-"/>
              <a:defRPr/>
            </a:pPr>
            <a:r>
              <a:rPr lang="en-US" dirty="0"/>
              <a:t>Controls those mobiles roaming in its area </a:t>
            </a:r>
          </a:p>
          <a:p>
            <a:pPr lvl="2">
              <a:buFontTx/>
              <a:buChar char="-"/>
              <a:defRPr/>
            </a:pPr>
            <a:r>
              <a:rPr lang="en-US" dirty="0"/>
              <a:t>Reduces number of queries to HLR </a:t>
            </a:r>
          </a:p>
          <a:p>
            <a:pPr lvl="2">
              <a:buFontTx/>
              <a:buChar char="-"/>
              <a:defRPr/>
            </a:pPr>
            <a:r>
              <a:rPr lang="en-US" dirty="0"/>
              <a:t>Database contains IMSI, TMSI, MSISDN, MSRN, Location Area, authentication key</a:t>
            </a:r>
          </a:p>
          <a:p>
            <a:pPr lvl="2">
              <a:buNone/>
              <a:defRPr/>
            </a:pPr>
            <a:endParaRPr lang="en-US" dirty="0"/>
          </a:p>
          <a:p>
            <a:pPr lvl="2">
              <a:buNone/>
              <a:defRP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8E38F4AD-659F-D18A-3F79-C76F212A0D38}"/>
              </a:ext>
            </a:extLst>
          </p:cNvPr>
          <p:cNvSpPr>
            <a:spLocks noGrp="1" noChangeArrowheads="1"/>
          </p:cNvSpPr>
          <p:nvPr>
            <p:ph type="title"/>
          </p:nvPr>
        </p:nvSpPr>
        <p:spPr>
          <a:xfrm>
            <a:off x="0" y="0"/>
            <a:ext cx="5829300" cy="857250"/>
          </a:xfrm>
        </p:spPr>
        <p:txBody>
          <a:bodyPr rtlCol="0">
            <a:normAutofit/>
          </a:bodyPr>
          <a:lstStyle/>
          <a:p>
            <a:pPr>
              <a:defRPr/>
            </a:pPr>
            <a:r>
              <a:rPr lang="en-US" sz="2700" b="1" dirty="0">
                <a:latin typeface="Times New Roman" charset="0"/>
              </a:rPr>
              <a:t>System Architecture</a:t>
            </a:r>
            <a:br>
              <a:rPr lang="en-US" sz="2700" b="1" dirty="0">
                <a:latin typeface="Times New Roman" charset="0"/>
              </a:rPr>
            </a:br>
            <a:r>
              <a:rPr lang="en-US" sz="2700" b="1" dirty="0">
                <a:latin typeface="Times New Roman" charset="0"/>
              </a:rPr>
              <a:t>Network Switching Subsystem </a:t>
            </a:r>
          </a:p>
        </p:txBody>
      </p:sp>
      <p:sp>
        <p:nvSpPr>
          <p:cNvPr id="28675" name="Rectangle 3">
            <a:extLst>
              <a:ext uri="{FF2B5EF4-FFF2-40B4-BE49-F238E27FC236}">
                <a16:creationId xmlns:a16="http://schemas.microsoft.com/office/drawing/2014/main" id="{BA68EEAF-9451-6E7F-3383-5F8CC3DF3EA2}"/>
              </a:ext>
            </a:extLst>
          </p:cNvPr>
          <p:cNvSpPr>
            <a:spLocks noGrp="1" noChangeArrowheads="1"/>
          </p:cNvSpPr>
          <p:nvPr>
            <p:ph idx="1"/>
          </p:nvPr>
        </p:nvSpPr>
        <p:spPr>
          <a:xfrm>
            <a:off x="1143001" y="2241948"/>
            <a:ext cx="6588919" cy="3758803"/>
          </a:xfrm>
        </p:spPr>
        <p:txBody>
          <a:bodyPr>
            <a:normAutofit/>
          </a:bodyPr>
          <a:lstStyle/>
          <a:p>
            <a:pPr marL="284560" indent="-284560" defTabSz="760810"/>
            <a:r>
              <a:rPr lang="en-US" altLang="en-US" b="1" dirty="0"/>
              <a:t>Authentication Center (AUC)</a:t>
            </a:r>
            <a:r>
              <a:rPr lang="en-US" altLang="en-US" sz="1500" dirty="0"/>
              <a:t> </a:t>
            </a:r>
          </a:p>
          <a:p>
            <a:pPr marL="950119" lvl="2" indent="-189310" defTabSz="760810">
              <a:buFontTx/>
              <a:buChar char="-"/>
            </a:pPr>
            <a:r>
              <a:rPr lang="en-US" altLang="en-US" sz="1400" dirty="0"/>
              <a:t>Protects against intruders in air interface</a:t>
            </a:r>
          </a:p>
          <a:p>
            <a:pPr marL="950119" lvl="2" indent="-189310" defTabSz="760810">
              <a:buFontTx/>
              <a:buChar char="-"/>
            </a:pPr>
            <a:r>
              <a:rPr lang="en-US" altLang="en-US" sz="1400" dirty="0"/>
              <a:t>Maintains  authentication keys  and algorithms and provides security triplets ( RAND, SRES, Kc)</a:t>
            </a:r>
          </a:p>
          <a:p>
            <a:pPr marL="950119" lvl="2" indent="-189310" defTabSz="760810">
              <a:buFontTx/>
              <a:buChar char="-"/>
            </a:pPr>
            <a:r>
              <a:rPr lang="en-US" altLang="en-US" sz="1400" dirty="0"/>
              <a:t>Generally associated with HLR</a:t>
            </a:r>
          </a:p>
          <a:p>
            <a:pPr marL="950119" lvl="2" indent="-189310" defTabSz="760810">
              <a:buNone/>
            </a:pPr>
            <a:endParaRPr lang="en-US" altLang="en-US" sz="1400" dirty="0"/>
          </a:p>
          <a:p>
            <a:pPr marL="284560" indent="-284560" defTabSz="760810"/>
            <a:r>
              <a:rPr lang="en-US" altLang="en-US" b="1" dirty="0"/>
              <a:t>Equipment Identity Register (EIR)</a:t>
            </a:r>
          </a:p>
          <a:p>
            <a:pPr marL="950119" lvl="2" indent="-189310" defTabSz="760810">
              <a:buNone/>
            </a:pPr>
            <a:r>
              <a:rPr lang="en-US" altLang="en-US" sz="1400" dirty="0"/>
              <a:t>-   Database that is used to track handsets using the IMEI (International Mobile Equipment Identity)</a:t>
            </a:r>
          </a:p>
          <a:p>
            <a:pPr marL="950119" lvl="2" indent="-189310" defTabSz="760810">
              <a:buFontTx/>
              <a:buChar char="-"/>
            </a:pPr>
            <a:r>
              <a:rPr lang="en-US" altLang="en-US" sz="1400" dirty="0"/>
              <a:t>Made up of three sub-classes: The White List, The Black List and the Gray List</a:t>
            </a:r>
          </a:p>
          <a:p>
            <a:pPr marL="950119" lvl="2" indent="-189310" defTabSz="760810">
              <a:buFontTx/>
              <a:buChar char="-"/>
            </a:pPr>
            <a:r>
              <a:rPr lang="en-US" altLang="en-US" sz="1400" dirty="0"/>
              <a:t>Only one EIR per PLMN</a:t>
            </a:r>
          </a:p>
          <a:p>
            <a:pPr marL="950119" lvl="2" indent="-189310" defTabSz="760810">
              <a:buNone/>
            </a:pPr>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a:extLst>
              <a:ext uri="{FF2B5EF4-FFF2-40B4-BE49-F238E27FC236}">
                <a16:creationId xmlns:a16="http://schemas.microsoft.com/office/drawing/2014/main" id="{56ABFC53-5CE0-A117-9707-852336AD4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857251"/>
            <a:ext cx="5772150" cy="4130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10CF001-8E90-71FA-B6EF-97B7CBF91102}"/>
              </a:ext>
            </a:extLst>
          </p:cNvPr>
          <p:cNvSpPr txBox="1"/>
          <p:nvPr/>
        </p:nvSpPr>
        <p:spPr>
          <a:xfrm>
            <a:off x="1257300" y="4988514"/>
            <a:ext cx="5429250" cy="900246"/>
          </a:xfrm>
          <a:prstGeom prst="rect">
            <a:avLst/>
          </a:prstGeom>
          <a:noFill/>
        </p:spPr>
        <p:txBody>
          <a:bodyPr wrap="square">
            <a:spAutoFit/>
          </a:bodyPr>
          <a:lstStyle/>
          <a:p>
            <a:r>
              <a:rPr lang="en-US" sz="1050" dirty="0">
                <a:cs typeface="Times New Roman" panose="02020603050405020304" pitchFamily="18" charset="0"/>
              </a:rPr>
              <a:t>GPRS (General Packet Radio Service)</a:t>
            </a:r>
          </a:p>
          <a:p>
            <a:r>
              <a:rPr lang="en-US" sz="1050" dirty="0">
                <a:cs typeface="Times New Roman" panose="02020603050405020304" pitchFamily="18" charset="0"/>
              </a:rPr>
              <a:t>Enhanced Data rates for GSM Evolution (EDGE)</a:t>
            </a:r>
          </a:p>
          <a:p>
            <a:r>
              <a:rPr lang="en-IN" sz="1050" dirty="0">
                <a:cs typeface="Times New Roman" panose="02020603050405020304" pitchFamily="18" charset="0"/>
              </a:rPr>
              <a:t>Wideband Code Division Multiple Access (WCDMA)</a:t>
            </a:r>
          </a:p>
          <a:p>
            <a:r>
              <a:rPr lang="en-IN" sz="1050" dirty="0">
                <a:cs typeface="Times New Roman" panose="02020603050405020304" pitchFamily="18" charset="0"/>
              </a:rPr>
              <a:t>High Speed Packet Access (HSPA)</a:t>
            </a:r>
          </a:p>
          <a:p>
            <a:r>
              <a:rPr lang="en-IN" sz="1050" dirty="0">
                <a:cs typeface="Times New Roman" panose="02020603050405020304" pitchFamily="18" charset="0"/>
              </a:rPr>
              <a:t>Long Term Evolution (LTE)</a:t>
            </a:r>
          </a:p>
        </p:txBody>
      </p:sp>
      <p:sp>
        <p:nvSpPr>
          <p:cNvPr id="4" name="TextBox 3">
            <a:extLst>
              <a:ext uri="{FF2B5EF4-FFF2-40B4-BE49-F238E27FC236}">
                <a16:creationId xmlns:a16="http://schemas.microsoft.com/office/drawing/2014/main" id="{09BAEAC5-3B8C-C138-4EC8-6982D2358F3F}"/>
              </a:ext>
            </a:extLst>
          </p:cNvPr>
          <p:cNvSpPr txBox="1"/>
          <p:nvPr/>
        </p:nvSpPr>
        <p:spPr>
          <a:xfrm>
            <a:off x="118872" y="144518"/>
            <a:ext cx="4572000" cy="369332"/>
          </a:xfrm>
          <a:prstGeom prst="rect">
            <a:avLst/>
          </a:prstGeom>
          <a:noFill/>
        </p:spPr>
        <p:txBody>
          <a:bodyPr wrap="square">
            <a:spAutoFit/>
          </a:bodyPr>
          <a:lstStyle/>
          <a:p>
            <a:pPr marL="257175" indent="-257175" eaLnBrk="1" hangingPunct="1">
              <a:spcBef>
                <a:spcPct val="50000"/>
              </a:spcBef>
              <a:buFont typeface="Wingdings" panose="05000000000000000000" pitchFamily="2" charset="2"/>
              <a:buChar char="ü"/>
            </a:pPr>
            <a:r>
              <a:rPr lang="en-US" altLang="en-US" sz="1800" b="1" dirty="0">
                <a:solidFill>
                  <a:schemeClr val="tx2">
                    <a:lumMod val="75000"/>
                    <a:lumOff val="25000"/>
                  </a:schemeClr>
                </a:solidFill>
              </a:rPr>
              <a:t>GSM-Introduction</a:t>
            </a:r>
          </a:p>
        </p:txBody>
      </p:sp>
    </p:spTree>
    <p:extLst>
      <p:ext uri="{BB962C8B-B14F-4D97-AF65-F5344CB8AC3E}">
        <p14:creationId xmlns:p14="http://schemas.microsoft.com/office/powerpoint/2010/main" val="23009393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6">
            <a:extLst>
              <a:ext uri="{FF2B5EF4-FFF2-40B4-BE49-F238E27FC236}">
                <a16:creationId xmlns:a16="http://schemas.microsoft.com/office/drawing/2014/main" id="{A896DC43-C60B-1161-5476-3D24CEB799D9}"/>
              </a:ext>
            </a:extLst>
          </p:cNvPr>
          <p:cNvSpPr txBox="1">
            <a:spLocks noChangeArrowheads="1"/>
          </p:cNvSpPr>
          <p:nvPr/>
        </p:nvSpPr>
        <p:spPr bwMode="auto">
          <a:xfrm>
            <a:off x="5504260" y="2441972"/>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sz="1800">
              <a:latin typeface="Arial" panose="020B0604020202020204" pitchFamily="34" charset="0"/>
              <a:ea typeface="宋体" panose="02010600030101010101" pitchFamily="2" charset="-122"/>
            </a:endParaRPr>
          </a:p>
        </p:txBody>
      </p:sp>
      <p:sp>
        <p:nvSpPr>
          <p:cNvPr id="29699" name="Rectangle 11">
            <a:extLst>
              <a:ext uri="{FF2B5EF4-FFF2-40B4-BE49-F238E27FC236}">
                <a16:creationId xmlns:a16="http://schemas.microsoft.com/office/drawing/2014/main" id="{1703E7BF-F1B7-C40D-5F2D-919A341698E2}"/>
              </a:ext>
            </a:extLst>
          </p:cNvPr>
          <p:cNvSpPr>
            <a:spLocks noChangeArrowheads="1"/>
          </p:cNvSpPr>
          <p:nvPr/>
        </p:nvSpPr>
        <p:spPr bwMode="auto">
          <a:xfrm>
            <a:off x="1600200" y="1176338"/>
            <a:ext cx="5829300" cy="507831"/>
          </a:xfrm>
          <a:prstGeom prst="rect">
            <a:avLst/>
          </a:prstGeom>
          <a:noFill/>
          <a:ln>
            <a:noFill/>
          </a:ln>
          <a:effectLst>
            <a:outerShdw dist="71842"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kumimoji="1" lang="en-US" altLang="en-US" sz="2700">
              <a:solidFill>
                <a:schemeClr val="bg1"/>
              </a:solidFill>
              <a:latin typeface="Gill Sans" pitchFamily="34" charset="0"/>
              <a:ea typeface="宋体" panose="02010600030101010101" pitchFamily="2" charset="-122"/>
            </a:endParaRPr>
          </a:p>
        </p:txBody>
      </p:sp>
      <p:sp>
        <p:nvSpPr>
          <p:cNvPr id="448524" name="Rectangle 12">
            <a:extLst>
              <a:ext uri="{FF2B5EF4-FFF2-40B4-BE49-F238E27FC236}">
                <a16:creationId xmlns:a16="http://schemas.microsoft.com/office/drawing/2014/main" id="{2C21AB0D-A170-49B2-5503-6A83D58FBAF6}"/>
              </a:ext>
            </a:extLst>
          </p:cNvPr>
          <p:cNvSpPr>
            <a:spLocks noGrp="1" noChangeArrowheads="1"/>
          </p:cNvSpPr>
          <p:nvPr>
            <p:ph type="title"/>
          </p:nvPr>
        </p:nvSpPr>
        <p:spPr>
          <a:xfrm>
            <a:off x="1485900" y="1385887"/>
            <a:ext cx="6172200" cy="442913"/>
          </a:xfrm>
        </p:spPr>
        <p:txBody>
          <a:bodyPr rtlCol="0">
            <a:noAutofit/>
          </a:bodyPr>
          <a:lstStyle/>
          <a:p>
            <a:pPr>
              <a:defRPr/>
            </a:pPr>
            <a:r>
              <a:rPr lang="en-US" altLang="zh-CN" sz="3200" dirty="0"/>
              <a:t>Equipment Identity Register – EIR </a:t>
            </a:r>
          </a:p>
        </p:txBody>
      </p:sp>
      <p:pic>
        <p:nvPicPr>
          <p:cNvPr id="29701" name="Picture 13">
            <a:extLst>
              <a:ext uri="{FF2B5EF4-FFF2-40B4-BE49-F238E27FC236}">
                <a16:creationId xmlns:a16="http://schemas.microsoft.com/office/drawing/2014/main" id="{117DDF6A-5950-337B-9102-C42CB768DA1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143000" y="1771650"/>
            <a:ext cx="6858000" cy="4229100"/>
          </a:xfrm>
          <a:noFill/>
        </p:spPr>
      </p:pic>
    </p:spTree>
    <p:extLst>
      <p:ext uri="{BB962C8B-B14F-4D97-AF65-F5344CB8AC3E}">
        <p14:creationId xmlns:p14="http://schemas.microsoft.com/office/powerpoint/2010/main" val="24249724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a:extLst>
              <a:ext uri="{FF2B5EF4-FFF2-40B4-BE49-F238E27FC236}">
                <a16:creationId xmlns:a16="http://schemas.microsoft.com/office/drawing/2014/main" id="{14CF251A-7725-7BB8-3CFA-0275173F3EBD}"/>
              </a:ext>
            </a:extLst>
          </p:cNvPr>
          <p:cNvSpPr>
            <a:spLocks noGrp="1" noChangeArrowheads="1"/>
          </p:cNvSpPr>
          <p:nvPr>
            <p:ph idx="1"/>
          </p:nvPr>
        </p:nvSpPr>
        <p:spPr>
          <a:xfrm>
            <a:off x="481692" y="1431262"/>
            <a:ext cx="7697665" cy="4859006"/>
          </a:xfrm>
        </p:spPr>
        <p:txBody>
          <a:bodyPr>
            <a:normAutofit fontScale="92500"/>
          </a:bodyPr>
          <a:lstStyle/>
          <a:p>
            <a:pPr eaLnBrk="1" hangingPunct="1">
              <a:lnSpc>
                <a:spcPct val="90000"/>
              </a:lnSpc>
              <a:buClr>
                <a:schemeClr val="tx1"/>
              </a:buClr>
            </a:pPr>
            <a:r>
              <a:rPr lang="en-US" altLang="en-US" dirty="0"/>
              <a:t>RF Spectrum</a:t>
            </a:r>
          </a:p>
          <a:p>
            <a:pPr eaLnBrk="1" hangingPunct="1">
              <a:lnSpc>
                <a:spcPct val="90000"/>
              </a:lnSpc>
              <a:buClr>
                <a:schemeClr val="tx1"/>
              </a:buClr>
              <a:buFont typeface="Wingdings" panose="05000000000000000000" pitchFamily="2" charset="2"/>
              <a:buNone/>
            </a:pPr>
            <a:r>
              <a:rPr lang="en-US" altLang="en-US" b="1" dirty="0"/>
              <a:t>GSM 900</a:t>
            </a:r>
          </a:p>
          <a:p>
            <a:pPr eaLnBrk="1" hangingPunct="1">
              <a:lnSpc>
                <a:spcPct val="90000"/>
              </a:lnSpc>
              <a:buClr>
                <a:schemeClr val="tx1"/>
              </a:buClr>
              <a:buFont typeface="Wingdings" panose="05000000000000000000" pitchFamily="2" charset="2"/>
              <a:buNone/>
            </a:pPr>
            <a:r>
              <a:rPr lang="en-US" altLang="en-US" dirty="0"/>
              <a:t>    Mobile to BTS (uplink/ reverse link): 890-915 </a:t>
            </a:r>
            <a:r>
              <a:rPr lang="en-US" altLang="en-US" dirty="0" err="1"/>
              <a:t>Mhz</a:t>
            </a:r>
            <a:endParaRPr lang="en-US" altLang="en-US" dirty="0"/>
          </a:p>
          <a:p>
            <a:pPr eaLnBrk="1" hangingPunct="1">
              <a:lnSpc>
                <a:spcPct val="90000"/>
              </a:lnSpc>
              <a:buClr>
                <a:schemeClr val="tx1"/>
              </a:buClr>
              <a:buFont typeface="Wingdings" panose="05000000000000000000" pitchFamily="2" charset="2"/>
              <a:buNone/>
            </a:pPr>
            <a:r>
              <a:rPr lang="en-US" altLang="en-US" dirty="0"/>
              <a:t>    BTS to Mobile(downlink/ forward link):935-960 </a:t>
            </a:r>
            <a:r>
              <a:rPr lang="en-US" altLang="en-US" dirty="0" err="1"/>
              <a:t>Mhz</a:t>
            </a:r>
            <a:endParaRPr lang="en-US" altLang="en-US" dirty="0"/>
          </a:p>
          <a:p>
            <a:pPr eaLnBrk="1" hangingPunct="1">
              <a:lnSpc>
                <a:spcPct val="90000"/>
              </a:lnSpc>
              <a:buClr>
                <a:schemeClr val="tx1"/>
              </a:buClr>
              <a:buFont typeface="Wingdings" panose="05000000000000000000" pitchFamily="2" charset="2"/>
              <a:buNone/>
            </a:pPr>
            <a:r>
              <a:rPr lang="en-US" altLang="en-US" b="1" dirty="0"/>
              <a:t>    Bandwidth : 2* 25 </a:t>
            </a:r>
            <a:r>
              <a:rPr lang="en-US" altLang="en-US" b="1" dirty="0" err="1"/>
              <a:t>Mhz</a:t>
            </a:r>
            <a:r>
              <a:rPr lang="en-US" altLang="en-US" b="1" dirty="0"/>
              <a:t>    </a:t>
            </a:r>
          </a:p>
          <a:p>
            <a:pPr eaLnBrk="1" hangingPunct="1">
              <a:lnSpc>
                <a:spcPct val="90000"/>
              </a:lnSpc>
              <a:buClr>
                <a:schemeClr val="tx1"/>
              </a:buClr>
              <a:buFont typeface="Wingdings" panose="05000000000000000000" pitchFamily="2" charset="2"/>
              <a:buNone/>
            </a:pPr>
            <a:r>
              <a:rPr lang="en-US" altLang="en-US" b="1" dirty="0"/>
              <a:t>GSM 1800</a:t>
            </a:r>
          </a:p>
          <a:p>
            <a:pPr eaLnBrk="1" hangingPunct="1">
              <a:lnSpc>
                <a:spcPct val="90000"/>
              </a:lnSpc>
              <a:buClr>
                <a:schemeClr val="tx1"/>
              </a:buClr>
              <a:buFont typeface="Wingdings" panose="05000000000000000000" pitchFamily="2" charset="2"/>
              <a:buNone/>
            </a:pPr>
            <a:r>
              <a:rPr lang="en-US" altLang="en-US" b="1" dirty="0"/>
              <a:t>    </a:t>
            </a:r>
            <a:r>
              <a:rPr lang="en-US" altLang="en-US" dirty="0"/>
              <a:t>Mobile to BTS (uplink):   1710-1785 </a:t>
            </a:r>
            <a:r>
              <a:rPr lang="en-US" altLang="en-US" dirty="0" err="1"/>
              <a:t>Mhz</a:t>
            </a:r>
            <a:endParaRPr lang="en-US" altLang="en-US" dirty="0"/>
          </a:p>
          <a:p>
            <a:pPr eaLnBrk="1" hangingPunct="1">
              <a:lnSpc>
                <a:spcPct val="90000"/>
              </a:lnSpc>
              <a:buClr>
                <a:schemeClr val="tx1"/>
              </a:buClr>
              <a:buFont typeface="Wingdings" panose="05000000000000000000" pitchFamily="2" charset="2"/>
              <a:buNone/>
            </a:pPr>
            <a:r>
              <a:rPr lang="en-US" altLang="en-US" dirty="0"/>
              <a:t>    BTS to Mobile(downlink) 1805-1880 </a:t>
            </a:r>
            <a:r>
              <a:rPr lang="en-US" altLang="en-US" dirty="0" err="1"/>
              <a:t>Mhz</a:t>
            </a:r>
            <a:endParaRPr lang="en-US" altLang="en-US" dirty="0"/>
          </a:p>
          <a:p>
            <a:pPr eaLnBrk="1" hangingPunct="1">
              <a:lnSpc>
                <a:spcPct val="90000"/>
              </a:lnSpc>
              <a:buClr>
                <a:schemeClr val="tx1"/>
              </a:buClr>
              <a:buFont typeface="Wingdings" panose="05000000000000000000" pitchFamily="2" charset="2"/>
              <a:buNone/>
            </a:pPr>
            <a:r>
              <a:rPr lang="en-US" altLang="en-US" b="1" dirty="0"/>
              <a:t>    Bandwidth : 2* 75 </a:t>
            </a:r>
            <a:r>
              <a:rPr lang="en-US" altLang="en-US" b="1" dirty="0" err="1"/>
              <a:t>Mhz</a:t>
            </a:r>
            <a:endParaRPr lang="en-US" altLang="en-US" b="1" dirty="0"/>
          </a:p>
        </p:txBody>
      </p:sp>
      <p:sp>
        <p:nvSpPr>
          <p:cNvPr id="3" name="TextBox 2">
            <a:extLst>
              <a:ext uri="{FF2B5EF4-FFF2-40B4-BE49-F238E27FC236}">
                <a16:creationId xmlns:a16="http://schemas.microsoft.com/office/drawing/2014/main" id="{DA9EDDE0-81EF-A5EF-A4F2-E81ECA5060B0}"/>
              </a:ext>
            </a:extLst>
          </p:cNvPr>
          <p:cNvSpPr txBox="1"/>
          <p:nvPr/>
        </p:nvSpPr>
        <p:spPr>
          <a:xfrm>
            <a:off x="91440" y="162306"/>
            <a:ext cx="6099048" cy="461665"/>
          </a:xfrm>
          <a:prstGeom prst="rect">
            <a:avLst/>
          </a:prstGeom>
          <a:noFill/>
        </p:spPr>
        <p:txBody>
          <a:bodyPr wrap="square">
            <a:spAutoFit/>
          </a:bodyPr>
          <a:lstStyle/>
          <a:p>
            <a:pPr marL="342900" indent="-342900">
              <a:buFont typeface="Wingdings" panose="05000000000000000000" pitchFamily="2" charset="2"/>
              <a:buChar char="ü"/>
            </a:pPr>
            <a:r>
              <a:rPr lang="en-US" altLang="en-US" sz="2400" b="1" u="sng" dirty="0">
                <a:solidFill>
                  <a:schemeClr val="tx2">
                    <a:lumMod val="75000"/>
                    <a:lumOff val="25000"/>
                  </a:schemeClr>
                </a:solidFill>
                <a:latin typeface="Times New Roman" panose="02020603050405020304" pitchFamily="18" charset="0"/>
              </a:rPr>
              <a:t>GSM </a:t>
            </a:r>
            <a:r>
              <a:rPr lang="en-US" altLang="en-US" sz="2400" b="1" u="sng" dirty="0">
                <a:solidFill>
                  <a:schemeClr val="tx2">
                    <a:lumMod val="75000"/>
                    <a:lumOff val="25000"/>
                  </a:schemeClr>
                </a:solidFill>
              </a:rPr>
              <a:t>Technical Specifications</a:t>
            </a:r>
            <a:endParaRPr lang="en-IN" sz="2400" b="1" u="sng" dirty="0">
              <a:solidFill>
                <a:schemeClr val="tx2">
                  <a:lumMod val="75000"/>
                  <a:lumOff val="25000"/>
                </a:schemeClr>
              </a:solidFill>
            </a:endParaRPr>
          </a:p>
        </p:txBody>
      </p:sp>
    </p:spTree>
    <p:extLst>
      <p:ext uri="{BB962C8B-B14F-4D97-AF65-F5344CB8AC3E}">
        <p14:creationId xmlns:p14="http://schemas.microsoft.com/office/powerpoint/2010/main" val="3604712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a:extLst>
              <a:ext uri="{FF2B5EF4-FFF2-40B4-BE49-F238E27FC236}">
                <a16:creationId xmlns:a16="http://schemas.microsoft.com/office/drawing/2014/main" id="{68A4D129-0D08-70C6-38DA-849CDF137640}"/>
              </a:ext>
            </a:extLst>
          </p:cNvPr>
          <p:cNvSpPr>
            <a:spLocks noGrp="1" noChangeArrowheads="1"/>
          </p:cNvSpPr>
          <p:nvPr>
            <p:ph idx="1"/>
          </p:nvPr>
        </p:nvSpPr>
        <p:spPr>
          <a:xfrm>
            <a:off x="491741" y="1422470"/>
            <a:ext cx="5829300" cy="3086100"/>
          </a:xfrm>
        </p:spPr>
        <p:txBody>
          <a:bodyPr>
            <a:normAutofit fontScale="92500" lnSpcReduction="20000"/>
          </a:bodyPr>
          <a:lstStyle/>
          <a:p>
            <a:pPr eaLnBrk="1" hangingPunct="1">
              <a:buClr>
                <a:schemeClr val="tx1"/>
              </a:buClr>
            </a:pPr>
            <a:r>
              <a:rPr lang="en-US" altLang="en-US" dirty="0"/>
              <a:t>Carrier Separation   : 200 </a:t>
            </a:r>
            <a:r>
              <a:rPr lang="en-US" altLang="en-US" dirty="0" err="1"/>
              <a:t>Khz</a:t>
            </a:r>
            <a:endParaRPr lang="en-US" altLang="en-US" dirty="0"/>
          </a:p>
          <a:p>
            <a:pPr eaLnBrk="1" hangingPunct="1">
              <a:buClr>
                <a:schemeClr val="tx1"/>
              </a:buClr>
            </a:pPr>
            <a:r>
              <a:rPr lang="en-US" altLang="en-US" dirty="0"/>
              <a:t>Duplex Distance      : 45 </a:t>
            </a:r>
            <a:r>
              <a:rPr lang="en-US" altLang="en-US" dirty="0" err="1"/>
              <a:t>Mhz</a:t>
            </a:r>
            <a:endParaRPr lang="en-US" altLang="en-US" dirty="0"/>
          </a:p>
          <a:p>
            <a:pPr eaLnBrk="1" hangingPunct="1">
              <a:buClr>
                <a:schemeClr val="tx1"/>
              </a:buClr>
            </a:pPr>
            <a:r>
              <a:rPr lang="en-US" altLang="en-US" dirty="0"/>
              <a:t>No. of RF carriers   : 124</a:t>
            </a:r>
          </a:p>
          <a:p>
            <a:pPr eaLnBrk="1" hangingPunct="1">
              <a:buClr>
                <a:schemeClr val="tx1"/>
              </a:buClr>
            </a:pPr>
            <a:r>
              <a:rPr lang="en-US" altLang="en-US" dirty="0"/>
              <a:t>Method of Duplexing: FDD</a:t>
            </a:r>
          </a:p>
          <a:p>
            <a:pPr eaLnBrk="1" hangingPunct="1">
              <a:buClr>
                <a:schemeClr val="tx1"/>
              </a:buClr>
            </a:pPr>
            <a:r>
              <a:rPr lang="en-US" altLang="en-US" dirty="0"/>
              <a:t>Multiple Access Method : TDMA/FHMA</a:t>
            </a:r>
          </a:p>
          <a:p>
            <a:pPr eaLnBrk="1" hangingPunct="1">
              <a:buClr>
                <a:schemeClr val="tx1"/>
              </a:buClr>
            </a:pPr>
            <a:r>
              <a:rPr lang="en-US" altLang="en-US" dirty="0"/>
              <a:t>Modulation Method : 0.3 GMSK</a:t>
            </a:r>
          </a:p>
          <a:p>
            <a:pPr eaLnBrk="1" hangingPunct="1">
              <a:buClr>
                <a:schemeClr val="tx1"/>
              </a:buClr>
            </a:pPr>
            <a:r>
              <a:rPr lang="en-US" altLang="en-US" dirty="0"/>
              <a:t>Modulation data rate   : 270.833 Kbps</a:t>
            </a:r>
          </a:p>
          <a:p>
            <a:pPr eaLnBrk="1" hangingPunct="1">
              <a:buFont typeface="Wingdings" panose="05000000000000000000" pitchFamily="2" charset="2"/>
              <a:buNone/>
            </a:pPr>
            <a:endParaRPr lang="en-US" altLang="en-US" dirty="0"/>
          </a:p>
        </p:txBody>
      </p:sp>
      <p:sp>
        <p:nvSpPr>
          <p:cNvPr id="2" name="TextBox 1">
            <a:extLst>
              <a:ext uri="{FF2B5EF4-FFF2-40B4-BE49-F238E27FC236}">
                <a16:creationId xmlns:a16="http://schemas.microsoft.com/office/drawing/2014/main" id="{5411F675-978D-2D4D-F371-981039679BB0}"/>
              </a:ext>
            </a:extLst>
          </p:cNvPr>
          <p:cNvSpPr txBox="1"/>
          <p:nvPr/>
        </p:nvSpPr>
        <p:spPr>
          <a:xfrm>
            <a:off x="91440" y="162306"/>
            <a:ext cx="6099048" cy="461665"/>
          </a:xfrm>
          <a:prstGeom prst="rect">
            <a:avLst/>
          </a:prstGeom>
          <a:noFill/>
        </p:spPr>
        <p:txBody>
          <a:bodyPr wrap="square">
            <a:spAutoFit/>
          </a:bodyPr>
          <a:lstStyle/>
          <a:p>
            <a:pPr marL="342900" indent="-342900">
              <a:buFont typeface="Wingdings" panose="05000000000000000000" pitchFamily="2" charset="2"/>
              <a:buChar char="ü"/>
            </a:pPr>
            <a:r>
              <a:rPr lang="en-US" altLang="en-US" sz="2400" b="1" u="sng" dirty="0">
                <a:solidFill>
                  <a:schemeClr val="tx2">
                    <a:lumMod val="75000"/>
                    <a:lumOff val="25000"/>
                  </a:schemeClr>
                </a:solidFill>
                <a:latin typeface="Times New Roman" panose="02020603050405020304" pitchFamily="18" charset="0"/>
              </a:rPr>
              <a:t>GSM </a:t>
            </a:r>
            <a:r>
              <a:rPr lang="en-US" altLang="en-US" sz="2400" b="1" u="sng" dirty="0">
                <a:solidFill>
                  <a:schemeClr val="tx2">
                    <a:lumMod val="75000"/>
                    <a:lumOff val="25000"/>
                  </a:schemeClr>
                </a:solidFill>
              </a:rPr>
              <a:t>Technical Specifications</a:t>
            </a:r>
            <a:endParaRPr lang="en-IN" sz="2400" b="1" u="sng" dirty="0">
              <a:solidFill>
                <a:schemeClr val="tx2">
                  <a:lumMod val="75000"/>
                  <a:lumOff val="25000"/>
                </a:schemeClr>
              </a:solidFill>
            </a:endParaRPr>
          </a:p>
        </p:txBody>
      </p:sp>
    </p:spTree>
    <p:extLst>
      <p:ext uri="{BB962C8B-B14F-4D97-AF65-F5344CB8AC3E}">
        <p14:creationId xmlns:p14="http://schemas.microsoft.com/office/powerpoint/2010/main" val="3079680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8ACF87-C9D2-8122-35C4-90A3DF6B9DA0}"/>
              </a:ext>
            </a:extLst>
          </p:cNvPr>
          <p:cNvPicPr>
            <a:picLocks noChangeAspect="1"/>
          </p:cNvPicPr>
          <p:nvPr/>
        </p:nvPicPr>
        <p:blipFill>
          <a:blip r:embed="rId2"/>
          <a:stretch>
            <a:fillRect/>
          </a:stretch>
        </p:blipFill>
        <p:spPr>
          <a:xfrm>
            <a:off x="1052565" y="341267"/>
            <a:ext cx="7257421" cy="6175465"/>
          </a:xfrm>
          <a:prstGeom prst="rect">
            <a:avLst/>
          </a:prstGeom>
        </p:spPr>
      </p:pic>
    </p:spTree>
    <p:extLst>
      <p:ext uri="{BB962C8B-B14F-4D97-AF65-F5344CB8AC3E}">
        <p14:creationId xmlns:p14="http://schemas.microsoft.com/office/powerpoint/2010/main" val="6341304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288B262-846B-F181-5F04-E9F22306DDF3}"/>
              </a:ext>
            </a:extLst>
          </p:cNvPr>
          <p:cNvSpPr>
            <a:spLocks noGrp="1" noChangeArrowheads="1"/>
          </p:cNvSpPr>
          <p:nvPr>
            <p:ph type="title"/>
          </p:nvPr>
        </p:nvSpPr>
        <p:spPr>
          <a:xfrm>
            <a:off x="500634" y="365125"/>
            <a:ext cx="7886700" cy="1325563"/>
          </a:xfrm>
        </p:spPr>
        <p:txBody>
          <a:bodyPr>
            <a:normAutofit/>
          </a:bodyPr>
          <a:lstStyle/>
          <a:p>
            <a:pPr eaLnBrk="1" hangingPunct="1"/>
            <a:r>
              <a:rPr lang="en-US" altLang="en-US" sz="2800" u="sng" dirty="0"/>
              <a:t>GSM Channels</a:t>
            </a:r>
          </a:p>
        </p:txBody>
      </p:sp>
      <p:sp>
        <p:nvSpPr>
          <p:cNvPr id="33795" name="Rectangle 3">
            <a:extLst>
              <a:ext uri="{FF2B5EF4-FFF2-40B4-BE49-F238E27FC236}">
                <a16:creationId xmlns:a16="http://schemas.microsoft.com/office/drawing/2014/main" id="{EBEE91BA-BD7E-DD7E-7835-1C1737B021E3}"/>
              </a:ext>
            </a:extLst>
          </p:cNvPr>
          <p:cNvSpPr>
            <a:spLocks noGrp="1" noChangeArrowheads="1"/>
          </p:cNvSpPr>
          <p:nvPr>
            <p:ph idx="1"/>
          </p:nvPr>
        </p:nvSpPr>
        <p:spPr/>
        <p:txBody>
          <a:bodyPr/>
          <a:lstStyle/>
          <a:p>
            <a:pPr eaLnBrk="1" hangingPunct="1"/>
            <a:r>
              <a:rPr lang="en-US" altLang="en-US" sz="2250"/>
              <a:t>The physical channel in GSM is the timeslot. </a:t>
            </a:r>
          </a:p>
          <a:p>
            <a:pPr eaLnBrk="1" hangingPunct="1"/>
            <a:r>
              <a:rPr lang="en-US" altLang="en-US" sz="2250"/>
              <a:t>The logical channel is the information which goes through the physical ch.</a:t>
            </a:r>
          </a:p>
          <a:p>
            <a:pPr eaLnBrk="1" hangingPunct="1"/>
            <a:r>
              <a:rPr lang="en-US" altLang="en-US" sz="2250"/>
              <a:t>Both user data and signaling are logical channels. </a:t>
            </a:r>
          </a:p>
          <a:p>
            <a:pPr eaLnBrk="1" hangingPunct="1"/>
            <a:r>
              <a:rPr lang="en-US" altLang="en-US" sz="2250"/>
              <a:t>User data is carried on the traffic channel (TCH) , which is defined as 26 TDMA frames. </a:t>
            </a:r>
          </a:p>
          <a:p>
            <a:pPr eaLnBrk="1" hangingPunct="1"/>
            <a:r>
              <a:rPr lang="en-US" altLang="en-US" sz="2250"/>
              <a:t>There are lots of control channels(CCH) for signaling, base station to mobile, mobile to base station (“aloha” to request network access) </a:t>
            </a:r>
          </a:p>
          <a:p>
            <a:pPr eaLnBrk="1" hangingPunct="1"/>
            <a:endParaRPr lang="en-US" altLang="en-US"/>
          </a:p>
        </p:txBody>
      </p:sp>
      <p:sp>
        <p:nvSpPr>
          <p:cNvPr id="3" name="TextBox 2">
            <a:extLst>
              <a:ext uri="{FF2B5EF4-FFF2-40B4-BE49-F238E27FC236}">
                <a16:creationId xmlns:a16="http://schemas.microsoft.com/office/drawing/2014/main" id="{1E48E32C-53DE-7073-35D8-BC0FC62EBC8F}"/>
              </a:ext>
            </a:extLst>
          </p:cNvPr>
          <p:cNvSpPr txBox="1"/>
          <p:nvPr/>
        </p:nvSpPr>
        <p:spPr>
          <a:xfrm>
            <a:off x="155448" y="228807"/>
            <a:ext cx="4572000" cy="400110"/>
          </a:xfrm>
          <a:prstGeom prst="rect">
            <a:avLst/>
          </a:prstGeom>
          <a:noFill/>
        </p:spPr>
        <p:txBody>
          <a:bodyPr wrap="square">
            <a:spAutoFit/>
          </a:bodyPr>
          <a:lstStyle/>
          <a:p>
            <a:pPr marL="342900" indent="-342900">
              <a:buFont typeface="Wingdings" panose="05000000000000000000" pitchFamily="2" charset="2"/>
              <a:buChar char="ü"/>
            </a:pPr>
            <a:r>
              <a:rPr lang="en-US" altLang="en-US" sz="2000" b="1" u="sng" dirty="0">
                <a:solidFill>
                  <a:schemeClr val="tx2">
                    <a:lumMod val="75000"/>
                    <a:lumOff val="25000"/>
                  </a:schemeClr>
                </a:solidFill>
              </a:rPr>
              <a:t>Frame Structure</a:t>
            </a:r>
            <a:endParaRPr lang="en-IN" sz="2000" b="1" u="sng" dirty="0">
              <a:solidFill>
                <a:schemeClr val="tx2">
                  <a:lumMod val="75000"/>
                  <a:lumOff val="25000"/>
                </a:schemeClr>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68AEC-E826-3F91-3EEB-59AD21DDAFC8}"/>
              </a:ext>
            </a:extLst>
          </p:cNvPr>
          <p:cNvSpPr>
            <a:spLocks noGrp="1"/>
          </p:cNvSpPr>
          <p:nvPr>
            <p:ph type="title"/>
          </p:nvPr>
        </p:nvSpPr>
        <p:spPr/>
        <p:txBody>
          <a:bodyPr/>
          <a:lstStyle/>
          <a:p>
            <a:endParaRPr lang="en-IN"/>
          </a:p>
        </p:txBody>
      </p:sp>
      <p:pic>
        <p:nvPicPr>
          <p:cNvPr id="4" name="Picture 3">
            <a:extLst>
              <a:ext uri="{FF2B5EF4-FFF2-40B4-BE49-F238E27FC236}">
                <a16:creationId xmlns:a16="http://schemas.microsoft.com/office/drawing/2014/main" id="{2C47D604-7991-0C96-2269-1591A8A9094D}"/>
              </a:ext>
            </a:extLst>
          </p:cNvPr>
          <p:cNvPicPr>
            <a:picLocks noChangeAspect="1"/>
          </p:cNvPicPr>
          <p:nvPr/>
        </p:nvPicPr>
        <p:blipFill>
          <a:blip r:embed="rId2"/>
          <a:stretch>
            <a:fillRect/>
          </a:stretch>
        </p:blipFill>
        <p:spPr>
          <a:xfrm>
            <a:off x="0" y="440297"/>
            <a:ext cx="9119264" cy="5649607"/>
          </a:xfrm>
          <a:prstGeom prst="rect">
            <a:avLst/>
          </a:prstGeom>
        </p:spPr>
      </p:pic>
    </p:spTree>
    <p:extLst>
      <p:ext uri="{BB962C8B-B14F-4D97-AF65-F5344CB8AC3E}">
        <p14:creationId xmlns:p14="http://schemas.microsoft.com/office/powerpoint/2010/main" val="33478050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6">
            <a:extLst>
              <a:ext uri="{FF2B5EF4-FFF2-40B4-BE49-F238E27FC236}">
                <a16:creationId xmlns:a16="http://schemas.microsoft.com/office/drawing/2014/main" id="{9D83806A-30B5-F358-1FCC-54FBDEC567D9}"/>
              </a:ext>
            </a:extLst>
          </p:cNvPr>
          <p:cNvSpPr>
            <a:spLocks noChangeArrowheads="1"/>
          </p:cNvSpPr>
          <p:nvPr/>
        </p:nvSpPr>
        <p:spPr bwMode="auto">
          <a:xfrm>
            <a:off x="1885950" y="1200151"/>
            <a:ext cx="5543550" cy="553998"/>
          </a:xfrm>
          <a:prstGeom prst="rect">
            <a:avLst/>
          </a:prstGeom>
          <a:noFill/>
          <a:ln>
            <a:noFill/>
          </a:ln>
          <a:effectLst>
            <a:outerShdw dist="71842"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3000">
              <a:solidFill>
                <a:schemeClr val="bg1"/>
              </a:solidFill>
              <a:latin typeface="Gill Sans" pitchFamily="34" charset="0"/>
              <a:ea typeface="宋体" panose="02010600030101010101" pitchFamily="2" charset="-122"/>
            </a:endParaRPr>
          </a:p>
        </p:txBody>
      </p:sp>
      <p:sp>
        <p:nvSpPr>
          <p:cNvPr id="51205" name="Text Box 8">
            <a:extLst>
              <a:ext uri="{FF2B5EF4-FFF2-40B4-BE49-F238E27FC236}">
                <a16:creationId xmlns:a16="http://schemas.microsoft.com/office/drawing/2014/main" id="{F23D7215-2C6C-921D-B75E-4E532FA38383}"/>
              </a:ext>
            </a:extLst>
          </p:cNvPr>
          <p:cNvSpPr txBox="1">
            <a:spLocks noChangeArrowheads="1"/>
          </p:cNvSpPr>
          <p:nvPr/>
        </p:nvSpPr>
        <p:spPr bwMode="auto">
          <a:xfrm>
            <a:off x="6515101" y="3886201"/>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1206" name="Text Box 9">
            <a:extLst>
              <a:ext uri="{FF2B5EF4-FFF2-40B4-BE49-F238E27FC236}">
                <a16:creationId xmlns:a16="http://schemas.microsoft.com/office/drawing/2014/main" id="{634AA54F-27C8-E1C5-1530-B82809CBCE70}"/>
              </a:ext>
            </a:extLst>
          </p:cNvPr>
          <p:cNvSpPr txBox="1">
            <a:spLocks noChangeArrowheads="1"/>
          </p:cNvSpPr>
          <p:nvPr/>
        </p:nvSpPr>
        <p:spPr bwMode="auto">
          <a:xfrm>
            <a:off x="4286251" y="4057651"/>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1207" name="Text Box 10">
            <a:extLst>
              <a:ext uri="{FF2B5EF4-FFF2-40B4-BE49-F238E27FC236}">
                <a16:creationId xmlns:a16="http://schemas.microsoft.com/office/drawing/2014/main" id="{DCF1CE2D-62E2-7686-D1B5-B09D1DA92DCB}"/>
              </a:ext>
            </a:extLst>
          </p:cNvPr>
          <p:cNvSpPr txBox="1">
            <a:spLocks noChangeArrowheads="1"/>
          </p:cNvSpPr>
          <p:nvPr/>
        </p:nvSpPr>
        <p:spPr bwMode="auto">
          <a:xfrm>
            <a:off x="5314951" y="3943351"/>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1208" name="AutoShape 11">
            <a:extLst>
              <a:ext uri="{FF2B5EF4-FFF2-40B4-BE49-F238E27FC236}">
                <a16:creationId xmlns:a16="http://schemas.microsoft.com/office/drawing/2014/main" id="{88110E57-FADF-DAA0-5C75-AD8435FEDFF7}"/>
              </a:ext>
            </a:extLst>
          </p:cNvPr>
          <p:cNvSpPr>
            <a:spLocks noChangeArrowheads="1"/>
          </p:cNvSpPr>
          <p:nvPr/>
        </p:nvSpPr>
        <p:spPr bwMode="auto">
          <a:xfrm flipH="1">
            <a:off x="5726906" y="3945731"/>
            <a:ext cx="628650" cy="400050"/>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1209" name="Text Box 12">
            <a:extLst>
              <a:ext uri="{FF2B5EF4-FFF2-40B4-BE49-F238E27FC236}">
                <a16:creationId xmlns:a16="http://schemas.microsoft.com/office/drawing/2014/main" id="{2A1EA926-6149-1796-6F72-AC1711CEBC39}"/>
              </a:ext>
            </a:extLst>
          </p:cNvPr>
          <p:cNvSpPr txBox="1">
            <a:spLocks noChangeArrowheads="1"/>
          </p:cNvSpPr>
          <p:nvPr/>
        </p:nvSpPr>
        <p:spPr bwMode="auto">
          <a:xfrm>
            <a:off x="5441156" y="4060032"/>
            <a:ext cx="33374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a:t>0</a:t>
            </a:r>
          </a:p>
        </p:txBody>
      </p:sp>
      <p:sp>
        <p:nvSpPr>
          <p:cNvPr id="51210" name="AutoShape 13">
            <a:extLst>
              <a:ext uri="{FF2B5EF4-FFF2-40B4-BE49-F238E27FC236}">
                <a16:creationId xmlns:a16="http://schemas.microsoft.com/office/drawing/2014/main" id="{0C304201-AAC7-2EBB-171B-987A87121D01}"/>
              </a:ext>
            </a:extLst>
          </p:cNvPr>
          <p:cNvSpPr>
            <a:spLocks noChangeArrowheads="1"/>
          </p:cNvSpPr>
          <p:nvPr/>
        </p:nvSpPr>
        <p:spPr bwMode="auto">
          <a:xfrm flipH="1">
            <a:off x="5212556" y="3945731"/>
            <a:ext cx="628650" cy="400050"/>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1211" name="AutoShape 14">
            <a:extLst>
              <a:ext uri="{FF2B5EF4-FFF2-40B4-BE49-F238E27FC236}">
                <a16:creationId xmlns:a16="http://schemas.microsoft.com/office/drawing/2014/main" id="{A0C06392-EE56-D0D4-BD63-57F8DAA61607}"/>
              </a:ext>
            </a:extLst>
          </p:cNvPr>
          <p:cNvSpPr>
            <a:spLocks noChangeArrowheads="1"/>
          </p:cNvSpPr>
          <p:nvPr/>
        </p:nvSpPr>
        <p:spPr bwMode="auto">
          <a:xfrm flipH="1">
            <a:off x="4698206" y="3945731"/>
            <a:ext cx="628650" cy="400050"/>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1212" name="AutoShape 15">
            <a:extLst>
              <a:ext uri="{FF2B5EF4-FFF2-40B4-BE49-F238E27FC236}">
                <a16:creationId xmlns:a16="http://schemas.microsoft.com/office/drawing/2014/main" id="{C3AAFB1A-E073-9582-891C-50CEEDFE13D3}"/>
              </a:ext>
            </a:extLst>
          </p:cNvPr>
          <p:cNvSpPr>
            <a:spLocks noChangeArrowheads="1"/>
          </p:cNvSpPr>
          <p:nvPr/>
        </p:nvSpPr>
        <p:spPr bwMode="auto">
          <a:xfrm flipH="1">
            <a:off x="4183856" y="3945731"/>
            <a:ext cx="628650" cy="400050"/>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1213" name="Text Box 16">
            <a:extLst>
              <a:ext uri="{FF2B5EF4-FFF2-40B4-BE49-F238E27FC236}">
                <a16:creationId xmlns:a16="http://schemas.microsoft.com/office/drawing/2014/main" id="{583EBB84-091D-9CEC-AFE2-4A63DBD87905}"/>
              </a:ext>
            </a:extLst>
          </p:cNvPr>
          <p:cNvSpPr txBox="1">
            <a:spLocks noChangeArrowheads="1"/>
          </p:cNvSpPr>
          <p:nvPr/>
        </p:nvSpPr>
        <p:spPr bwMode="auto">
          <a:xfrm>
            <a:off x="4400551" y="4057651"/>
            <a:ext cx="18473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1214" name="AutoShape 17">
            <a:extLst>
              <a:ext uri="{FF2B5EF4-FFF2-40B4-BE49-F238E27FC236}">
                <a16:creationId xmlns:a16="http://schemas.microsoft.com/office/drawing/2014/main" id="{67D63C4E-FFE7-E592-70B4-E3AEAED234BE}"/>
              </a:ext>
            </a:extLst>
          </p:cNvPr>
          <p:cNvSpPr>
            <a:spLocks noChangeArrowheads="1"/>
          </p:cNvSpPr>
          <p:nvPr/>
        </p:nvSpPr>
        <p:spPr bwMode="auto">
          <a:xfrm flipH="1">
            <a:off x="3669506" y="3945731"/>
            <a:ext cx="628650" cy="400050"/>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1215" name="AutoShape 18">
            <a:extLst>
              <a:ext uri="{FF2B5EF4-FFF2-40B4-BE49-F238E27FC236}">
                <a16:creationId xmlns:a16="http://schemas.microsoft.com/office/drawing/2014/main" id="{F33D8F70-6C83-60FB-BBC2-69DC053BAC78}"/>
              </a:ext>
            </a:extLst>
          </p:cNvPr>
          <p:cNvSpPr>
            <a:spLocks noChangeArrowheads="1"/>
          </p:cNvSpPr>
          <p:nvPr/>
        </p:nvSpPr>
        <p:spPr bwMode="auto">
          <a:xfrm flipH="1">
            <a:off x="3155156" y="3945731"/>
            <a:ext cx="628650" cy="400050"/>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1216" name="AutoShape 19">
            <a:extLst>
              <a:ext uri="{FF2B5EF4-FFF2-40B4-BE49-F238E27FC236}">
                <a16:creationId xmlns:a16="http://schemas.microsoft.com/office/drawing/2014/main" id="{0A9D3287-DBDC-E9DF-C6D9-851C7C3FF641}"/>
              </a:ext>
            </a:extLst>
          </p:cNvPr>
          <p:cNvSpPr>
            <a:spLocks noChangeArrowheads="1"/>
          </p:cNvSpPr>
          <p:nvPr/>
        </p:nvSpPr>
        <p:spPr bwMode="auto">
          <a:xfrm flipH="1">
            <a:off x="2640806" y="3945731"/>
            <a:ext cx="628650" cy="400050"/>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1217" name="AutoShape 20">
            <a:extLst>
              <a:ext uri="{FF2B5EF4-FFF2-40B4-BE49-F238E27FC236}">
                <a16:creationId xmlns:a16="http://schemas.microsoft.com/office/drawing/2014/main" id="{CD5B8011-74D6-3FB3-A310-DE33844BDC6B}"/>
              </a:ext>
            </a:extLst>
          </p:cNvPr>
          <p:cNvSpPr>
            <a:spLocks noChangeArrowheads="1"/>
          </p:cNvSpPr>
          <p:nvPr/>
        </p:nvSpPr>
        <p:spPr bwMode="auto">
          <a:xfrm flipH="1">
            <a:off x="2126456" y="3945731"/>
            <a:ext cx="628650" cy="400050"/>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1218" name="Text Box 21">
            <a:extLst>
              <a:ext uri="{FF2B5EF4-FFF2-40B4-BE49-F238E27FC236}">
                <a16:creationId xmlns:a16="http://schemas.microsoft.com/office/drawing/2014/main" id="{A9BB07E7-759C-6F01-D253-BC4DDC14A705}"/>
              </a:ext>
            </a:extLst>
          </p:cNvPr>
          <p:cNvSpPr txBox="1">
            <a:spLocks noChangeArrowheads="1"/>
          </p:cNvSpPr>
          <p:nvPr/>
        </p:nvSpPr>
        <p:spPr bwMode="auto">
          <a:xfrm>
            <a:off x="2331244" y="3993357"/>
            <a:ext cx="33374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t>0</a:t>
            </a:r>
          </a:p>
        </p:txBody>
      </p:sp>
      <p:sp>
        <p:nvSpPr>
          <p:cNvPr id="51219" name="Text Box 22">
            <a:extLst>
              <a:ext uri="{FF2B5EF4-FFF2-40B4-BE49-F238E27FC236}">
                <a16:creationId xmlns:a16="http://schemas.microsoft.com/office/drawing/2014/main" id="{8877E3AE-18F5-F34B-4A36-4238F37ADEAB}"/>
              </a:ext>
            </a:extLst>
          </p:cNvPr>
          <p:cNvSpPr txBox="1">
            <a:spLocks noChangeArrowheads="1"/>
          </p:cNvSpPr>
          <p:nvPr/>
        </p:nvSpPr>
        <p:spPr bwMode="auto">
          <a:xfrm>
            <a:off x="2914650" y="4000501"/>
            <a:ext cx="33374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t>1</a:t>
            </a:r>
          </a:p>
        </p:txBody>
      </p:sp>
      <p:sp>
        <p:nvSpPr>
          <p:cNvPr id="51220" name="Text Box 23">
            <a:extLst>
              <a:ext uri="{FF2B5EF4-FFF2-40B4-BE49-F238E27FC236}">
                <a16:creationId xmlns:a16="http://schemas.microsoft.com/office/drawing/2014/main" id="{BA396000-5FE7-E517-2123-D5EBB1A2EE1A}"/>
              </a:ext>
            </a:extLst>
          </p:cNvPr>
          <p:cNvSpPr txBox="1">
            <a:spLocks noChangeArrowheads="1"/>
          </p:cNvSpPr>
          <p:nvPr/>
        </p:nvSpPr>
        <p:spPr bwMode="auto">
          <a:xfrm>
            <a:off x="3429000" y="4000501"/>
            <a:ext cx="33374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t>2</a:t>
            </a:r>
          </a:p>
        </p:txBody>
      </p:sp>
      <p:sp>
        <p:nvSpPr>
          <p:cNvPr id="51221" name="Text Box 24">
            <a:extLst>
              <a:ext uri="{FF2B5EF4-FFF2-40B4-BE49-F238E27FC236}">
                <a16:creationId xmlns:a16="http://schemas.microsoft.com/office/drawing/2014/main" id="{91CA0263-5FBA-AE50-950E-0CC22708FFBF}"/>
              </a:ext>
            </a:extLst>
          </p:cNvPr>
          <p:cNvSpPr txBox="1">
            <a:spLocks noChangeArrowheads="1"/>
          </p:cNvSpPr>
          <p:nvPr/>
        </p:nvSpPr>
        <p:spPr bwMode="auto">
          <a:xfrm>
            <a:off x="3931444" y="3993357"/>
            <a:ext cx="33374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t>3</a:t>
            </a:r>
          </a:p>
        </p:txBody>
      </p:sp>
      <p:sp>
        <p:nvSpPr>
          <p:cNvPr id="51222" name="Text Box 25">
            <a:extLst>
              <a:ext uri="{FF2B5EF4-FFF2-40B4-BE49-F238E27FC236}">
                <a16:creationId xmlns:a16="http://schemas.microsoft.com/office/drawing/2014/main" id="{F335F574-0775-98FC-FF49-76C563DDB845}"/>
              </a:ext>
            </a:extLst>
          </p:cNvPr>
          <p:cNvSpPr txBox="1">
            <a:spLocks noChangeArrowheads="1"/>
          </p:cNvSpPr>
          <p:nvPr/>
        </p:nvSpPr>
        <p:spPr bwMode="auto">
          <a:xfrm>
            <a:off x="4388644" y="3993357"/>
            <a:ext cx="33374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t>4</a:t>
            </a:r>
          </a:p>
        </p:txBody>
      </p:sp>
      <p:sp>
        <p:nvSpPr>
          <p:cNvPr id="51223" name="Text Box 26">
            <a:extLst>
              <a:ext uri="{FF2B5EF4-FFF2-40B4-BE49-F238E27FC236}">
                <a16:creationId xmlns:a16="http://schemas.microsoft.com/office/drawing/2014/main" id="{56A1DC84-2E32-B967-079B-BD5EA6ECA22A}"/>
              </a:ext>
            </a:extLst>
          </p:cNvPr>
          <p:cNvSpPr txBox="1">
            <a:spLocks noChangeArrowheads="1"/>
          </p:cNvSpPr>
          <p:nvPr/>
        </p:nvSpPr>
        <p:spPr bwMode="auto">
          <a:xfrm>
            <a:off x="4960144" y="3993357"/>
            <a:ext cx="33374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t>5</a:t>
            </a:r>
          </a:p>
        </p:txBody>
      </p:sp>
      <p:sp>
        <p:nvSpPr>
          <p:cNvPr id="51224" name="Text Box 27">
            <a:extLst>
              <a:ext uri="{FF2B5EF4-FFF2-40B4-BE49-F238E27FC236}">
                <a16:creationId xmlns:a16="http://schemas.microsoft.com/office/drawing/2014/main" id="{B4E0218B-F27A-90E8-FEB0-76A0700A3E58}"/>
              </a:ext>
            </a:extLst>
          </p:cNvPr>
          <p:cNvSpPr txBox="1">
            <a:spLocks noChangeArrowheads="1"/>
          </p:cNvSpPr>
          <p:nvPr/>
        </p:nvSpPr>
        <p:spPr bwMode="auto">
          <a:xfrm>
            <a:off x="5417344" y="3993357"/>
            <a:ext cx="33374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t>6</a:t>
            </a:r>
          </a:p>
        </p:txBody>
      </p:sp>
      <p:sp>
        <p:nvSpPr>
          <p:cNvPr id="51225" name="Text Box 28">
            <a:extLst>
              <a:ext uri="{FF2B5EF4-FFF2-40B4-BE49-F238E27FC236}">
                <a16:creationId xmlns:a16="http://schemas.microsoft.com/office/drawing/2014/main" id="{AB7644EB-5127-AAF7-AC82-83EF95514746}"/>
              </a:ext>
            </a:extLst>
          </p:cNvPr>
          <p:cNvSpPr txBox="1">
            <a:spLocks noChangeArrowheads="1"/>
          </p:cNvSpPr>
          <p:nvPr/>
        </p:nvSpPr>
        <p:spPr bwMode="auto">
          <a:xfrm>
            <a:off x="5931694" y="3993357"/>
            <a:ext cx="33374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t>7</a:t>
            </a:r>
          </a:p>
        </p:txBody>
      </p:sp>
      <p:sp>
        <p:nvSpPr>
          <p:cNvPr id="51226" name="Line 29">
            <a:extLst>
              <a:ext uri="{FF2B5EF4-FFF2-40B4-BE49-F238E27FC236}">
                <a16:creationId xmlns:a16="http://schemas.microsoft.com/office/drawing/2014/main" id="{CA5F7548-A9D4-10A9-5CA7-8F73AA654598}"/>
              </a:ext>
            </a:extLst>
          </p:cNvPr>
          <p:cNvSpPr>
            <a:spLocks noChangeShapeType="1"/>
          </p:cNvSpPr>
          <p:nvPr/>
        </p:nvSpPr>
        <p:spPr bwMode="auto">
          <a:xfrm flipV="1">
            <a:off x="2114550" y="3600450"/>
            <a:ext cx="0" cy="28575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1227" name="Line 30">
            <a:extLst>
              <a:ext uri="{FF2B5EF4-FFF2-40B4-BE49-F238E27FC236}">
                <a16:creationId xmlns:a16="http://schemas.microsoft.com/office/drawing/2014/main" id="{5F79E39C-72EF-C4CF-1ED4-F491A93E2CB6}"/>
              </a:ext>
            </a:extLst>
          </p:cNvPr>
          <p:cNvSpPr>
            <a:spLocks noChangeShapeType="1"/>
          </p:cNvSpPr>
          <p:nvPr/>
        </p:nvSpPr>
        <p:spPr bwMode="auto">
          <a:xfrm flipV="1">
            <a:off x="6229350" y="3600450"/>
            <a:ext cx="0" cy="28575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1228" name="Line 31">
            <a:extLst>
              <a:ext uri="{FF2B5EF4-FFF2-40B4-BE49-F238E27FC236}">
                <a16:creationId xmlns:a16="http://schemas.microsoft.com/office/drawing/2014/main" id="{E636F910-F5B0-6BE0-9430-A7E531A61A73}"/>
              </a:ext>
            </a:extLst>
          </p:cNvPr>
          <p:cNvSpPr>
            <a:spLocks noChangeShapeType="1"/>
          </p:cNvSpPr>
          <p:nvPr/>
        </p:nvSpPr>
        <p:spPr bwMode="auto">
          <a:xfrm>
            <a:off x="4914900" y="3714750"/>
            <a:ext cx="131445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1229" name="Line 32">
            <a:extLst>
              <a:ext uri="{FF2B5EF4-FFF2-40B4-BE49-F238E27FC236}">
                <a16:creationId xmlns:a16="http://schemas.microsoft.com/office/drawing/2014/main" id="{FBF063EC-2E00-C2D8-DB56-CE419F5F54C1}"/>
              </a:ext>
            </a:extLst>
          </p:cNvPr>
          <p:cNvSpPr>
            <a:spLocks noChangeShapeType="1"/>
          </p:cNvSpPr>
          <p:nvPr/>
        </p:nvSpPr>
        <p:spPr bwMode="auto">
          <a:xfrm flipH="1">
            <a:off x="2114550" y="3714750"/>
            <a:ext cx="10287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1230" name="Text Box 33">
            <a:extLst>
              <a:ext uri="{FF2B5EF4-FFF2-40B4-BE49-F238E27FC236}">
                <a16:creationId xmlns:a16="http://schemas.microsoft.com/office/drawing/2014/main" id="{582DE707-ED58-24B6-1DF9-15A43FEDBA98}"/>
              </a:ext>
            </a:extLst>
          </p:cNvPr>
          <p:cNvSpPr txBox="1">
            <a:spLocks noChangeArrowheads="1"/>
          </p:cNvSpPr>
          <p:nvPr/>
        </p:nvSpPr>
        <p:spPr bwMode="auto">
          <a:xfrm>
            <a:off x="3200400" y="3543300"/>
            <a:ext cx="17145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a:t>TDMA FRAME</a:t>
            </a:r>
          </a:p>
        </p:txBody>
      </p:sp>
      <p:sp>
        <p:nvSpPr>
          <p:cNvPr id="51231" name="Line 34">
            <a:extLst>
              <a:ext uri="{FF2B5EF4-FFF2-40B4-BE49-F238E27FC236}">
                <a16:creationId xmlns:a16="http://schemas.microsoft.com/office/drawing/2014/main" id="{99841AF6-A010-0E06-2260-6630F2472A38}"/>
              </a:ext>
            </a:extLst>
          </p:cNvPr>
          <p:cNvSpPr>
            <a:spLocks noChangeShapeType="1"/>
          </p:cNvSpPr>
          <p:nvPr/>
        </p:nvSpPr>
        <p:spPr bwMode="auto">
          <a:xfrm>
            <a:off x="2743200" y="4400550"/>
            <a:ext cx="0" cy="2286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1232" name="Line 35">
            <a:extLst>
              <a:ext uri="{FF2B5EF4-FFF2-40B4-BE49-F238E27FC236}">
                <a16:creationId xmlns:a16="http://schemas.microsoft.com/office/drawing/2014/main" id="{FCF3D56A-19AD-7AC3-6312-71651A32ABF3}"/>
              </a:ext>
            </a:extLst>
          </p:cNvPr>
          <p:cNvSpPr>
            <a:spLocks noChangeShapeType="1"/>
          </p:cNvSpPr>
          <p:nvPr/>
        </p:nvSpPr>
        <p:spPr bwMode="auto">
          <a:xfrm>
            <a:off x="3257550" y="4400550"/>
            <a:ext cx="0" cy="22860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1233" name="Line 36">
            <a:extLst>
              <a:ext uri="{FF2B5EF4-FFF2-40B4-BE49-F238E27FC236}">
                <a16:creationId xmlns:a16="http://schemas.microsoft.com/office/drawing/2014/main" id="{1F95B21C-C6D6-D091-923B-9BD359AB0721}"/>
              </a:ext>
            </a:extLst>
          </p:cNvPr>
          <p:cNvSpPr>
            <a:spLocks noChangeShapeType="1"/>
          </p:cNvSpPr>
          <p:nvPr/>
        </p:nvSpPr>
        <p:spPr bwMode="auto">
          <a:xfrm>
            <a:off x="2743200" y="4514850"/>
            <a:ext cx="514350"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1234" name="Text Box 37">
            <a:extLst>
              <a:ext uri="{FF2B5EF4-FFF2-40B4-BE49-F238E27FC236}">
                <a16:creationId xmlns:a16="http://schemas.microsoft.com/office/drawing/2014/main" id="{D2C4E685-20DC-9400-18D2-20C3EFED8D81}"/>
              </a:ext>
            </a:extLst>
          </p:cNvPr>
          <p:cNvSpPr txBox="1">
            <a:spLocks noChangeArrowheads="1"/>
          </p:cNvSpPr>
          <p:nvPr/>
        </p:nvSpPr>
        <p:spPr bwMode="auto">
          <a:xfrm>
            <a:off x="2571750" y="4572001"/>
            <a:ext cx="10858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500" dirty="0"/>
              <a:t>Timeslot</a:t>
            </a:r>
          </a:p>
        </p:txBody>
      </p:sp>
      <p:sp>
        <p:nvSpPr>
          <p:cNvPr id="51235" name="Line 38">
            <a:extLst>
              <a:ext uri="{FF2B5EF4-FFF2-40B4-BE49-F238E27FC236}">
                <a16:creationId xmlns:a16="http://schemas.microsoft.com/office/drawing/2014/main" id="{181964C2-B312-01C9-E1CB-D435C7F58C75}"/>
              </a:ext>
            </a:extLst>
          </p:cNvPr>
          <p:cNvSpPr>
            <a:spLocks noChangeShapeType="1"/>
          </p:cNvSpPr>
          <p:nvPr/>
        </p:nvSpPr>
        <p:spPr bwMode="auto">
          <a:xfrm flipH="1">
            <a:off x="3771900" y="4343400"/>
            <a:ext cx="1600200" cy="51435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1236" name="Line 39">
            <a:extLst>
              <a:ext uri="{FF2B5EF4-FFF2-40B4-BE49-F238E27FC236}">
                <a16:creationId xmlns:a16="http://schemas.microsoft.com/office/drawing/2014/main" id="{75386AF6-D026-BDAC-715D-F0618361B8E8}"/>
              </a:ext>
            </a:extLst>
          </p:cNvPr>
          <p:cNvSpPr>
            <a:spLocks noChangeShapeType="1"/>
          </p:cNvSpPr>
          <p:nvPr/>
        </p:nvSpPr>
        <p:spPr bwMode="auto">
          <a:xfrm rot="20386010">
            <a:off x="5984081" y="4140994"/>
            <a:ext cx="1028700" cy="914400"/>
          </a:xfrm>
          <a:prstGeom prst="line">
            <a:avLst/>
          </a:prstGeom>
          <a:noFill/>
          <a:ln w="1905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1237" name="Rectangle 40" descr="纸莎草纸">
            <a:extLst>
              <a:ext uri="{FF2B5EF4-FFF2-40B4-BE49-F238E27FC236}">
                <a16:creationId xmlns:a16="http://schemas.microsoft.com/office/drawing/2014/main" id="{42CFF80B-5048-2806-9019-BE332D4BE2F9}"/>
              </a:ext>
            </a:extLst>
          </p:cNvPr>
          <p:cNvSpPr>
            <a:spLocks noChangeArrowheads="1"/>
          </p:cNvSpPr>
          <p:nvPr/>
        </p:nvSpPr>
        <p:spPr bwMode="auto">
          <a:xfrm>
            <a:off x="3771900" y="4857750"/>
            <a:ext cx="3371850" cy="571500"/>
          </a:xfrm>
          <a:prstGeom prst="rect">
            <a:avLst/>
          </a:prstGeom>
          <a:blipFill dpi="0" rotWithShape="0">
            <a:blip r:embed="rId2"/>
            <a:srcRect/>
            <a:tile tx="0" ty="0" sx="100000" sy="100000" flip="none" algn="tl"/>
          </a:blip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500">
                <a:solidFill>
                  <a:schemeClr val="accent2"/>
                </a:solidFill>
              </a:rPr>
              <a:t>The information carried in one time </a:t>
            </a:r>
          </a:p>
          <a:p>
            <a:pPr algn="ctr" eaLnBrk="1" hangingPunct="1"/>
            <a:r>
              <a:rPr kumimoji="1" lang="en-US" altLang="zh-CN" sz="1500">
                <a:solidFill>
                  <a:schemeClr val="accent2"/>
                </a:solidFill>
              </a:rPr>
              <a:t>slot is called a “burst”</a:t>
            </a:r>
          </a:p>
        </p:txBody>
      </p:sp>
      <p:sp>
        <p:nvSpPr>
          <p:cNvPr id="454697" name="Rectangle 41">
            <a:extLst>
              <a:ext uri="{FF2B5EF4-FFF2-40B4-BE49-F238E27FC236}">
                <a16:creationId xmlns:a16="http://schemas.microsoft.com/office/drawing/2014/main" id="{539E46EF-A6EA-68E9-581A-A77D22FB2BD7}"/>
              </a:ext>
            </a:extLst>
          </p:cNvPr>
          <p:cNvSpPr>
            <a:spLocks noGrp="1" noChangeArrowheads="1"/>
          </p:cNvSpPr>
          <p:nvPr>
            <p:ph type="title"/>
          </p:nvPr>
        </p:nvSpPr>
        <p:spPr>
          <a:xfrm>
            <a:off x="1485900" y="857250"/>
            <a:ext cx="6835140" cy="800100"/>
          </a:xfrm>
          <a:ln>
            <a:miter lim="800000"/>
            <a:headEnd/>
            <a:tailEnd/>
          </a:ln>
        </p:spPr>
        <p:txBody>
          <a:bodyPr>
            <a:normAutofit fontScale="90000"/>
          </a:bodyPr>
          <a:lstStyle/>
          <a:p>
            <a:pPr>
              <a:defRPr/>
            </a:pPr>
            <a:r>
              <a:rPr lang="en-US" altLang="zh-CN" dirty="0">
                <a:ea typeface="宋体" pitchFamily="2" charset="-122"/>
              </a:rPr>
              <a:t>Physical and Logical Channels</a:t>
            </a:r>
          </a:p>
        </p:txBody>
      </p:sp>
      <p:sp>
        <p:nvSpPr>
          <p:cNvPr id="3" name="TextBox 2">
            <a:extLst>
              <a:ext uri="{FF2B5EF4-FFF2-40B4-BE49-F238E27FC236}">
                <a16:creationId xmlns:a16="http://schemas.microsoft.com/office/drawing/2014/main" id="{AF4FAFAB-F967-82BD-5672-25D4608B8303}"/>
              </a:ext>
            </a:extLst>
          </p:cNvPr>
          <p:cNvSpPr txBox="1"/>
          <p:nvPr/>
        </p:nvSpPr>
        <p:spPr>
          <a:xfrm>
            <a:off x="466348" y="1785114"/>
            <a:ext cx="7498074" cy="923330"/>
          </a:xfrm>
          <a:prstGeom prst="rect">
            <a:avLst/>
          </a:prstGeom>
          <a:noFill/>
        </p:spPr>
        <p:txBody>
          <a:bodyPr wrap="square">
            <a:spAutoFit/>
          </a:bodyPr>
          <a:lstStyle/>
          <a:p>
            <a:pPr algn="just" eaLnBrk="1" hangingPunct="1"/>
            <a:r>
              <a:rPr kumimoji="1" lang="en-US" altLang="zh-CN" sz="1800" dirty="0"/>
              <a:t>The physical channel is the medium over which the information is carried,</a:t>
            </a:r>
          </a:p>
          <a:p>
            <a:pPr algn="just" eaLnBrk="1" hangingPunct="1"/>
            <a:r>
              <a:rPr kumimoji="1" lang="en-US" altLang="zh-CN" sz="1800" dirty="0"/>
              <a:t>The logical channels consist of the information carried over the physical channel</a:t>
            </a:r>
          </a:p>
        </p:txBody>
      </p:sp>
    </p:spTree>
    <p:extLst>
      <p:ext uri="{BB962C8B-B14F-4D97-AF65-F5344CB8AC3E}">
        <p14:creationId xmlns:p14="http://schemas.microsoft.com/office/powerpoint/2010/main" val="26794611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a:extLst>
              <a:ext uri="{FF2B5EF4-FFF2-40B4-BE49-F238E27FC236}">
                <a16:creationId xmlns:a16="http://schemas.microsoft.com/office/drawing/2014/main" id="{87060352-8D31-1311-BFAF-C9FF77B280B1}"/>
              </a:ext>
            </a:extLst>
          </p:cNvPr>
          <p:cNvSpPr>
            <a:spLocks noGrp="1" noChangeArrowheads="1"/>
          </p:cNvSpPr>
          <p:nvPr>
            <p:ph type="title"/>
          </p:nvPr>
        </p:nvSpPr>
        <p:spPr>
          <a:xfrm>
            <a:off x="1485900" y="1385316"/>
            <a:ext cx="6229350" cy="500634"/>
          </a:xfrm>
          <a:ln>
            <a:miter lim="800000"/>
            <a:headEnd/>
            <a:tailEnd/>
          </a:ln>
        </p:spPr>
        <p:txBody>
          <a:bodyPr>
            <a:normAutofit fontScale="90000"/>
          </a:bodyPr>
          <a:lstStyle/>
          <a:p>
            <a:pPr>
              <a:defRPr/>
            </a:pPr>
            <a:r>
              <a:rPr lang="en-US" altLang="zh-CN" dirty="0">
                <a:ea typeface="宋体" pitchFamily="2" charset="-122"/>
              </a:rPr>
              <a:t>Traffic Channel</a:t>
            </a:r>
          </a:p>
        </p:txBody>
      </p:sp>
      <p:sp>
        <p:nvSpPr>
          <p:cNvPr id="52227" name="AutoShape 3">
            <a:extLst>
              <a:ext uri="{FF2B5EF4-FFF2-40B4-BE49-F238E27FC236}">
                <a16:creationId xmlns:a16="http://schemas.microsoft.com/office/drawing/2014/main" id="{67450BCB-61AA-81E4-981F-B4E232647E07}"/>
              </a:ext>
            </a:extLst>
          </p:cNvPr>
          <p:cNvSpPr>
            <a:spLocks noChangeArrowheads="1"/>
          </p:cNvSpPr>
          <p:nvPr/>
        </p:nvSpPr>
        <p:spPr bwMode="auto">
          <a:xfrm>
            <a:off x="2857500" y="2057400"/>
            <a:ext cx="3829050" cy="971550"/>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TCH</a:t>
            </a:r>
          </a:p>
          <a:p>
            <a:pPr algn="ctr" eaLnBrk="1" hangingPunct="1"/>
            <a:r>
              <a:rPr kumimoji="1" lang="en-US" altLang="zh-CN">
                <a:solidFill>
                  <a:schemeClr val="accent2"/>
                </a:solidFill>
              </a:rPr>
              <a:t>Traffic Channels</a:t>
            </a:r>
          </a:p>
        </p:txBody>
      </p:sp>
      <p:sp>
        <p:nvSpPr>
          <p:cNvPr id="52228" name="AutoShape 4">
            <a:extLst>
              <a:ext uri="{FF2B5EF4-FFF2-40B4-BE49-F238E27FC236}">
                <a16:creationId xmlns:a16="http://schemas.microsoft.com/office/drawing/2014/main" id="{48152679-4B5A-8819-5BED-A9C06D33ADA2}"/>
              </a:ext>
            </a:extLst>
          </p:cNvPr>
          <p:cNvSpPr>
            <a:spLocks noChangeArrowheads="1"/>
          </p:cNvSpPr>
          <p:nvPr/>
        </p:nvSpPr>
        <p:spPr bwMode="auto">
          <a:xfrm>
            <a:off x="2343150" y="3314700"/>
            <a:ext cx="1714500" cy="457200"/>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Speech</a:t>
            </a:r>
          </a:p>
        </p:txBody>
      </p:sp>
      <p:sp>
        <p:nvSpPr>
          <p:cNvPr id="52229" name="AutoShape 5">
            <a:extLst>
              <a:ext uri="{FF2B5EF4-FFF2-40B4-BE49-F238E27FC236}">
                <a16:creationId xmlns:a16="http://schemas.microsoft.com/office/drawing/2014/main" id="{AB477319-6AA0-596F-D221-5046351AC9DA}"/>
              </a:ext>
            </a:extLst>
          </p:cNvPr>
          <p:cNvSpPr>
            <a:spLocks noChangeArrowheads="1"/>
          </p:cNvSpPr>
          <p:nvPr/>
        </p:nvSpPr>
        <p:spPr bwMode="auto">
          <a:xfrm>
            <a:off x="1543050" y="4000500"/>
            <a:ext cx="1200150" cy="457200"/>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TCH/FS</a:t>
            </a:r>
          </a:p>
        </p:txBody>
      </p:sp>
      <p:sp>
        <p:nvSpPr>
          <p:cNvPr id="52230" name="AutoShape 6">
            <a:extLst>
              <a:ext uri="{FF2B5EF4-FFF2-40B4-BE49-F238E27FC236}">
                <a16:creationId xmlns:a16="http://schemas.microsoft.com/office/drawing/2014/main" id="{ACB033B6-6E77-A568-0A2A-E08C633F40F6}"/>
              </a:ext>
            </a:extLst>
          </p:cNvPr>
          <p:cNvSpPr>
            <a:spLocks noChangeArrowheads="1"/>
          </p:cNvSpPr>
          <p:nvPr/>
        </p:nvSpPr>
        <p:spPr bwMode="auto">
          <a:xfrm>
            <a:off x="5372100" y="3314700"/>
            <a:ext cx="1371600" cy="457200"/>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Data</a:t>
            </a:r>
          </a:p>
        </p:txBody>
      </p:sp>
      <p:sp>
        <p:nvSpPr>
          <p:cNvPr id="52231" name="AutoShape 7">
            <a:extLst>
              <a:ext uri="{FF2B5EF4-FFF2-40B4-BE49-F238E27FC236}">
                <a16:creationId xmlns:a16="http://schemas.microsoft.com/office/drawing/2014/main" id="{B3A0B481-C180-F18B-58A1-641AA6FD6A45}"/>
              </a:ext>
            </a:extLst>
          </p:cNvPr>
          <p:cNvSpPr>
            <a:spLocks noChangeArrowheads="1"/>
          </p:cNvSpPr>
          <p:nvPr/>
        </p:nvSpPr>
        <p:spPr bwMode="auto">
          <a:xfrm>
            <a:off x="3086100" y="4000500"/>
            <a:ext cx="1200150" cy="457200"/>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TCH/HS</a:t>
            </a:r>
          </a:p>
        </p:txBody>
      </p:sp>
      <p:sp>
        <p:nvSpPr>
          <p:cNvPr id="52232" name="AutoShape 8">
            <a:extLst>
              <a:ext uri="{FF2B5EF4-FFF2-40B4-BE49-F238E27FC236}">
                <a16:creationId xmlns:a16="http://schemas.microsoft.com/office/drawing/2014/main" id="{2261C6FB-076D-067E-99A5-9E55377CCC5E}"/>
              </a:ext>
            </a:extLst>
          </p:cNvPr>
          <p:cNvSpPr>
            <a:spLocks noChangeArrowheads="1"/>
          </p:cNvSpPr>
          <p:nvPr/>
        </p:nvSpPr>
        <p:spPr bwMode="auto">
          <a:xfrm>
            <a:off x="4800600" y="4171950"/>
            <a:ext cx="1200150" cy="457200"/>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TCH/9.6</a:t>
            </a:r>
          </a:p>
        </p:txBody>
      </p:sp>
      <p:sp>
        <p:nvSpPr>
          <p:cNvPr id="52233" name="AutoShape 9">
            <a:extLst>
              <a:ext uri="{FF2B5EF4-FFF2-40B4-BE49-F238E27FC236}">
                <a16:creationId xmlns:a16="http://schemas.microsoft.com/office/drawing/2014/main" id="{83A55E49-817E-667D-98DF-2C3B19CFA323}"/>
              </a:ext>
            </a:extLst>
          </p:cNvPr>
          <p:cNvSpPr>
            <a:spLocks noChangeArrowheads="1"/>
          </p:cNvSpPr>
          <p:nvPr/>
        </p:nvSpPr>
        <p:spPr bwMode="auto">
          <a:xfrm>
            <a:off x="6343650" y="4171950"/>
            <a:ext cx="1200150" cy="457200"/>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TCH/2.4</a:t>
            </a:r>
          </a:p>
        </p:txBody>
      </p:sp>
      <p:sp>
        <p:nvSpPr>
          <p:cNvPr id="52234" name="AutoShape 10">
            <a:extLst>
              <a:ext uri="{FF2B5EF4-FFF2-40B4-BE49-F238E27FC236}">
                <a16:creationId xmlns:a16="http://schemas.microsoft.com/office/drawing/2014/main" id="{C217B82D-D6DD-C37A-D122-61ECF3E388CB}"/>
              </a:ext>
            </a:extLst>
          </p:cNvPr>
          <p:cNvSpPr>
            <a:spLocks noChangeArrowheads="1"/>
          </p:cNvSpPr>
          <p:nvPr/>
        </p:nvSpPr>
        <p:spPr bwMode="auto">
          <a:xfrm>
            <a:off x="5543550" y="5086350"/>
            <a:ext cx="1200150" cy="457200"/>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TCH/4.8</a:t>
            </a:r>
          </a:p>
        </p:txBody>
      </p:sp>
      <p:sp>
        <p:nvSpPr>
          <p:cNvPr id="52235" name="Line 11">
            <a:extLst>
              <a:ext uri="{FF2B5EF4-FFF2-40B4-BE49-F238E27FC236}">
                <a16:creationId xmlns:a16="http://schemas.microsoft.com/office/drawing/2014/main" id="{EFC6CE5C-5E8D-948B-D9BB-25FFEBDE52CD}"/>
              </a:ext>
            </a:extLst>
          </p:cNvPr>
          <p:cNvSpPr>
            <a:spLocks noChangeShapeType="1"/>
          </p:cNvSpPr>
          <p:nvPr/>
        </p:nvSpPr>
        <p:spPr bwMode="auto">
          <a:xfrm>
            <a:off x="3257550" y="2914650"/>
            <a:ext cx="0" cy="457200"/>
          </a:xfrm>
          <a:prstGeom prst="line">
            <a:avLst/>
          </a:prstGeom>
          <a:noFill/>
          <a:ln w="508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2236" name="Line 12">
            <a:extLst>
              <a:ext uri="{FF2B5EF4-FFF2-40B4-BE49-F238E27FC236}">
                <a16:creationId xmlns:a16="http://schemas.microsoft.com/office/drawing/2014/main" id="{65ED8C8C-2145-E2F0-3F4B-B0183A36540B}"/>
              </a:ext>
            </a:extLst>
          </p:cNvPr>
          <p:cNvSpPr>
            <a:spLocks noChangeShapeType="1"/>
          </p:cNvSpPr>
          <p:nvPr/>
        </p:nvSpPr>
        <p:spPr bwMode="auto">
          <a:xfrm>
            <a:off x="2457450" y="3771900"/>
            <a:ext cx="0" cy="28575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2237" name="Line 13">
            <a:extLst>
              <a:ext uri="{FF2B5EF4-FFF2-40B4-BE49-F238E27FC236}">
                <a16:creationId xmlns:a16="http://schemas.microsoft.com/office/drawing/2014/main" id="{69501591-1B64-C9A1-3800-471EE969C0C0}"/>
              </a:ext>
            </a:extLst>
          </p:cNvPr>
          <p:cNvSpPr>
            <a:spLocks noChangeShapeType="1"/>
          </p:cNvSpPr>
          <p:nvPr/>
        </p:nvSpPr>
        <p:spPr bwMode="auto">
          <a:xfrm>
            <a:off x="3600450" y="3771900"/>
            <a:ext cx="0" cy="28575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2238" name="Line 14">
            <a:extLst>
              <a:ext uri="{FF2B5EF4-FFF2-40B4-BE49-F238E27FC236}">
                <a16:creationId xmlns:a16="http://schemas.microsoft.com/office/drawing/2014/main" id="{6BEA775B-3045-ABBD-1B7B-45D4B442626C}"/>
              </a:ext>
            </a:extLst>
          </p:cNvPr>
          <p:cNvSpPr>
            <a:spLocks noChangeShapeType="1"/>
          </p:cNvSpPr>
          <p:nvPr/>
        </p:nvSpPr>
        <p:spPr bwMode="auto">
          <a:xfrm>
            <a:off x="6115050" y="3771900"/>
            <a:ext cx="0" cy="137160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2239" name="Line 15">
            <a:extLst>
              <a:ext uri="{FF2B5EF4-FFF2-40B4-BE49-F238E27FC236}">
                <a16:creationId xmlns:a16="http://schemas.microsoft.com/office/drawing/2014/main" id="{21F37A20-18D5-8B20-8633-4C06CFE7C9DD}"/>
              </a:ext>
            </a:extLst>
          </p:cNvPr>
          <p:cNvSpPr>
            <a:spLocks noChangeShapeType="1"/>
          </p:cNvSpPr>
          <p:nvPr/>
        </p:nvSpPr>
        <p:spPr bwMode="auto">
          <a:xfrm flipH="1">
            <a:off x="7086600" y="4000500"/>
            <a:ext cx="0" cy="22860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2240" name="Line 16">
            <a:extLst>
              <a:ext uri="{FF2B5EF4-FFF2-40B4-BE49-F238E27FC236}">
                <a16:creationId xmlns:a16="http://schemas.microsoft.com/office/drawing/2014/main" id="{5C170F3B-4B94-48CF-CA84-CAE1A128973D}"/>
              </a:ext>
            </a:extLst>
          </p:cNvPr>
          <p:cNvSpPr>
            <a:spLocks noChangeShapeType="1"/>
          </p:cNvSpPr>
          <p:nvPr/>
        </p:nvSpPr>
        <p:spPr bwMode="auto">
          <a:xfrm>
            <a:off x="5314950" y="4000500"/>
            <a:ext cx="0" cy="22860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2241" name="Line 17">
            <a:extLst>
              <a:ext uri="{FF2B5EF4-FFF2-40B4-BE49-F238E27FC236}">
                <a16:creationId xmlns:a16="http://schemas.microsoft.com/office/drawing/2014/main" id="{B0A986BB-EEEC-C25E-9AF4-DF5B03F6B13C}"/>
              </a:ext>
            </a:extLst>
          </p:cNvPr>
          <p:cNvSpPr>
            <a:spLocks noChangeShapeType="1"/>
          </p:cNvSpPr>
          <p:nvPr/>
        </p:nvSpPr>
        <p:spPr bwMode="auto">
          <a:xfrm>
            <a:off x="6057900" y="2914650"/>
            <a:ext cx="0" cy="457200"/>
          </a:xfrm>
          <a:prstGeom prst="line">
            <a:avLst/>
          </a:prstGeom>
          <a:noFill/>
          <a:ln w="508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2242" name="Line 18">
            <a:extLst>
              <a:ext uri="{FF2B5EF4-FFF2-40B4-BE49-F238E27FC236}">
                <a16:creationId xmlns:a16="http://schemas.microsoft.com/office/drawing/2014/main" id="{6F26BC3C-9ED1-4098-0C68-B1D33595D1A3}"/>
              </a:ext>
            </a:extLst>
          </p:cNvPr>
          <p:cNvSpPr>
            <a:spLocks noChangeShapeType="1"/>
          </p:cNvSpPr>
          <p:nvPr/>
        </p:nvSpPr>
        <p:spPr bwMode="auto">
          <a:xfrm>
            <a:off x="5314950" y="4000500"/>
            <a:ext cx="1771650"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2243" name="Text Box 19">
            <a:extLst>
              <a:ext uri="{FF2B5EF4-FFF2-40B4-BE49-F238E27FC236}">
                <a16:creationId xmlns:a16="http://schemas.microsoft.com/office/drawing/2014/main" id="{C44E063A-0C74-4BF9-9EBC-AEA7F9D32091}"/>
              </a:ext>
            </a:extLst>
          </p:cNvPr>
          <p:cNvSpPr txBox="1">
            <a:spLocks noChangeArrowheads="1"/>
          </p:cNvSpPr>
          <p:nvPr/>
        </p:nvSpPr>
        <p:spPr bwMode="auto">
          <a:xfrm>
            <a:off x="4114800" y="3086101"/>
            <a:ext cx="14287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500"/>
              <a:t>Normal Burst</a:t>
            </a:r>
          </a:p>
        </p:txBody>
      </p:sp>
      <p:sp>
        <p:nvSpPr>
          <p:cNvPr id="52244" name="Text Box 20">
            <a:extLst>
              <a:ext uri="{FF2B5EF4-FFF2-40B4-BE49-F238E27FC236}">
                <a16:creationId xmlns:a16="http://schemas.microsoft.com/office/drawing/2014/main" id="{505F24A9-35C3-C447-8007-740E66459C3A}"/>
              </a:ext>
            </a:extLst>
          </p:cNvPr>
          <p:cNvSpPr txBox="1">
            <a:spLocks noChangeArrowheads="1"/>
          </p:cNvSpPr>
          <p:nvPr/>
        </p:nvSpPr>
        <p:spPr bwMode="auto">
          <a:xfrm>
            <a:off x="1143001" y="4522642"/>
            <a:ext cx="3543299" cy="137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lnSpc>
                <a:spcPct val="50000"/>
              </a:lnSpc>
              <a:spcBef>
                <a:spcPct val="50000"/>
              </a:spcBef>
            </a:pPr>
            <a:r>
              <a:rPr kumimoji="1" lang="en-US" altLang="zh-CN" sz="1500" dirty="0"/>
              <a:t>TCH   Traffic Channel</a:t>
            </a:r>
          </a:p>
          <a:p>
            <a:pPr eaLnBrk="1" hangingPunct="1">
              <a:lnSpc>
                <a:spcPct val="50000"/>
              </a:lnSpc>
              <a:spcBef>
                <a:spcPct val="50000"/>
              </a:spcBef>
            </a:pPr>
            <a:r>
              <a:rPr kumimoji="1" lang="en-US" altLang="zh-CN" sz="1500" dirty="0"/>
              <a:t>TCH/FS  Full rate Speech Channel   </a:t>
            </a:r>
          </a:p>
          <a:p>
            <a:pPr eaLnBrk="1" hangingPunct="1">
              <a:lnSpc>
                <a:spcPct val="50000"/>
              </a:lnSpc>
              <a:spcBef>
                <a:spcPct val="50000"/>
              </a:spcBef>
            </a:pPr>
            <a:r>
              <a:rPr kumimoji="1" lang="en-US" altLang="zh-CN" sz="1500" dirty="0"/>
              <a:t>TCH/HS Half rate Speech Channel </a:t>
            </a:r>
          </a:p>
          <a:p>
            <a:pPr eaLnBrk="1" hangingPunct="1">
              <a:lnSpc>
                <a:spcPct val="50000"/>
              </a:lnSpc>
              <a:spcBef>
                <a:spcPct val="50000"/>
              </a:spcBef>
            </a:pPr>
            <a:r>
              <a:rPr kumimoji="1" lang="en-US" altLang="zh-CN" sz="1500" dirty="0"/>
              <a:t>TCH/9.6 Data Channel  9.6kb/s</a:t>
            </a:r>
          </a:p>
          <a:p>
            <a:pPr eaLnBrk="1" hangingPunct="1">
              <a:lnSpc>
                <a:spcPct val="50000"/>
              </a:lnSpc>
              <a:spcBef>
                <a:spcPct val="50000"/>
              </a:spcBef>
            </a:pPr>
            <a:r>
              <a:rPr kumimoji="1" lang="en-US" altLang="zh-CN" sz="1500" dirty="0"/>
              <a:t>TCH/4.8 Data Channel  4.8kb/s</a:t>
            </a:r>
          </a:p>
          <a:p>
            <a:pPr eaLnBrk="1" hangingPunct="1">
              <a:lnSpc>
                <a:spcPct val="50000"/>
              </a:lnSpc>
              <a:spcBef>
                <a:spcPct val="50000"/>
              </a:spcBef>
            </a:pPr>
            <a:r>
              <a:rPr kumimoji="1" lang="en-US" altLang="zh-CN" sz="1500" dirty="0"/>
              <a:t>TCH/2.4 Data Channel   2.4Kb/s </a:t>
            </a:r>
          </a:p>
        </p:txBody>
      </p:sp>
    </p:spTree>
    <p:extLst>
      <p:ext uri="{BB962C8B-B14F-4D97-AF65-F5344CB8AC3E}">
        <p14:creationId xmlns:p14="http://schemas.microsoft.com/office/powerpoint/2010/main" val="41982656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FC760E9B-0A74-FEB9-7DFB-E0AB5AC9F7D7}"/>
              </a:ext>
            </a:extLst>
          </p:cNvPr>
          <p:cNvSpPr>
            <a:spLocks noChangeArrowheads="1"/>
          </p:cNvSpPr>
          <p:nvPr/>
        </p:nvSpPr>
        <p:spPr bwMode="auto">
          <a:xfrm>
            <a:off x="2628900" y="1153717"/>
            <a:ext cx="3829050" cy="646331"/>
          </a:xfrm>
          <a:prstGeom prst="rect">
            <a:avLst/>
          </a:prstGeom>
          <a:noFill/>
          <a:ln>
            <a:noFill/>
          </a:ln>
          <a:effectLst>
            <a:outerShdw dist="71842" dir="2700000" algn="ctr" rotWithShape="0">
              <a:schemeClr val="tx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3600">
              <a:solidFill>
                <a:schemeClr val="bg1"/>
              </a:solidFill>
              <a:latin typeface="Gill Sans" pitchFamily="34" charset="0"/>
              <a:ea typeface="宋体" panose="02010600030101010101" pitchFamily="2" charset="-122"/>
            </a:endParaRPr>
          </a:p>
        </p:txBody>
      </p:sp>
      <p:sp>
        <p:nvSpPr>
          <p:cNvPr id="53251" name="Text Box 3">
            <a:extLst>
              <a:ext uri="{FF2B5EF4-FFF2-40B4-BE49-F238E27FC236}">
                <a16:creationId xmlns:a16="http://schemas.microsoft.com/office/drawing/2014/main" id="{0294D127-DC8F-32D8-7621-8C83BEB4193A}"/>
              </a:ext>
            </a:extLst>
          </p:cNvPr>
          <p:cNvSpPr txBox="1">
            <a:spLocks noChangeArrowheads="1"/>
          </p:cNvSpPr>
          <p:nvPr/>
        </p:nvSpPr>
        <p:spPr bwMode="auto">
          <a:xfrm>
            <a:off x="1314450" y="4572001"/>
            <a:ext cx="21717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endParaRPr kumimoji="1" lang="en-US" altLang="en-US" sz="1500">
              <a:ea typeface="宋体" panose="02010600030101010101" pitchFamily="2" charset="-122"/>
            </a:endParaRPr>
          </a:p>
        </p:txBody>
      </p:sp>
      <p:grpSp>
        <p:nvGrpSpPr>
          <p:cNvPr id="53252" name="Group 4">
            <a:extLst>
              <a:ext uri="{FF2B5EF4-FFF2-40B4-BE49-F238E27FC236}">
                <a16:creationId xmlns:a16="http://schemas.microsoft.com/office/drawing/2014/main" id="{73D5DDCE-BD52-DFF0-CAE3-00AD4EFBC3D6}"/>
              </a:ext>
            </a:extLst>
          </p:cNvPr>
          <p:cNvGrpSpPr>
            <a:grpSpLocks/>
          </p:cNvGrpSpPr>
          <p:nvPr/>
        </p:nvGrpSpPr>
        <p:grpSpPr bwMode="auto">
          <a:xfrm>
            <a:off x="1943100" y="1207009"/>
            <a:ext cx="5800725" cy="3588544"/>
            <a:chOff x="792" y="864"/>
            <a:chExt cx="4872" cy="3014"/>
          </a:xfrm>
        </p:grpSpPr>
        <p:sp>
          <p:nvSpPr>
            <p:cNvPr id="53255" name="AutoShape 5">
              <a:extLst>
                <a:ext uri="{FF2B5EF4-FFF2-40B4-BE49-F238E27FC236}">
                  <a16:creationId xmlns:a16="http://schemas.microsoft.com/office/drawing/2014/main" id="{C7B3D44A-1EF5-55D6-AB8E-08655E20C312}"/>
                </a:ext>
              </a:extLst>
            </p:cNvPr>
            <p:cNvSpPr>
              <a:spLocks noChangeArrowheads="1"/>
            </p:cNvSpPr>
            <p:nvPr/>
          </p:nvSpPr>
          <p:spPr bwMode="auto">
            <a:xfrm>
              <a:off x="4752" y="2688"/>
              <a:ext cx="662" cy="304"/>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FCCH</a:t>
              </a:r>
            </a:p>
          </p:txBody>
        </p:sp>
        <p:sp>
          <p:nvSpPr>
            <p:cNvPr id="53256" name="AutoShape 6">
              <a:extLst>
                <a:ext uri="{FF2B5EF4-FFF2-40B4-BE49-F238E27FC236}">
                  <a16:creationId xmlns:a16="http://schemas.microsoft.com/office/drawing/2014/main" id="{6F558B8B-A35F-FD3A-A8B0-95AE4D37DA6E}"/>
                </a:ext>
              </a:extLst>
            </p:cNvPr>
            <p:cNvSpPr>
              <a:spLocks noChangeArrowheads="1"/>
            </p:cNvSpPr>
            <p:nvPr/>
          </p:nvSpPr>
          <p:spPr bwMode="auto">
            <a:xfrm>
              <a:off x="3985" y="2602"/>
              <a:ext cx="486" cy="348"/>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SCH</a:t>
              </a:r>
            </a:p>
          </p:txBody>
        </p:sp>
        <p:sp>
          <p:nvSpPr>
            <p:cNvPr id="53257" name="AutoShape 7">
              <a:extLst>
                <a:ext uri="{FF2B5EF4-FFF2-40B4-BE49-F238E27FC236}">
                  <a16:creationId xmlns:a16="http://schemas.microsoft.com/office/drawing/2014/main" id="{C10A046C-9827-A886-722A-92E4EB02D56D}"/>
                </a:ext>
              </a:extLst>
            </p:cNvPr>
            <p:cNvSpPr>
              <a:spLocks noChangeArrowheads="1"/>
            </p:cNvSpPr>
            <p:nvPr/>
          </p:nvSpPr>
          <p:spPr bwMode="auto">
            <a:xfrm>
              <a:off x="1202" y="864"/>
              <a:ext cx="3755" cy="348"/>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CCH Control Channels</a:t>
              </a:r>
            </a:p>
          </p:txBody>
        </p:sp>
        <p:sp>
          <p:nvSpPr>
            <p:cNvPr id="53258" name="AutoShape 8">
              <a:extLst>
                <a:ext uri="{FF2B5EF4-FFF2-40B4-BE49-F238E27FC236}">
                  <a16:creationId xmlns:a16="http://schemas.microsoft.com/office/drawing/2014/main" id="{D56ABFE3-008C-923E-F6F0-AD555D368151}"/>
                </a:ext>
              </a:extLst>
            </p:cNvPr>
            <p:cNvSpPr>
              <a:spLocks noChangeArrowheads="1"/>
            </p:cNvSpPr>
            <p:nvPr/>
          </p:nvSpPr>
          <p:spPr bwMode="auto">
            <a:xfrm>
              <a:off x="1234" y="1429"/>
              <a:ext cx="1193" cy="304"/>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DCCH</a:t>
              </a:r>
            </a:p>
          </p:txBody>
        </p:sp>
        <p:sp>
          <p:nvSpPr>
            <p:cNvPr id="53259" name="AutoShape 9">
              <a:extLst>
                <a:ext uri="{FF2B5EF4-FFF2-40B4-BE49-F238E27FC236}">
                  <a16:creationId xmlns:a16="http://schemas.microsoft.com/office/drawing/2014/main" id="{415987D6-3B92-D44B-8B57-12667071775F}"/>
                </a:ext>
              </a:extLst>
            </p:cNvPr>
            <p:cNvSpPr>
              <a:spLocks noChangeArrowheads="1"/>
            </p:cNvSpPr>
            <p:nvPr/>
          </p:nvSpPr>
          <p:spPr bwMode="auto">
            <a:xfrm>
              <a:off x="1013" y="1907"/>
              <a:ext cx="707" cy="304"/>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SDCCH</a:t>
              </a:r>
            </a:p>
          </p:txBody>
        </p:sp>
        <p:sp>
          <p:nvSpPr>
            <p:cNvPr id="53260" name="AutoShape 10">
              <a:extLst>
                <a:ext uri="{FF2B5EF4-FFF2-40B4-BE49-F238E27FC236}">
                  <a16:creationId xmlns:a16="http://schemas.microsoft.com/office/drawing/2014/main" id="{0A83AB36-BA29-7CD9-5378-882E03459E5A}"/>
                </a:ext>
              </a:extLst>
            </p:cNvPr>
            <p:cNvSpPr>
              <a:spLocks noChangeArrowheads="1"/>
            </p:cNvSpPr>
            <p:nvPr/>
          </p:nvSpPr>
          <p:spPr bwMode="auto">
            <a:xfrm>
              <a:off x="3544" y="1429"/>
              <a:ext cx="1722" cy="348"/>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BCCH</a:t>
              </a:r>
            </a:p>
          </p:txBody>
        </p:sp>
        <p:sp>
          <p:nvSpPr>
            <p:cNvPr id="53261" name="AutoShape 11">
              <a:extLst>
                <a:ext uri="{FF2B5EF4-FFF2-40B4-BE49-F238E27FC236}">
                  <a16:creationId xmlns:a16="http://schemas.microsoft.com/office/drawing/2014/main" id="{D5C340F6-04FF-40A4-9468-290B280A6292}"/>
                </a:ext>
              </a:extLst>
            </p:cNvPr>
            <p:cNvSpPr>
              <a:spLocks noChangeArrowheads="1"/>
            </p:cNvSpPr>
            <p:nvPr/>
          </p:nvSpPr>
          <p:spPr bwMode="auto">
            <a:xfrm>
              <a:off x="3809" y="2037"/>
              <a:ext cx="662" cy="305"/>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BCCH</a:t>
              </a:r>
            </a:p>
          </p:txBody>
        </p:sp>
        <p:sp>
          <p:nvSpPr>
            <p:cNvPr id="53262" name="AutoShape 12">
              <a:extLst>
                <a:ext uri="{FF2B5EF4-FFF2-40B4-BE49-F238E27FC236}">
                  <a16:creationId xmlns:a16="http://schemas.microsoft.com/office/drawing/2014/main" id="{8BD6AC45-C557-FD2C-2909-04E915B4CE4D}"/>
                </a:ext>
              </a:extLst>
            </p:cNvPr>
            <p:cNvSpPr>
              <a:spLocks noChangeArrowheads="1"/>
            </p:cNvSpPr>
            <p:nvPr/>
          </p:nvSpPr>
          <p:spPr bwMode="auto">
            <a:xfrm>
              <a:off x="4648" y="1994"/>
              <a:ext cx="1016" cy="348"/>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Synch. CH.</a:t>
              </a:r>
            </a:p>
          </p:txBody>
        </p:sp>
        <p:sp>
          <p:nvSpPr>
            <p:cNvPr id="53263" name="Line 13">
              <a:extLst>
                <a:ext uri="{FF2B5EF4-FFF2-40B4-BE49-F238E27FC236}">
                  <a16:creationId xmlns:a16="http://schemas.microsoft.com/office/drawing/2014/main" id="{B27C3F90-F95B-70E8-24A2-E120C80999CB}"/>
                </a:ext>
              </a:extLst>
            </p:cNvPr>
            <p:cNvSpPr>
              <a:spLocks noChangeShapeType="1"/>
            </p:cNvSpPr>
            <p:nvPr/>
          </p:nvSpPr>
          <p:spPr bwMode="auto">
            <a:xfrm flipH="1">
              <a:off x="1800" y="1168"/>
              <a:ext cx="8" cy="320"/>
            </a:xfrm>
            <a:prstGeom prst="line">
              <a:avLst/>
            </a:prstGeom>
            <a:noFill/>
            <a:ln w="762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3264" name="Line 14">
              <a:extLst>
                <a:ext uri="{FF2B5EF4-FFF2-40B4-BE49-F238E27FC236}">
                  <a16:creationId xmlns:a16="http://schemas.microsoft.com/office/drawing/2014/main" id="{3D1133A8-930D-BBCB-E12B-D79C13AA975C}"/>
                </a:ext>
              </a:extLst>
            </p:cNvPr>
            <p:cNvSpPr>
              <a:spLocks noChangeShapeType="1"/>
            </p:cNvSpPr>
            <p:nvPr/>
          </p:nvSpPr>
          <p:spPr bwMode="auto">
            <a:xfrm>
              <a:off x="1368" y="1728"/>
              <a:ext cx="0" cy="24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3265" name="Line 15">
              <a:extLst>
                <a:ext uri="{FF2B5EF4-FFF2-40B4-BE49-F238E27FC236}">
                  <a16:creationId xmlns:a16="http://schemas.microsoft.com/office/drawing/2014/main" id="{A5F9D4F0-D7CB-449D-A449-B792735A212D}"/>
                </a:ext>
              </a:extLst>
            </p:cNvPr>
            <p:cNvSpPr>
              <a:spLocks noChangeShapeType="1"/>
            </p:cNvSpPr>
            <p:nvPr/>
          </p:nvSpPr>
          <p:spPr bwMode="auto">
            <a:xfrm>
              <a:off x="4560" y="1777"/>
              <a:ext cx="0" cy="87"/>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3266" name="Line 16">
              <a:extLst>
                <a:ext uri="{FF2B5EF4-FFF2-40B4-BE49-F238E27FC236}">
                  <a16:creationId xmlns:a16="http://schemas.microsoft.com/office/drawing/2014/main" id="{7AB598C9-A647-4B75-9324-AA0BDCEB19FE}"/>
                </a:ext>
              </a:extLst>
            </p:cNvPr>
            <p:cNvSpPr>
              <a:spLocks noChangeShapeType="1"/>
            </p:cNvSpPr>
            <p:nvPr/>
          </p:nvSpPr>
          <p:spPr bwMode="auto">
            <a:xfrm flipH="1">
              <a:off x="5266" y="1864"/>
              <a:ext cx="0" cy="217"/>
            </a:xfrm>
            <a:prstGeom prst="line">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3267" name="Line 17">
              <a:extLst>
                <a:ext uri="{FF2B5EF4-FFF2-40B4-BE49-F238E27FC236}">
                  <a16:creationId xmlns:a16="http://schemas.microsoft.com/office/drawing/2014/main" id="{405BF3BB-C4F6-6AAA-C61C-F8C80F0CAB60}"/>
                </a:ext>
              </a:extLst>
            </p:cNvPr>
            <p:cNvSpPr>
              <a:spLocks noChangeShapeType="1"/>
            </p:cNvSpPr>
            <p:nvPr/>
          </p:nvSpPr>
          <p:spPr bwMode="auto">
            <a:xfrm>
              <a:off x="4029" y="1864"/>
              <a:ext cx="0" cy="217"/>
            </a:xfrm>
            <a:prstGeom prst="line">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3268" name="Line 18">
              <a:extLst>
                <a:ext uri="{FF2B5EF4-FFF2-40B4-BE49-F238E27FC236}">
                  <a16:creationId xmlns:a16="http://schemas.microsoft.com/office/drawing/2014/main" id="{0C55726B-3B1B-6487-DDFC-BD6F951C02C5}"/>
                </a:ext>
              </a:extLst>
            </p:cNvPr>
            <p:cNvSpPr>
              <a:spLocks noChangeShapeType="1"/>
            </p:cNvSpPr>
            <p:nvPr/>
          </p:nvSpPr>
          <p:spPr bwMode="auto">
            <a:xfrm flipH="1">
              <a:off x="4416" y="1200"/>
              <a:ext cx="0" cy="288"/>
            </a:xfrm>
            <a:prstGeom prst="line">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3269" name="Line 19">
              <a:extLst>
                <a:ext uri="{FF2B5EF4-FFF2-40B4-BE49-F238E27FC236}">
                  <a16:creationId xmlns:a16="http://schemas.microsoft.com/office/drawing/2014/main" id="{8402FFFF-4F04-8B94-6E73-056AB6E210E7}"/>
                </a:ext>
              </a:extLst>
            </p:cNvPr>
            <p:cNvSpPr>
              <a:spLocks noChangeShapeType="1"/>
            </p:cNvSpPr>
            <p:nvPr/>
          </p:nvSpPr>
          <p:spPr bwMode="auto">
            <a:xfrm>
              <a:off x="4029" y="1864"/>
              <a:ext cx="1237"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3270" name="AutoShape 20">
              <a:extLst>
                <a:ext uri="{FF2B5EF4-FFF2-40B4-BE49-F238E27FC236}">
                  <a16:creationId xmlns:a16="http://schemas.microsoft.com/office/drawing/2014/main" id="{2B6A5BA0-9AD2-BDB9-D191-283673B4585C}"/>
                </a:ext>
              </a:extLst>
            </p:cNvPr>
            <p:cNvSpPr>
              <a:spLocks noChangeArrowheads="1"/>
            </p:cNvSpPr>
            <p:nvPr/>
          </p:nvSpPr>
          <p:spPr bwMode="auto">
            <a:xfrm>
              <a:off x="1852" y="1907"/>
              <a:ext cx="751" cy="261"/>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ACCH</a:t>
              </a:r>
            </a:p>
          </p:txBody>
        </p:sp>
        <p:sp>
          <p:nvSpPr>
            <p:cNvPr id="53271" name="Line 21">
              <a:extLst>
                <a:ext uri="{FF2B5EF4-FFF2-40B4-BE49-F238E27FC236}">
                  <a16:creationId xmlns:a16="http://schemas.microsoft.com/office/drawing/2014/main" id="{5873850F-BE98-53D7-22CB-98660B79ABB4}"/>
                </a:ext>
              </a:extLst>
            </p:cNvPr>
            <p:cNvSpPr>
              <a:spLocks noChangeShapeType="1"/>
            </p:cNvSpPr>
            <p:nvPr/>
          </p:nvSpPr>
          <p:spPr bwMode="auto">
            <a:xfrm>
              <a:off x="2232" y="1728"/>
              <a:ext cx="0" cy="24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3272" name="Line 22">
              <a:extLst>
                <a:ext uri="{FF2B5EF4-FFF2-40B4-BE49-F238E27FC236}">
                  <a16:creationId xmlns:a16="http://schemas.microsoft.com/office/drawing/2014/main" id="{C25AD314-5AF5-3374-53BE-C35BC9D737CF}"/>
                </a:ext>
              </a:extLst>
            </p:cNvPr>
            <p:cNvSpPr>
              <a:spLocks noChangeShapeType="1"/>
            </p:cNvSpPr>
            <p:nvPr/>
          </p:nvSpPr>
          <p:spPr bwMode="auto">
            <a:xfrm flipH="1">
              <a:off x="5134" y="2342"/>
              <a:ext cx="0" cy="347"/>
            </a:xfrm>
            <a:prstGeom prst="line">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3273" name="Line 23">
              <a:extLst>
                <a:ext uri="{FF2B5EF4-FFF2-40B4-BE49-F238E27FC236}">
                  <a16:creationId xmlns:a16="http://schemas.microsoft.com/office/drawing/2014/main" id="{865CEC2D-C839-364F-5324-1C9F266EA4F9}"/>
                </a:ext>
              </a:extLst>
            </p:cNvPr>
            <p:cNvSpPr>
              <a:spLocks noChangeShapeType="1"/>
            </p:cNvSpPr>
            <p:nvPr/>
          </p:nvSpPr>
          <p:spPr bwMode="auto">
            <a:xfrm flipH="1">
              <a:off x="4206" y="2472"/>
              <a:ext cx="0" cy="217"/>
            </a:xfrm>
            <a:prstGeom prst="line">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3274" name="Line 24">
              <a:extLst>
                <a:ext uri="{FF2B5EF4-FFF2-40B4-BE49-F238E27FC236}">
                  <a16:creationId xmlns:a16="http://schemas.microsoft.com/office/drawing/2014/main" id="{08184E2B-350E-A64F-4A18-830196660A70}"/>
                </a:ext>
              </a:extLst>
            </p:cNvPr>
            <p:cNvSpPr>
              <a:spLocks noChangeShapeType="1"/>
            </p:cNvSpPr>
            <p:nvPr/>
          </p:nvSpPr>
          <p:spPr bwMode="auto">
            <a:xfrm>
              <a:off x="1190" y="2298"/>
              <a:ext cx="1192"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3275" name="AutoShape 25">
              <a:extLst>
                <a:ext uri="{FF2B5EF4-FFF2-40B4-BE49-F238E27FC236}">
                  <a16:creationId xmlns:a16="http://schemas.microsoft.com/office/drawing/2014/main" id="{98820A7E-1B27-E50F-7125-6A7444228A7A}"/>
                </a:ext>
              </a:extLst>
            </p:cNvPr>
            <p:cNvSpPr>
              <a:spLocks noChangeArrowheads="1"/>
            </p:cNvSpPr>
            <p:nvPr/>
          </p:nvSpPr>
          <p:spPr bwMode="auto">
            <a:xfrm>
              <a:off x="2029" y="2472"/>
              <a:ext cx="707" cy="304"/>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SACCH</a:t>
              </a:r>
            </a:p>
          </p:txBody>
        </p:sp>
        <p:sp>
          <p:nvSpPr>
            <p:cNvPr id="53276" name="AutoShape 26">
              <a:extLst>
                <a:ext uri="{FF2B5EF4-FFF2-40B4-BE49-F238E27FC236}">
                  <a16:creationId xmlns:a16="http://schemas.microsoft.com/office/drawing/2014/main" id="{B3A7F6C0-7DAA-C08E-90D0-2878F7B2BA71}"/>
                </a:ext>
              </a:extLst>
            </p:cNvPr>
            <p:cNvSpPr>
              <a:spLocks noChangeArrowheads="1"/>
            </p:cNvSpPr>
            <p:nvPr/>
          </p:nvSpPr>
          <p:spPr bwMode="auto">
            <a:xfrm>
              <a:off x="792" y="2472"/>
              <a:ext cx="707" cy="304"/>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FACCH</a:t>
              </a:r>
            </a:p>
          </p:txBody>
        </p:sp>
        <p:sp>
          <p:nvSpPr>
            <p:cNvPr id="53277" name="Line 27">
              <a:extLst>
                <a:ext uri="{FF2B5EF4-FFF2-40B4-BE49-F238E27FC236}">
                  <a16:creationId xmlns:a16="http://schemas.microsoft.com/office/drawing/2014/main" id="{0305365F-689C-8BB7-15BD-62C378DC07AE}"/>
                </a:ext>
              </a:extLst>
            </p:cNvPr>
            <p:cNvSpPr>
              <a:spLocks noChangeShapeType="1"/>
            </p:cNvSpPr>
            <p:nvPr/>
          </p:nvSpPr>
          <p:spPr bwMode="auto">
            <a:xfrm flipH="1">
              <a:off x="2376" y="2168"/>
              <a:ext cx="6" cy="328"/>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3278" name="AutoShape 28">
              <a:extLst>
                <a:ext uri="{FF2B5EF4-FFF2-40B4-BE49-F238E27FC236}">
                  <a16:creationId xmlns:a16="http://schemas.microsoft.com/office/drawing/2014/main" id="{CE6C7D29-C1E3-912C-D7C4-5FE4D7696939}"/>
                </a:ext>
              </a:extLst>
            </p:cNvPr>
            <p:cNvSpPr>
              <a:spLocks noChangeArrowheads="1"/>
            </p:cNvSpPr>
            <p:nvPr/>
          </p:nvSpPr>
          <p:spPr bwMode="auto">
            <a:xfrm>
              <a:off x="2881" y="2400"/>
              <a:ext cx="1060" cy="392"/>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CCCH</a:t>
              </a:r>
            </a:p>
          </p:txBody>
        </p:sp>
        <p:sp>
          <p:nvSpPr>
            <p:cNvPr id="53279" name="Line 29">
              <a:extLst>
                <a:ext uri="{FF2B5EF4-FFF2-40B4-BE49-F238E27FC236}">
                  <a16:creationId xmlns:a16="http://schemas.microsoft.com/office/drawing/2014/main" id="{B824A0C5-638C-F17C-7B7B-1E24109129D4}"/>
                </a:ext>
              </a:extLst>
            </p:cNvPr>
            <p:cNvSpPr>
              <a:spLocks noChangeShapeType="1"/>
            </p:cNvSpPr>
            <p:nvPr/>
          </p:nvSpPr>
          <p:spPr bwMode="auto">
            <a:xfrm flipH="1">
              <a:off x="3408" y="1212"/>
              <a:ext cx="3" cy="1188"/>
            </a:xfrm>
            <a:prstGeom prst="line">
              <a:avLst/>
            </a:prstGeom>
            <a:noFill/>
            <a:ln w="76200">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3280" name="AutoShape 30">
              <a:extLst>
                <a:ext uri="{FF2B5EF4-FFF2-40B4-BE49-F238E27FC236}">
                  <a16:creationId xmlns:a16="http://schemas.microsoft.com/office/drawing/2014/main" id="{CE88B56D-9A0F-5952-7EED-07A276A96D39}"/>
                </a:ext>
              </a:extLst>
            </p:cNvPr>
            <p:cNvSpPr>
              <a:spLocks noChangeArrowheads="1"/>
            </p:cNvSpPr>
            <p:nvPr/>
          </p:nvSpPr>
          <p:spPr bwMode="auto">
            <a:xfrm>
              <a:off x="2736" y="3014"/>
              <a:ext cx="624" cy="289"/>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RACH</a:t>
              </a:r>
            </a:p>
          </p:txBody>
        </p:sp>
        <p:sp>
          <p:nvSpPr>
            <p:cNvPr id="53281" name="Text Box 31">
              <a:extLst>
                <a:ext uri="{FF2B5EF4-FFF2-40B4-BE49-F238E27FC236}">
                  <a16:creationId xmlns:a16="http://schemas.microsoft.com/office/drawing/2014/main" id="{B985B18B-AAAB-89F0-2FD2-9691F73B228C}"/>
                </a:ext>
              </a:extLst>
            </p:cNvPr>
            <p:cNvSpPr txBox="1">
              <a:spLocks noChangeArrowheads="1"/>
            </p:cNvSpPr>
            <p:nvPr/>
          </p:nvSpPr>
          <p:spPr bwMode="auto">
            <a:xfrm>
              <a:off x="2439" y="3312"/>
              <a:ext cx="585"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endParaRPr kumimoji="1" lang="en-US" altLang="en-US" b="0">
                <a:ea typeface="宋体" panose="02010600030101010101" pitchFamily="2" charset="-122"/>
              </a:endParaRPr>
            </a:p>
          </p:txBody>
        </p:sp>
        <p:sp>
          <p:nvSpPr>
            <p:cNvPr id="53282" name="AutoShape 32">
              <a:extLst>
                <a:ext uri="{FF2B5EF4-FFF2-40B4-BE49-F238E27FC236}">
                  <a16:creationId xmlns:a16="http://schemas.microsoft.com/office/drawing/2014/main" id="{3399D120-4EA4-F4E6-AD4D-CEC64931AA78}"/>
                </a:ext>
              </a:extLst>
            </p:cNvPr>
            <p:cNvSpPr>
              <a:spLocks noChangeArrowheads="1"/>
            </p:cNvSpPr>
            <p:nvPr/>
          </p:nvSpPr>
          <p:spPr bwMode="auto">
            <a:xfrm>
              <a:off x="3456" y="3216"/>
              <a:ext cx="672" cy="286"/>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CBCH</a:t>
              </a:r>
            </a:p>
          </p:txBody>
        </p:sp>
        <p:sp>
          <p:nvSpPr>
            <p:cNvPr id="53283" name="AutoShape 33">
              <a:extLst>
                <a:ext uri="{FF2B5EF4-FFF2-40B4-BE49-F238E27FC236}">
                  <a16:creationId xmlns:a16="http://schemas.microsoft.com/office/drawing/2014/main" id="{927C98C5-342C-95B8-1452-518697EBD917}"/>
                </a:ext>
              </a:extLst>
            </p:cNvPr>
            <p:cNvSpPr>
              <a:spLocks noChangeArrowheads="1"/>
            </p:cNvSpPr>
            <p:nvPr/>
          </p:nvSpPr>
          <p:spPr bwMode="auto">
            <a:xfrm>
              <a:off x="2928" y="3530"/>
              <a:ext cx="960" cy="348"/>
            </a:xfrm>
            <a:prstGeom prst="cube">
              <a:avLst>
                <a:gd name="adj" fmla="val 25000"/>
              </a:avLst>
            </a:prstGeom>
            <a:gradFill rotWithShape="0">
              <a:gsLst>
                <a:gs pos="0">
                  <a:srgbClr val="DAB630"/>
                </a:gs>
                <a:gs pos="100000">
                  <a:srgbClr val="F2E5B6"/>
                </a:gs>
              </a:gsLst>
              <a:path path="rect">
                <a:fillToRect r="100000" b="10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sz="1350">
                  <a:solidFill>
                    <a:schemeClr val="accent2"/>
                  </a:solidFill>
                </a:rPr>
                <a:t>PCH/AGCH</a:t>
              </a:r>
              <a:r>
                <a:rPr kumimoji="1" lang="en-US" altLang="zh-CN" sz="1350"/>
                <a:t>   </a:t>
              </a:r>
            </a:p>
          </p:txBody>
        </p:sp>
        <p:sp>
          <p:nvSpPr>
            <p:cNvPr id="53284" name="Line 34">
              <a:extLst>
                <a:ext uri="{FF2B5EF4-FFF2-40B4-BE49-F238E27FC236}">
                  <a16:creationId xmlns:a16="http://schemas.microsoft.com/office/drawing/2014/main" id="{6E309EE0-327B-F076-2509-CABDC3B5C35B}"/>
                </a:ext>
              </a:extLst>
            </p:cNvPr>
            <p:cNvSpPr>
              <a:spLocks noChangeShapeType="1"/>
            </p:cNvSpPr>
            <p:nvPr/>
          </p:nvSpPr>
          <p:spPr bwMode="auto">
            <a:xfrm>
              <a:off x="3013" y="2792"/>
              <a:ext cx="0" cy="217"/>
            </a:xfrm>
            <a:prstGeom prst="line">
              <a:avLst/>
            </a:prstGeom>
            <a:noFill/>
            <a:ln w="76200">
              <a:solidFill>
                <a:schemeClr val="tx1"/>
              </a:solidFill>
              <a:miter lim="800000"/>
              <a:headEnd type="triangle" w="med" len="med"/>
              <a:tailEnd/>
            </a:ln>
            <a:extLst>
              <a:ext uri="{909E8E84-426E-40DD-AFC4-6F175D3DCCD1}">
                <a14:hiddenFill xmlns:a14="http://schemas.microsoft.com/office/drawing/2010/main">
                  <a:noFill/>
                </a14:hiddenFill>
              </a:ext>
            </a:extLst>
          </p:spPr>
          <p:txBody>
            <a:bodyPr wrap="none"/>
            <a:lstStyle/>
            <a:p>
              <a:endParaRPr lang="en-IN" sz="1350"/>
            </a:p>
          </p:txBody>
        </p:sp>
        <p:sp>
          <p:nvSpPr>
            <p:cNvPr id="53285" name="Line 35">
              <a:extLst>
                <a:ext uri="{FF2B5EF4-FFF2-40B4-BE49-F238E27FC236}">
                  <a16:creationId xmlns:a16="http://schemas.microsoft.com/office/drawing/2014/main" id="{D131599E-55C6-BD0D-F63C-F7F570961CD5}"/>
                </a:ext>
              </a:extLst>
            </p:cNvPr>
            <p:cNvSpPr>
              <a:spLocks noChangeShapeType="1"/>
            </p:cNvSpPr>
            <p:nvPr/>
          </p:nvSpPr>
          <p:spPr bwMode="auto">
            <a:xfrm>
              <a:off x="3764" y="2792"/>
              <a:ext cx="0" cy="217"/>
            </a:xfrm>
            <a:prstGeom prst="line">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3286" name="Line 36">
              <a:extLst>
                <a:ext uri="{FF2B5EF4-FFF2-40B4-BE49-F238E27FC236}">
                  <a16:creationId xmlns:a16="http://schemas.microsoft.com/office/drawing/2014/main" id="{8BEE1377-899F-1F89-F393-46E99F57013B}"/>
                </a:ext>
              </a:extLst>
            </p:cNvPr>
            <p:cNvSpPr>
              <a:spLocks noChangeShapeType="1"/>
            </p:cNvSpPr>
            <p:nvPr/>
          </p:nvSpPr>
          <p:spPr bwMode="auto">
            <a:xfrm>
              <a:off x="3411" y="2792"/>
              <a:ext cx="0" cy="782"/>
            </a:xfrm>
            <a:prstGeom prst="line">
              <a:avLst/>
            </a:prstGeom>
            <a:noFill/>
            <a:ln w="762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3287" name="Line 37">
              <a:extLst>
                <a:ext uri="{FF2B5EF4-FFF2-40B4-BE49-F238E27FC236}">
                  <a16:creationId xmlns:a16="http://schemas.microsoft.com/office/drawing/2014/main" id="{9537291E-7761-9015-6E5F-629200008D6C}"/>
                </a:ext>
              </a:extLst>
            </p:cNvPr>
            <p:cNvSpPr>
              <a:spLocks noChangeShapeType="1"/>
            </p:cNvSpPr>
            <p:nvPr/>
          </p:nvSpPr>
          <p:spPr bwMode="auto">
            <a:xfrm>
              <a:off x="1190" y="2298"/>
              <a:ext cx="0" cy="217"/>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3288" name="Line 38">
              <a:extLst>
                <a:ext uri="{FF2B5EF4-FFF2-40B4-BE49-F238E27FC236}">
                  <a16:creationId xmlns:a16="http://schemas.microsoft.com/office/drawing/2014/main" id="{8A2BE2FC-B3E5-06EF-056A-1903F5DF12B6}"/>
                </a:ext>
              </a:extLst>
            </p:cNvPr>
            <p:cNvSpPr>
              <a:spLocks noChangeShapeType="1"/>
            </p:cNvSpPr>
            <p:nvPr/>
          </p:nvSpPr>
          <p:spPr bwMode="auto">
            <a:xfrm>
              <a:off x="4206" y="2472"/>
              <a:ext cx="928" cy="0"/>
            </a:xfrm>
            <a:prstGeom prst="line">
              <a:avLst/>
            </a:prstGeom>
            <a:noFill/>
            <a:ln w="762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grpSp>
      <p:sp>
        <p:nvSpPr>
          <p:cNvPr id="53253" name="Rectangle 39">
            <a:extLst>
              <a:ext uri="{FF2B5EF4-FFF2-40B4-BE49-F238E27FC236}">
                <a16:creationId xmlns:a16="http://schemas.microsoft.com/office/drawing/2014/main" id="{B2A6CB79-07AC-549C-E5FB-EC43CE30FFD4}"/>
              </a:ext>
            </a:extLst>
          </p:cNvPr>
          <p:cNvSpPr>
            <a:spLocks noChangeArrowheads="1"/>
          </p:cNvSpPr>
          <p:nvPr/>
        </p:nvSpPr>
        <p:spPr bwMode="auto">
          <a:xfrm>
            <a:off x="1143000" y="4764882"/>
            <a:ext cx="4486275" cy="99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6922" tIns="34529" rIns="136922" bIns="34529">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500" dirty="0"/>
              <a:t>Broadcast Control Channel – BCCH</a:t>
            </a:r>
          </a:p>
          <a:p>
            <a:pPr eaLnBrk="1" hangingPunct="1"/>
            <a:r>
              <a:rPr kumimoji="1" lang="en-US" altLang="zh-CN" sz="1500" dirty="0"/>
              <a:t>Common Control Channel – CCCH</a:t>
            </a:r>
          </a:p>
          <a:p>
            <a:pPr eaLnBrk="1" hangingPunct="1"/>
            <a:r>
              <a:rPr kumimoji="1" lang="en-US" altLang="zh-CN" sz="1500" dirty="0"/>
              <a:t>Dedicated Control Channel – DCCH</a:t>
            </a:r>
          </a:p>
          <a:p>
            <a:pPr eaLnBrk="1" hangingPunct="1"/>
            <a:r>
              <a:rPr kumimoji="1" lang="en-US" altLang="zh-CN" sz="1500" dirty="0"/>
              <a:t>Associated Control Channel – ACCH</a:t>
            </a:r>
            <a:endParaRPr kumimoji="1" lang="en-US" altLang="zh-CN" sz="1350" dirty="0"/>
          </a:p>
        </p:txBody>
      </p:sp>
      <p:sp>
        <p:nvSpPr>
          <p:cNvPr id="456744" name="Rectangle 40">
            <a:extLst>
              <a:ext uri="{FF2B5EF4-FFF2-40B4-BE49-F238E27FC236}">
                <a16:creationId xmlns:a16="http://schemas.microsoft.com/office/drawing/2014/main" id="{569ACDCA-0E95-EA7B-5D42-6159BED8BB9E}"/>
              </a:ext>
            </a:extLst>
          </p:cNvPr>
          <p:cNvSpPr>
            <a:spLocks noGrp="1" noChangeArrowheads="1"/>
          </p:cNvSpPr>
          <p:nvPr>
            <p:ph type="title"/>
          </p:nvPr>
        </p:nvSpPr>
        <p:spPr>
          <a:xfrm>
            <a:off x="1216819" y="579265"/>
            <a:ext cx="6229350" cy="500634"/>
          </a:xfrm>
          <a:ln>
            <a:miter lim="800000"/>
            <a:headEnd/>
            <a:tailEnd/>
          </a:ln>
        </p:spPr>
        <p:txBody>
          <a:bodyPr>
            <a:normAutofit fontScale="90000"/>
          </a:bodyPr>
          <a:lstStyle/>
          <a:p>
            <a:pPr>
              <a:defRPr/>
            </a:pPr>
            <a:r>
              <a:rPr lang="en-US" altLang="zh-CN" dirty="0">
                <a:ea typeface="宋体" pitchFamily="2" charset="-122"/>
              </a:rPr>
              <a:t>Control Channel</a:t>
            </a:r>
          </a:p>
        </p:txBody>
      </p:sp>
    </p:spTree>
    <p:extLst>
      <p:ext uri="{BB962C8B-B14F-4D97-AF65-F5344CB8AC3E}">
        <p14:creationId xmlns:p14="http://schemas.microsoft.com/office/powerpoint/2010/main" val="956956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9A0EE03-25F4-BF48-2AD0-A85D362C73E1}"/>
              </a:ext>
            </a:extLst>
          </p:cNvPr>
          <p:cNvSpPr>
            <a:spLocks noGrp="1" noChangeArrowheads="1"/>
          </p:cNvSpPr>
          <p:nvPr>
            <p:ph type="title"/>
          </p:nvPr>
        </p:nvSpPr>
        <p:spPr>
          <a:xfrm>
            <a:off x="0" y="0"/>
            <a:ext cx="5829300" cy="857250"/>
          </a:xfrm>
        </p:spPr>
        <p:txBody>
          <a:bodyPr/>
          <a:lstStyle/>
          <a:p>
            <a:pPr marL="457200" indent="-457200" eaLnBrk="1" hangingPunct="1">
              <a:buFont typeface="Wingdings" panose="05000000000000000000" pitchFamily="2" charset="2"/>
              <a:buChar char="ü"/>
            </a:pPr>
            <a:r>
              <a:rPr lang="en-US" altLang="en-US" sz="2700" u="sng" dirty="0">
                <a:solidFill>
                  <a:schemeClr val="tx2">
                    <a:lumMod val="75000"/>
                    <a:lumOff val="25000"/>
                  </a:schemeClr>
                </a:solidFill>
                <a:latin typeface="Times New Roman" panose="02020603050405020304" pitchFamily="18" charset="0"/>
              </a:rPr>
              <a:t>GSM-Frame Structure</a:t>
            </a:r>
            <a:endParaRPr lang="en-US" altLang="en-US" sz="2700" b="1" dirty="0">
              <a:solidFill>
                <a:schemeClr val="tx2">
                  <a:lumMod val="75000"/>
                  <a:lumOff val="25000"/>
                </a:schemeClr>
              </a:solidFill>
              <a:latin typeface="Times New Roman" panose="02020603050405020304" pitchFamily="18" charset="0"/>
            </a:endParaRPr>
          </a:p>
        </p:txBody>
      </p:sp>
      <p:pic>
        <p:nvPicPr>
          <p:cNvPr id="38915" name="Picture 3">
            <a:extLst>
              <a:ext uri="{FF2B5EF4-FFF2-40B4-BE49-F238E27FC236}">
                <a16:creationId xmlns:a16="http://schemas.microsoft.com/office/drawing/2014/main" id="{6B36DE5E-AC5B-52D6-38FC-04A68B4CB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71650"/>
            <a:ext cx="68580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68024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a:extLst>
              <a:ext uri="{FF2B5EF4-FFF2-40B4-BE49-F238E27FC236}">
                <a16:creationId xmlns:a16="http://schemas.microsoft.com/office/drawing/2014/main" id="{5893F038-ACB3-E3AD-CD29-FFBC3EDFA5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482065"/>
            <a:ext cx="9095185" cy="4964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1844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A971E3-7460-2029-4802-33B6B898FF4B}"/>
              </a:ext>
            </a:extLst>
          </p:cNvPr>
          <p:cNvPicPr>
            <a:picLocks noChangeAspect="1"/>
          </p:cNvPicPr>
          <p:nvPr/>
        </p:nvPicPr>
        <p:blipFill>
          <a:blip r:embed="rId2"/>
          <a:stretch>
            <a:fillRect/>
          </a:stretch>
        </p:blipFill>
        <p:spPr>
          <a:xfrm>
            <a:off x="213464" y="0"/>
            <a:ext cx="8418070" cy="6378858"/>
          </a:xfrm>
          <a:prstGeom prst="rect">
            <a:avLst/>
          </a:prstGeom>
        </p:spPr>
      </p:pic>
      <p:sp>
        <p:nvSpPr>
          <p:cNvPr id="4" name="TextBox 3">
            <a:extLst>
              <a:ext uri="{FF2B5EF4-FFF2-40B4-BE49-F238E27FC236}">
                <a16:creationId xmlns:a16="http://schemas.microsoft.com/office/drawing/2014/main" id="{FD25EA0B-FEF2-A451-830C-8BF38CB69A3B}"/>
              </a:ext>
            </a:extLst>
          </p:cNvPr>
          <p:cNvSpPr txBox="1"/>
          <p:nvPr/>
        </p:nvSpPr>
        <p:spPr>
          <a:xfrm>
            <a:off x="3383783" y="6488668"/>
            <a:ext cx="2685351" cy="369332"/>
          </a:xfrm>
          <a:prstGeom prst="rect">
            <a:avLst/>
          </a:prstGeom>
          <a:noFill/>
        </p:spPr>
        <p:txBody>
          <a:bodyPr wrap="none" rtlCol="0">
            <a:spAutoFit/>
          </a:bodyPr>
          <a:lstStyle/>
          <a:p>
            <a:r>
              <a:rPr lang="en-US" altLang="en-US" u="sng" dirty="0">
                <a:latin typeface="Times New Roman" panose="02020603050405020304" pitchFamily="18" charset="0"/>
              </a:rPr>
              <a:t>Fig: GSM-Frame Structure</a:t>
            </a:r>
            <a:endParaRPr lang="en-IN" sz="1350" b="1" dirty="0"/>
          </a:p>
        </p:txBody>
      </p:sp>
    </p:spTree>
    <p:extLst>
      <p:ext uri="{BB962C8B-B14F-4D97-AF65-F5344CB8AC3E}">
        <p14:creationId xmlns:p14="http://schemas.microsoft.com/office/powerpoint/2010/main" val="34995399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563D450-A553-EE02-92C9-ED87224B3069}"/>
              </a:ext>
            </a:extLst>
          </p:cNvPr>
          <p:cNvSpPr>
            <a:spLocks noGrp="1" noChangeArrowheads="1"/>
          </p:cNvSpPr>
          <p:nvPr>
            <p:ph type="title"/>
          </p:nvPr>
        </p:nvSpPr>
        <p:spPr>
          <a:xfrm>
            <a:off x="1657350" y="857250"/>
            <a:ext cx="5829300" cy="857250"/>
          </a:xfrm>
        </p:spPr>
        <p:txBody>
          <a:bodyPr/>
          <a:lstStyle/>
          <a:p>
            <a:pPr eaLnBrk="1" hangingPunct="1"/>
            <a:endParaRPr lang="en-US" altLang="en-US" sz="2700" u="sng" dirty="0">
              <a:latin typeface="Times New Roman" panose="02020603050405020304" pitchFamily="18" charset="0"/>
            </a:endParaRPr>
          </a:p>
        </p:txBody>
      </p:sp>
      <p:pic>
        <p:nvPicPr>
          <p:cNvPr id="32771" name="Picture 3">
            <a:extLst>
              <a:ext uri="{FF2B5EF4-FFF2-40B4-BE49-F238E27FC236}">
                <a16:creationId xmlns:a16="http://schemas.microsoft.com/office/drawing/2014/main" id="{5C058CC0-E95A-FF27-80AF-76D6E51B3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14" y="506796"/>
            <a:ext cx="8389668" cy="6140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48354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6C4FADC-9E13-D247-525F-7EFB58826ED0}"/>
              </a:ext>
            </a:extLst>
          </p:cNvPr>
          <p:cNvPicPr>
            <a:picLocks noChangeAspect="1"/>
          </p:cNvPicPr>
          <p:nvPr/>
        </p:nvPicPr>
        <p:blipFill>
          <a:blip r:embed="rId2"/>
          <a:stretch>
            <a:fillRect/>
          </a:stretch>
        </p:blipFill>
        <p:spPr>
          <a:xfrm>
            <a:off x="1127502" y="857250"/>
            <a:ext cx="6873498" cy="4435731"/>
          </a:xfrm>
          <a:prstGeom prst="rect">
            <a:avLst/>
          </a:prstGeom>
        </p:spPr>
      </p:pic>
      <p:cxnSp>
        <p:nvCxnSpPr>
          <p:cNvPr id="4" name="Straight Arrow Connector 3">
            <a:extLst>
              <a:ext uri="{FF2B5EF4-FFF2-40B4-BE49-F238E27FC236}">
                <a16:creationId xmlns:a16="http://schemas.microsoft.com/office/drawing/2014/main" id="{4C45BDE0-E16B-BB9B-ADDB-218C17C012E1}"/>
              </a:ext>
            </a:extLst>
          </p:cNvPr>
          <p:cNvCxnSpPr/>
          <p:nvPr/>
        </p:nvCxnSpPr>
        <p:spPr>
          <a:xfrm flipV="1">
            <a:off x="4914900" y="3886200"/>
            <a:ext cx="0" cy="2857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7296ED02-9518-48BC-7350-2DEE634A519E}"/>
              </a:ext>
            </a:extLst>
          </p:cNvPr>
          <p:cNvCxnSpPr/>
          <p:nvPr/>
        </p:nvCxnSpPr>
        <p:spPr>
          <a:xfrm flipV="1">
            <a:off x="7829550" y="3886200"/>
            <a:ext cx="0" cy="28575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BCC6012B-0992-1A10-0CE1-8DDDD08A48A3}"/>
              </a:ext>
            </a:extLst>
          </p:cNvPr>
          <p:cNvSpPr/>
          <p:nvPr/>
        </p:nvSpPr>
        <p:spPr>
          <a:xfrm>
            <a:off x="1314451" y="4800600"/>
            <a:ext cx="5372099" cy="5143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Tree>
    <p:extLst>
      <p:ext uri="{BB962C8B-B14F-4D97-AF65-F5344CB8AC3E}">
        <p14:creationId xmlns:p14="http://schemas.microsoft.com/office/powerpoint/2010/main" val="2696592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0" name="Rectangle 2">
            <a:extLst>
              <a:ext uri="{FF2B5EF4-FFF2-40B4-BE49-F238E27FC236}">
                <a16:creationId xmlns:a16="http://schemas.microsoft.com/office/drawing/2014/main" id="{CBCE071E-6E84-0BD0-DBDF-8A3726C0225F}"/>
              </a:ext>
            </a:extLst>
          </p:cNvPr>
          <p:cNvSpPr>
            <a:spLocks noGrp="1" noChangeArrowheads="1"/>
          </p:cNvSpPr>
          <p:nvPr>
            <p:ph type="title"/>
          </p:nvPr>
        </p:nvSpPr>
        <p:spPr>
          <a:xfrm>
            <a:off x="1485900" y="1385316"/>
            <a:ext cx="6229350" cy="443484"/>
          </a:xfrm>
          <a:ln>
            <a:miter lim="800000"/>
            <a:headEnd/>
            <a:tailEnd/>
          </a:ln>
        </p:spPr>
        <p:txBody>
          <a:bodyPr>
            <a:normAutofit fontScale="90000"/>
          </a:bodyPr>
          <a:lstStyle/>
          <a:p>
            <a:pPr>
              <a:defRPr/>
            </a:pPr>
            <a:r>
              <a:rPr lang="en-US" altLang="zh-CN" dirty="0">
                <a:ea typeface="宋体" pitchFamily="2" charset="-122"/>
              </a:rPr>
              <a:t>GSM </a:t>
            </a:r>
            <a:r>
              <a:rPr lang="en-US" altLang="zh-CN" dirty="0" err="1">
                <a:ea typeface="宋体" pitchFamily="2" charset="-122"/>
              </a:rPr>
              <a:t>Multiframe</a:t>
            </a:r>
            <a:endParaRPr lang="en-US" altLang="zh-CN" dirty="0">
              <a:ea typeface="宋体" pitchFamily="2" charset="-122"/>
            </a:endParaRPr>
          </a:p>
        </p:txBody>
      </p:sp>
      <p:sp>
        <p:nvSpPr>
          <p:cNvPr id="54275" name="AutoShape 3">
            <a:extLst>
              <a:ext uri="{FF2B5EF4-FFF2-40B4-BE49-F238E27FC236}">
                <a16:creationId xmlns:a16="http://schemas.microsoft.com/office/drawing/2014/main" id="{C6FE54EE-E106-39EB-9A4A-121817D54464}"/>
              </a:ext>
            </a:extLst>
          </p:cNvPr>
          <p:cNvSpPr>
            <a:spLocks noChangeArrowheads="1"/>
          </p:cNvSpPr>
          <p:nvPr/>
        </p:nvSpPr>
        <p:spPr bwMode="auto">
          <a:xfrm flipH="1">
            <a:off x="60007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76" name="AutoShape 4">
            <a:extLst>
              <a:ext uri="{FF2B5EF4-FFF2-40B4-BE49-F238E27FC236}">
                <a16:creationId xmlns:a16="http://schemas.microsoft.com/office/drawing/2014/main" id="{DBE5591F-65B7-EF19-1743-BF1DFB1C9FCD}"/>
              </a:ext>
            </a:extLst>
          </p:cNvPr>
          <p:cNvSpPr>
            <a:spLocks noChangeArrowheads="1"/>
          </p:cNvSpPr>
          <p:nvPr/>
        </p:nvSpPr>
        <p:spPr bwMode="auto">
          <a:xfrm flipH="1">
            <a:off x="57721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77" name="AutoShape 5">
            <a:extLst>
              <a:ext uri="{FF2B5EF4-FFF2-40B4-BE49-F238E27FC236}">
                <a16:creationId xmlns:a16="http://schemas.microsoft.com/office/drawing/2014/main" id="{EE34F3D5-CA61-B084-E71D-226E2E5A1FDB}"/>
              </a:ext>
            </a:extLst>
          </p:cNvPr>
          <p:cNvSpPr>
            <a:spLocks noChangeArrowheads="1"/>
          </p:cNvSpPr>
          <p:nvPr/>
        </p:nvSpPr>
        <p:spPr bwMode="auto">
          <a:xfrm flipH="1">
            <a:off x="55435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78" name="AutoShape 6">
            <a:extLst>
              <a:ext uri="{FF2B5EF4-FFF2-40B4-BE49-F238E27FC236}">
                <a16:creationId xmlns:a16="http://schemas.microsoft.com/office/drawing/2014/main" id="{F2CE8AD7-ABD6-EDFD-836B-F400BEF15D04}"/>
              </a:ext>
            </a:extLst>
          </p:cNvPr>
          <p:cNvSpPr>
            <a:spLocks noChangeArrowheads="1"/>
          </p:cNvSpPr>
          <p:nvPr/>
        </p:nvSpPr>
        <p:spPr bwMode="auto">
          <a:xfrm flipH="1">
            <a:off x="53149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79" name="AutoShape 7">
            <a:extLst>
              <a:ext uri="{FF2B5EF4-FFF2-40B4-BE49-F238E27FC236}">
                <a16:creationId xmlns:a16="http://schemas.microsoft.com/office/drawing/2014/main" id="{4D6DAAD0-45BC-7358-9A91-447160CAF181}"/>
              </a:ext>
            </a:extLst>
          </p:cNvPr>
          <p:cNvSpPr>
            <a:spLocks noChangeArrowheads="1"/>
          </p:cNvSpPr>
          <p:nvPr/>
        </p:nvSpPr>
        <p:spPr bwMode="auto">
          <a:xfrm flipH="1">
            <a:off x="50863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80" name="AutoShape 8">
            <a:extLst>
              <a:ext uri="{FF2B5EF4-FFF2-40B4-BE49-F238E27FC236}">
                <a16:creationId xmlns:a16="http://schemas.microsoft.com/office/drawing/2014/main" id="{9D773C13-77DC-5722-4255-64CE75610A8F}"/>
              </a:ext>
            </a:extLst>
          </p:cNvPr>
          <p:cNvSpPr>
            <a:spLocks noChangeArrowheads="1"/>
          </p:cNvSpPr>
          <p:nvPr/>
        </p:nvSpPr>
        <p:spPr bwMode="auto">
          <a:xfrm flipH="1">
            <a:off x="48577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81" name="AutoShape 9">
            <a:extLst>
              <a:ext uri="{FF2B5EF4-FFF2-40B4-BE49-F238E27FC236}">
                <a16:creationId xmlns:a16="http://schemas.microsoft.com/office/drawing/2014/main" id="{6ED333B8-31CC-928E-3D67-8E30479E8B0C}"/>
              </a:ext>
            </a:extLst>
          </p:cNvPr>
          <p:cNvSpPr>
            <a:spLocks noChangeArrowheads="1"/>
          </p:cNvSpPr>
          <p:nvPr/>
        </p:nvSpPr>
        <p:spPr bwMode="auto">
          <a:xfrm flipH="1">
            <a:off x="46291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82" name="AutoShape 10">
            <a:extLst>
              <a:ext uri="{FF2B5EF4-FFF2-40B4-BE49-F238E27FC236}">
                <a16:creationId xmlns:a16="http://schemas.microsoft.com/office/drawing/2014/main" id="{F793057F-A02D-6A02-B1A2-12F2BC1C5715}"/>
              </a:ext>
            </a:extLst>
          </p:cNvPr>
          <p:cNvSpPr>
            <a:spLocks noChangeArrowheads="1"/>
          </p:cNvSpPr>
          <p:nvPr/>
        </p:nvSpPr>
        <p:spPr bwMode="auto">
          <a:xfrm flipH="1">
            <a:off x="44005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83" name="AutoShape 11">
            <a:extLst>
              <a:ext uri="{FF2B5EF4-FFF2-40B4-BE49-F238E27FC236}">
                <a16:creationId xmlns:a16="http://schemas.microsoft.com/office/drawing/2014/main" id="{019C8EF6-56AA-ED21-5D65-59C07644622E}"/>
              </a:ext>
            </a:extLst>
          </p:cNvPr>
          <p:cNvSpPr>
            <a:spLocks noChangeArrowheads="1"/>
          </p:cNvSpPr>
          <p:nvPr/>
        </p:nvSpPr>
        <p:spPr bwMode="auto">
          <a:xfrm flipH="1">
            <a:off x="41719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84" name="AutoShape 12">
            <a:extLst>
              <a:ext uri="{FF2B5EF4-FFF2-40B4-BE49-F238E27FC236}">
                <a16:creationId xmlns:a16="http://schemas.microsoft.com/office/drawing/2014/main" id="{C15996B0-097C-6E26-28FB-B5C3AE757051}"/>
              </a:ext>
            </a:extLst>
          </p:cNvPr>
          <p:cNvSpPr>
            <a:spLocks noChangeArrowheads="1"/>
          </p:cNvSpPr>
          <p:nvPr/>
        </p:nvSpPr>
        <p:spPr bwMode="auto">
          <a:xfrm flipH="1">
            <a:off x="39433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85" name="AutoShape 13">
            <a:extLst>
              <a:ext uri="{FF2B5EF4-FFF2-40B4-BE49-F238E27FC236}">
                <a16:creationId xmlns:a16="http://schemas.microsoft.com/office/drawing/2014/main" id="{2C19CBB5-8242-CDCB-9095-DA5E6C5468D6}"/>
              </a:ext>
            </a:extLst>
          </p:cNvPr>
          <p:cNvSpPr>
            <a:spLocks noChangeArrowheads="1"/>
          </p:cNvSpPr>
          <p:nvPr/>
        </p:nvSpPr>
        <p:spPr bwMode="auto">
          <a:xfrm flipH="1">
            <a:off x="37147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86" name="AutoShape 14">
            <a:extLst>
              <a:ext uri="{FF2B5EF4-FFF2-40B4-BE49-F238E27FC236}">
                <a16:creationId xmlns:a16="http://schemas.microsoft.com/office/drawing/2014/main" id="{D3658E98-BAB0-1B18-BA9B-649819F1E1AF}"/>
              </a:ext>
            </a:extLst>
          </p:cNvPr>
          <p:cNvSpPr>
            <a:spLocks noChangeArrowheads="1"/>
          </p:cNvSpPr>
          <p:nvPr/>
        </p:nvSpPr>
        <p:spPr bwMode="auto">
          <a:xfrm flipH="1">
            <a:off x="34861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87" name="AutoShape 15">
            <a:extLst>
              <a:ext uri="{FF2B5EF4-FFF2-40B4-BE49-F238E27FC236}">
                <a16:creationId xmlns:a16="http://schemas.microsoft.com/office/drawing/2014/main" id="{9496F973-A170-EBD7-B532-435B96268200}"/>
              </a:ext>
            </a:extLst>
          </p:cNvPr>
          <p:cNvSpPr>
            <a:spLocks noChangeArrowheads="1"/>
          </p:cNvSpPr>
          <p:nvPr/>
        </p:nvSpPr>
        <p:spPr bwMode="auto">
          <a:xfrm flipH="1">
            <a:off x="32575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88" name="AutoShape 16">
            <a:extLst>
              <a:ext uri="{FF2B5EF4-FFF2-40B4-BE49-F238E27FC236}">
                <a16:creationId xmlns:a16="http://schemas.microsoft.com/office/drawing/2014/main" id="{211A818D-E974-D951-0D4F-060D2C311049}"/>
              </a:ext>
            </a:extLst>
          </p:cNvPr>
          <p:cNvSpPr>
            <a:spLocks noChangeArrowheads="1"/>
          </p:cNvSpPr>
          <p:nvPr/>
        </p:nvSpPr>
        <p:spPr bwMode="auto">
          <a:xfrm flipH="1">
            <a:off x="30289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89" name="AutoShape 17">
            <a:extLst>
              <a:ext uri="{FF2B5EF4-FFF2-40B4-BE49-F238E27FC236}">
                <a16:creationId xmlns:a16="http://schemas.microsoft.com/office/drawing/2014/main" id="{543DC3EB-7A64-4735-7C10-FD81069642C6}"/>
              </a:ext>
            </a:extLst>
          </p:cNvPr>
          <p:cNvSpPr>
            <a:spLocks noChangeArrowheads="1"/>
          </p:cNvSpPr>
          <p:nvPr/>
        </p:nvSpPr>
        <p:spPr bwMode="auto">
          <a:xfrm flipH="1">
            <a:off x="28003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90" name="Line 18">
            <a:extLst>
              <a:ext uri="{FF2B5EF4-FFF2-40B4-BE49-F238E27FC236}">
                <a16:creationId xmlns:a16="http://schemas.microsoft.com/office/drawing/2014/main" id="{CDA86DB6-F447-81BB-44D4-F53B6D18E2C6}"/>
              </a:ext>
            </a:extLst>
          </p:cNvPr>
          <p:cNvSpPr>
            <a:spLocks noChangeShapeType="1"/>
          </p:cNvSpPr>
          <p:nvPr/>
        </p:nvSpPr>
        <p:spPr bwMode="auto">
          <a:xfrm>
            <a:off x="5600700" y="2171700"/>
            <a:ext cx="13716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4291" name="Line 19">
            <a:extLst>
              <a:ext uri="{FF2B5EF4-FFF2-40B4-BE49-F238E27FC236}">
                <a16:creationId xmlns:a16="http://schemas.microsoft.com/office/drawing/2014/main" id="{69EE3442-A0DF-9B0E-3F78-90AFC49D894F}"/>
              </a:ext>
            </a:extLst>
          </p:cNvPr>
          <p:cNvSpPr>
            <a:spLocks noChangeShapeType="1"/>
          </p:cNvSpPr>
          <p:nvPr/>
        </p:nvSpPr>
        <p:spPr bwMode="auto">
          <a:xfrm flipH="1">
            <a:off x="1943100" y="2171700"/>
            <a:ext cx="13716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4292" name="Text Box 20">
            <a:extLst>
              <a:ext uri="{FF2B5EF4-FFF2-40B4-BE49-F238E27FC236}">
                <a16:creationId xmlns:a16="http://schemas.microsoft.com/office/drawing/2014/main" id="{B3BA1495-3798-0DA8-3AB3-F4A524815360}"/>
              </a:ext>
            </a:extLst>
          </p:cNvPr>
          <p:cNvSpPr txBox="1">
            <a:spLocks noChangeArrowheads="1"/>
          </p:cNvSpPr>
          <p:nvPr/>
        </p:nvSpPr>
        <p:spPr bwMode="auto">
          <a:xfrm>
            <a:off x="3600450" y="1943100"/>
            <a:ext cx="1727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a:t>TDMA Frames</a:t>
            </a:r>
          </a:p>
        </p:txBody>
      </p:sp>
      <p:sp>
        <p:nvSpPr>
          <p:cNvPr id="54293" name="Line 21">
            <a:extLst>
              <a:ext uri="{FF2B5EF4-FFF2-40B4-BE49-F238E27FC236}">
                <a16:creationId xmlns:a16="http://schemas.microsoft.com/office/drawing/2014/main" id="{22D579C5-CE75-0C1B-1935-199CDFC5718D}"/>
              </a:ext>
            </a:extLst>
          </p:cNvPr>
          <p:cNvSpPr>
            <a:spLocks noChangeShapeType="1"/>
          </p:cNvSpPr>
          <p:nvPr/>
        </p:nvSpPr>
        <p:spPr bwMode="auto">
          <a:xfrm>
            <a:off x="1714500" y="2971800"/>
            <a:ext cx="9715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294" name="Line 22">
            <a:extLst>
              <a:ext uri="{FF2B5EF4-FFF2-40B4-BE49-F238E27FC236}">
                <a16:creationId xmlns:a16="http://schemas.microsoft.com/office/drawing/2014/main" id="{D5E47130-81DA-E912-20D6-F613D71F7DA6}"/>
              </a:ext>
            </a:extLst>
          </p:cNvPr>
          <p:cNvSpPr>
            <a:spLocks noChangeShapeType="1"/>
          </p:cNvSpPr>
          <p:nvPr/>
        </p:nvSpPr>
        <p:spPr bwMode="auto">
          <a:xfrm>
            <a:off x="1714500" y="3086100"/>
            <a:ext cx="9715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295" name="Line 23">
            <a:extLst>
              <a:ext uri="{FF2B5EF4-FFF2-40B4-BE49-F238E27FC236}">
                <a16:creationId xmlns:a16="http://schemas.microsoft.com/office/drawing/2014/main" id="{1376E307-E7E9-6594-4CCA-B0C952EE2E1E}"/>
              </a:ext>
            </a:extLst>
          </p:cNvPr>
          <p:cNvSpPr>
            <a:spLocks noChangeShapeType="1"/>
          </p:cNvSpPr>
          <p:nvPr/>
        </p:nvSpPr>
        <p:spPr bwMode="auto">
          <a:xfrm>
            <a:off x="6515100" y="2971800"/>
            <a:ext cx="9715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296" name="Line 24">
            <a:extLst>
              <a:ext uri="{FF2B5EF4-FFF2-40B4-BE49-F238E27FC236}">
                <a16:creationId xmlns:a16="http://schemas.microsoft.com/office/drawing/2014/main" id="{C9F0A871-1483-CC6F-1B71-5734693405D4}"/>
              </a:ext>
            </a:extLst>
          </p:cNvPr>
          <p:cNvSpPr>
            <a:spLocks noChangeShapeType="1"/>
          </p:cNvSpPr>
          <p:nvPr/>
        </p:nvSpPr>
        <p:spPr bwMode="auto">
          <a:xfrm>
            <a:off x="6515100" y="3086100"/>
            <a:ext cx="9715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297" name="Line 25">
            <a:extLst>
              <a:ext uri="{FF2B5EF4-FFF2-40B4-BE49-F238E27FC236}">
                <a16:creationId xmlns:a16="http://schemas.microsoft.com/office/drawing/2014/main" id="{1E515F3E-D0D1-C6EB-E263-D0F419FB6C5E}"/>
              </a:ext>
            </a:extLst>
          </p:cNvPr>
          <p:cNvSpPr>
            <a:spLocks noChangeShapeType="1"/>
          </p:cNvSpPr>
          <p:nvPr/>
        </p:nvSpPr>
        <p:spPr bwMode="auto">
          <a:xfrm>
            <a:off x="2571750" y="2571750"/>
            <a:ext cx="0" cy="228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298" name="AutoShape 26">
            <a:extLst>
              <a:ext uri="{FF2B5EF4-FFF2-40B4-BE49-F238E27FC236}">
                <a16:creationId xmlns:a16="http://schemas.microsoft.com/office/drawing/2014/main" id="{4D17607B-688B-CA60-8BA6-B6BD03EAD1CB}"/>
              </a:ext>
            </a:extLst>
          </p:cNvPr>
          <p:cNvSpPr>
            <a:spLocks noChangeArrowheads="1"/>
          </p:cNvSpPr>
          <p:nvPr/>
        </p:nvSpPr>
        <p:spPr bwMode="auto">
          <a:xfrm flipH="1">
            <a:off x="2571750" y="28575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4299" name="Line 27">
            <a:extLst>
              <a:ext uri="{FF2B5EF4-FFF2-40B4-BE49-F238E27FC236}">
                <a16:creationId xmlns:a16="http://schemas.microsoft.com/office/drawing/2014/main" id="{F93C823F-F5EA-02B3-1B22-21BC90B8CB2B}"/>
              </a:ext>
            </a:extLst>
          </p:cNvPr>
          <p:cNvSpPr>
            <a:spLocks noChangeShapeType="1"/>
          </p:cNvSpPr>
          <p:nvPr/>
        </p:nvSpPr>
        <p:spPr bwMode="auto">
          <a:xfrm>
            <a:off x="4400550" y="2571750"/>
            <a:ext cx="0" cy="228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00" name="Line 28">
            <a:extLst>
              <a:ext uri="{FF2B5EF4-FFF2-40B4-BE49-F238E27FC236}">
                <a16:creationId xmlns:a16="http://schemas.microsoft.com/office/drawing/2014/main" id="{6A2D14E7-4BD0-44A3-297F-85BB86A6A12A}"/>
              </a:ext>
            </a:extLst>
          </p:cNvPr>
          <p:cNvSpPr>
            <a:spLocks noChangeShapeType="1"/>
          </p:cNvSpPr>
          <p:nvPr/>
        </p:nvSpPr>
        <p:spPr bwMode="auto">
          <a:xfrm flipH="1">
            <a:off x="2571750" y="2686050"/>
            <a:ext cx="62865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4301" name="Line 29">
            <a:extLst>
              <a:ext uri="{FF2B5EF4-FFF2-40B4-BE49-F238E27FC236}">
                <a16:creationId xmlns:a16="http://schemas.microsoft.com/office/drawing/2014/main" id="{D3873466-DEEA-844A-CA3D-5C6FD34EBC41}"/>
              </a:ext>
            </a:extLst>
          </p:cNvPr>
          <p:cNvSpPr>
            <a:spLocks noChangeShapeType="1"/>
          </p:cNvSpPr>
          <p:nvPr/>
        </p:nvSpPr>
        <p:spPr bwMode="auto">
          <a:xfrm>
            <a:off x="3829050" y="2686050"/>
            <a:ext cx="5715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4302" name="Text Box 30">
            <a:extLst>
              <a:ext uri="{FF2B5EF4-FFF2-40B4-BE49-F238E27FC236}">
                <a16:creationId xmlns:a16="http://schemas.microsoft.com/office/drawing/2014/main" id="{C160E3CB-3F16-2264-6E1F-FC4DC5EC2088}"/>
              </a:ext>
            </a:extLst>
          </p:cNvPr>
          <p:cNvSpPr txBox="1">
            <a:spLocks noChangeArrowheads="1"/>
          </p:cNvSpPr>
          <p:nvPr/>
        </p:nvSpPr>
        <p:spPr bwMode="auto">
          <a:xfrm>
            <a:off x="3359944" y="248840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a:t>0</a:t>
            </a:r>
          </a:p>
        </p:txBody>
      </p:sp>
      <p:sp>
        <p:nvSpPr>
          <p:cNvPr id="54303" name="Line 31">
            <a:extLst>
              <a:ext uri="{FF2B5EF4-FFF2-40B4-BE49-F238E27FC236}">
                <a16:creationId xmlns:a16="http://schemas.microsoft.com/office/drawing/2014/main" id="{250316C5-D077-27A4-219D-3D2FECE8CEC1}"/>
              </a:ext>
            </a:extLst>
          </p:cNvPr>
          <p:cNvSpPr>
            <a:spLocks noChangeShapeType="1"/>
          </p:cNvSpPr>
          <p:nvPr/>
        </p:nvSpPr>
        <p:spPr bwMode="auto">
          <a:xfrm>
            <a:off x="4400550" y="2571750"/>
            <a:ext cx="0" cy="228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04" name="Line 32">
            <a:extLst>
              <a:ext uri="{FF2B5EF4-FFF2-40B4-BE49-F238E27FC236}">
                <a16:creationId xmlns:a16="http://schemas.microsoft.com/office/drawing/2014/main" id="{E88491AB-B23D-2061-1D56-40A85A275A4E}"/>
              </a:ext>
            </a:extLst>
          </p:cNvPr>
          <p:cNvSpPr>
            <a:spLocks noChangeShapeType="1"/>
          </p:cNvSpPr>
          <p:nvPr/>
        </p:nvSpPr>
        <p:spPr bwMode="auto">
          <a:xfrm>
            <a:off x="6229350" y="2571750"/>
            <a:ext cx="0" cy="228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05" name="Line 33">
            <a:extLst>
              <a:ext uri="{FF2B5EF4-FFF2-40B4-BE49-F238E27FC236}">
                <a16:creationId xmlns:a16="http://schemas.microsoft.com/office/drawing/2014/main" id="{D22ADDA9-0271-613B-235F-5DA70251ACE1}"/>
              </a:ext>
            </a:extLst>
          </p:cNvPr>
          <p:cNvSpPr>
            <a:spLocks noChangeShapeType="1"/>
          </p:cNvSpPr>
          <p:nvPr/>
        </p:nvSpPr>
        <p:spPr bwMode="auto">
          <a:xfrm flipH="1">
            <a:off x="4400550" y="2686050"/>
            <a:ext cx="62865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4306" name="Line 34">
            <a:extLst>
              <a:ext uri="{FF2B5EF4-FFF2-40B4-BE49-F238E27FC236}">
                <a16:creationId xmlns:a16="http://schemas.microsoft.com/office/drawing/2014/main" id="{FC3C0CBD-E252-20F8-9C38-D4F11B92BA65}"/>
              </a:ext>
            </a:extLst>
          </p:cNvPr>
          <p:cNvSpPr>
            <a:spLocks noChangeShapeType="1"/>
          </p:cNvSpPr>
          <p:nvPr/>
        </p:nvSpPr>
        <p:spPr bwMode="auto">
          <a:xfrm>
            <a:off x="5657850" y="2686050"/>
            <a:ext cx="5715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4307" name="Text Box 35">
            <a:extLst>
              <a:ext uri="{FF2B5EF4-FFF2-40B4-BE49-F238E27FC236}">
                <a16:creationId xmlns:a16="http://schemas.microsoft.com/office/drawing/2014/main" id="{1D0BED83-7163-8B35-D914-BF1904871926}"/>
              </a:ext>
            </a:extLst>
          </p:cNvPr>
          <p:cNvSpPr txBox="1">
            <a:spLocks noChangeArrowheads="1"/>
          </p:cNvSpPr>
          <p:nvPr/>
        </p:nvSpPr>
        <p:spPr bwMode="auto">
          <a:xfrm>
            <a:off x="5188744" y="248840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a:t>1</a:t>
            </a:r>
          </a:p>
        </p:txBody>
      </p:sp>
      <p:sp>
        <p:nvSpPr>
          <p:cNvPr id="54308" name="Rectangle 36">
            <a:extLst>
              <a:ext uri="{FF2B5EF4-FFF2-40B4-BE49-F238E27FC236}">
                <a16:creationId xmlns:a16="http://schemas.microsoft.com/office/drawing/2014/main" id="{5C5771D1-8A9A-9E2C-645E-69A7C7D8DD0C}"/>
              </a:ext>
            </a:extLst>
          </p:cNvPr>
          <p:cNvSpPr>
            <a:spLocks noChangeArrowheads="1"/>
          </p:cNvSpPr>
          <p:nvPr/>
        </p:nvSpPr>
        <p:spPr bwMode="auto">
          <a:xfrm>
            <a:off x="2057400" y="39433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0</a:t>
            </a:r>
          </a:p>
        </p:txBody>
      </p:sp>
      <p:sp>
        <p:nvSpPr>
          <p:cNvPr id="54309" name="Rectangle 37">
            <a:extLst>
              <a:ext uri="{FF2B5EF4-FFF2-40B4-BE49-F238E27FC236}">
                <a16:creationId xmlns:a16="http://schemas.microsoft.com/office/drawing/2014/main" id="{8E4F16B3-4EF7-83CC-3D69-119F278513A5}"/>
              </a:ext>
            </a:extLst>
          </p:cNvPr>
          <p:cNvSpPr>
            <a:spLocks noChangeArrowheads="1"/>
          </p:cNvSpPr>
          <p:nvPr/>
        </p:nvSpPr>
        <p:spPr bwMode="auto">
          <a:xfrm>
            <a:off x="2457450" y="39433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1</a:t>
            </a:r>
            <a:endParaRPr kumimoji="1" lang="en-US" altLang="zh-CN" sz="1200" b="0">
              <a:solidFill>
                <a:schemeClr val="accent2"/>
              </a:solidFill>
            </a:endParaRPr>
          </a:p>
        </p:txBody>
      </p:sp>
      <p:sp>
        <p:nvSpPr>
          <p:cNvPr id="54310" name="Line 38">
            <a:extLst>
              <a:ext uri="{FF2B5EF4-FFF2-40B4-BE49-F238E27FC236}">
                <a16:creationId xmlns:a16="http://schemas.microsoft.com/office/drawing/2014/main" id="{963654F8-62BE-9D9B-E6D4-BC5A9B86FA78}"/>
              </a:ext>
            </a:extLst>
          </p:cNvPr>
          <p:cNvSpPr>
            <a:spLocks noChangeShapeType="1"/>
          </p:cNvSpPr>
          <p:nvPr/>
        </p:nvSpPr>
        <p:spPr bwMode="auto">
          <a:xfrm>
            <a:off x="1657350" y="4057650"/>
            <a:ext cx="4000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11" name="Line 39">
            <a:extLst>
              <a:ext uri="{FF2B5EF4-FFF2-40B4-BE49-F238E27FC236}">
                <a16:creationId xmlns:a16="http://schemas.microsoft.com/office/drawing/2014/main" id="{06D238B1-7973-EBA6-5FA0-58632ABCD77E}"/>
              </a:ext>
            </a:extLst>
          </p:cNvPr>
          <p:cNvSpPr>
            <a:spLocks noChangeShapeType="1"/>
          </p:cNvSpPr>
          <p:nvPr/>
        </p:nvSpPr>
        <p:spPr bwMode="auto">
          <a:xfrm>
            <a:off x="1657350" y="4171950"/>
            <a:ext cx="4000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12" name="Line 40">
            <a:extLst>
              <a:ext uri="{FF2B5EF4-FFF2-40B4-BE49-F238E27FC236}">
                <a16:creationId xmlns:a16="http://schemas.microsoft.com/office/drawing/2014/main" id="{3D29DFE8-16C5-E856-2F45-6498B2162A25}"/>
              </a:ext>
            </a:extLst>
          </p:cNvPr>
          <p:cNvSpPr>
            <a:spLocks noChangeShapeType="1"/>
          </p:cNvSpPr>
          <p:nvPr/>
        </p:nvSpPr>
        <p:spPr bwMode="auto">
          <a:xfrm>
            <a:off x="4057650" y="4057650"/>
            <a:ext cx="10858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13" name="Line 41">
            <a:extLst>
              <a:ext uri="{FF2B5EF4-FFF2-40B4-BE49-F238E27FC236}">
                <a16:creationId xmlns:a16="http://schemas.microsoft.com/office/drawing/2014/main" id="{E9C8CE5D-444A-D936-27EA-8E20FF8A2E5F}"/>
              </a:ext>
            </a:extLst>
          </p:cNvPr>
          <p:cNvSpPr>
            <a:spLocks noChangeShapeType="1"/>
          </p:cNvSpPr>
          <p:nvPr/>
        </p:nvSpPr>
        <p:spPr bwMode="auto">
          <a:xfrm>
            <a:off x="4057650" y="4171950"/>
            <a:ext cx="10858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14" name="Line 42">
            <a:extLst>
              <a:ext uri="{FF2B5EF4-FFF2-40B4-BE49-F238E27FC236}">
                <a16:creationId xmlns:a16="http://schemas.microsoft.com/office/drawing/2014/main" id="{20421BBA-EAD6-628F-5F89-D0C30A693A1A}"/>
              </a:ext>
            </a:extLst>
          </p:cNvPr>
          <p:cNvSpPr>
            <a:spLocks noChangeShapeType="1"/>
          </p:cNvSpPr>
          <p:nvPr/>
        </p:nvSpPr>
        <p:spPr bwMode="auto">
          <a:xfrm>
            <a:off x="7258050" y="4171950"/>
            <a:ext cx="2857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15" name="Line 43">
            <a:extLst>
              <a:ext uri="{FF2B5EF4-FFF2-40B4-BE49-F238E27FC236}">
                <a16:creationId xmlns:a16="http://schemas.microsoft.com/office/drawing/2014/main" id="{917B316D-B50A-FE46-E92B-19A7B1C2E32A}"/>
              </a:ext>
            </a:extLst>
          </p:cNvPr>
          <p:cNvSpPr>
            <a:spLocks noChangeShapeType="1"/>
          </p:cNvSpPr>
          <p:nvPr/>
        </p:nvSpPr>
        <p:spPr bwMode="auto">
          <a:xfrm>
            <a:off x="7258050" y="4057650"/>
            <a:ext cx="2857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16" name="Rectangle 44">
            <a:extLst>
              <a:ext uri="{FF2B5EF4-FFF2-40B4-BE49-F238E27FC236}">
                <a16:creationId xmlns:a16="http://schemas.microsoft.com/office/drawing/2014/main" id="{50C37029-EAF4-B839-7C4B-C949D4C76F03}"/>
              </a:ext>
            </a:extLst>
          </p:cNvPr>
          <p:cNvSpPr>
            <a:spLocks noChangeArrowheads="1"/>
          </p:cNvSpPr>
          <p:nvPr/>
        </p:nvSpPr>
        <p:spPr bwMode="auto">
          <a:xfrm>
            <a:off x="2857500" y="39433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2</a:t>
            </a:r>
            <a:endParaRPr kumimoji="1" lang="en-US" altLang="zh-CN" sz="1200" b="0">
              <a:solidFill>
                <a:schemeClr val="accent2"/>
              </a:solidFill>
            </a:endParaRPr>
          </a:p>
        </p:txBody>
      </p:sp>
      <p:sp>
        <p:nvSpPr>
          <p:cNvPr id="54317" name="Rectangle 45">
            <a:extLst>
              <a:ext uri="{FF2B5EF4-FFF2-40B4-BE49-F238E27FC236}">
                <a16:creationId xmlns:a16="http://schemas.microsoft.com/office/drawing/2014/main" id="{BD6A374F-A24B-45F2-79FC-1731F6244CCB}"/>
              </a:ext>
            </a:extLst>
          </p:cNvPr>
          <p:cNvSpPr>
            <a:spLocks noChangeArrowheads="1"/>
          </p:cNvSpPr>
          <p:nvPr/>
        </p:nvSpPr>
        <p:spPr bwMode="auto">
          <a:xfrm>
            <a:off x="3657600" y="39433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4</a:t>
            </a:r>
            <a:endParaRPr kumimoji="1" lang="en-US" altLang="zh-CN" sz="1200" b="0">
              <a:solidFill>
                <a:schemeClr val="accent2"/>
              </a:solidFill>
            </a:endParaRPr>
          </a:p>
        </p:txBody>
      </p:sp>
      <p:sp>
        <p:nvSpPr>
          <p:cNvPr id="54318" name="Rectangle 46">
            <a:extLst>
              <a:ext uri="{FF2B5EF4-FFF2-40B4-BE49-F238E27FC236}">
                <a16:creationId xmlns:a16="http://schemas.microsoft.com/office/drawing/2014/main" id="{5CF7FEA5-E439-3587-2AB7-DFCF7B1DFBB7}"/>
              </a:ext>
            </a:extLst>
          </p:cNvPr>
          <p:cNvSpPr>
            <a:spLocks noChangeArrowheads="1"/>
          </p:cNvSpPr>
          <p:nvPr/>
        </p:nvSpPr>
        <p:spPr bwMode="auto">
          <a:xfrm>
            <a:off x="3257550" y="39433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3</a:t>
            </a:r>
            <a:endParaRPr kumimoji="1" lang="en-US" altLang="zh-CN" sz="1200" b="0">
              <a:solidFill>
                <a:schemeClr val="accent2"/>
              </a:solidFill>
            </a:endParaRPr>
          </a:p>
        </p:txBody>
      </p:sp>
      <p:sp>
        <p:nvSpPr>
          <p:cNvPr id="54319" name="Rectangle 47">
            <a:extLst>
              <a:ext uri="{FF2B5EF4-FFF2-40B4-BE49-F238E27FC236}">
                <a16:creationId xmlns:a16="http://schemas.microsoft.com/office/drawing/2014/main" id="{4653C175-6AEA-5C57-F873-8201C89A8496}"/>
              </a:ext>
            </a:extLst>
          </p:cNvPr>
          <p:cNvSpPr>
            <a:spLocks noChangeArrowheads="1"/>
          </p:cNvSpPr>
          <p:nvPr/>
        </p:nvSpPr>
        <p:spPr bwMode="auto">
          <a:xfrm>
            <a:off x="5200650" y="39433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21</a:t>
            </a:r>
          </a:p>
        </p:txBody>
      </p:sp>
      <p:sp>
        <p:nvSpPr>
          <p:cNvPr id="54320" name="Rectangle 48">
            <a:extLst>
              <a:ext uri="{FF2B5EF4-FFF2-40B4-BE49-F238E27FC236}">
                <a16:creationId xmlns:a16="http://schemas.microsoft.com/office/drawing/2014/main" id="{F76A6087-F7E1-9F07-0340-4E73BCFB5276}"/>
              </a:ext>
            </a:extLst>
          </p:cNvPr>
          <p:cNvSpPr>
            <a:spLocks noChangeArrowheads="1"/>
          </p:cNvSpPr>
          <p:nvPr/>
        </p:nvSpPr>
        <p:spPr bwMode="auto">
          <a:xfrm>
            <a:off x="5600700" y="39433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22</a:t>
            </a:r>
          </a:p>
        </p:txBody>
      </p:sp>
      <p:sp>
        <p:nvSpPr>
          <p:cNvPr id="54321" name="Rectangle 49">
            <a:extLst>
              <a:ext uri="{FF2B5EF4-FFF2-40B4-BE49-F238E27FC236}">
                <a16:creationId xmlns:a16="http://schemas.microsoft.com/office/drawing/2014/main" id="{B7D9F5B3-DB25-468E-2147-0CD9093A7BC9}"/>
              </a:ext>
            </a:extLst>
          </p:cNvPr>
          <p:cNvSpPr>
            <a:spLocks noChangeArrowheads="1"/>
          </p:cNvSpPr>
          <p:nvPr/>
        </p:nvSpPr>
        <p:spPr bwMode="auto">
          <a:xfrm>
            <a:off x="6000750" y="39433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23</a:t>
            </a:r>
          </a:p>
        </p:txBody>
      </p:sp>
      <p:sp>
        <p:nvSpPr>
          <p:cNvPr id="54322" name="Rectangle 50">
            <a:extLst>
              <a:ext uri="{FF2B5EF4-FFF2-40B4-BE49-F238E27FC236}">
                <a16:creationId xmlns:a16="http://schemas.microsoft.com/office/drawing/2014/main" id="{BCC6FE06-D23F-1A81-9050-788E2734EAF7}"/>
              </a:ext>
            </a:extLst>
          </p:cNvPr>
          <p:cNvSpPr>
            <a:spLocks noChangeArrowheads="1"/>
          </p:cNvSpPr>
          <p:nvPr/>
        </p:nvSpPr>
        <p:spPr bwMode="auto">
          <a:xfrm>
            <a:off x="6800850" y="39433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25</a:t>
            </a:r>
          </a:p>
        </p:txBody>
      </p:sp>
      <p:sp>
        <p:nvSpPr>
          <p:cNvPr id="54323" name="Rectangle 51">
            <a:extLst>
              <a:ext uri="{FF2B5EF4-FFF2-40B4-BE49-F238E27FC236}">
                <a16:creationId xmlns:a16="http://schemas.microsoft.com/office/drawing/2014/main" id="{ABD28FA6-B1B7-0562-4871-0FBFBBBE115A}"/>
              </a:ext>
            </a:extLst>
          </p:cNvPr>
          <p:cNvSpPr>
            <a:spLocks noChangeArrowheads="1"/>
          </p:cNvSpPr>
          <p:nvPr/>
        </p:nvSpPr>
        <p:spPr bwMode="auto">
          <a:xfrm>
            <a:off x="6400800" y="39433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24</a:t>
            </a:r>
          </a:p>
        </p:txBody>
      </p:sp>
      <p:sp>
        <p:nvSpPr>
          <p:cNvPr id="54324" name="Line 52">
            <a:extLst>
              <a:ext uri="{FF2B5EF4-FFF2-40B4-BE49-F238E27FC236}">
                <a16:creationId xmlns:a16="http://schemas.microsoft.com/office/drawing/2014/main" id="{263A106D-6603-3641-AD66-F4B46E47E698}"/>
              </a:ext>
            </a:extLst>
          </p:cNvPr>
          <p:cNvSpPr>
            <a:spLocks noChangeShapeType="1"/>
          </p:cNvSpPr>
          <p:nvPr/>
        </p:nvSpPr>
        <p:spPr bwMode="auto">
          <a:xfrm flipV="1">
            <a:off x="6581775" y="4686300"/>
            <a:ext cx="1076325" cy="4763"/>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4325" name="Line 53">
            <a:extLst>
              <a:ext uri="{FF2B5EF4-FFF2-40B4-BE49-F238E27FC236}">
                <a16:creationId xmlns:a16="http://schemas.microsoft.com/office/drawing/2014/main" id="{203DE150-5CF5-3C4F-578B-C55BDE6D4700}"/>
              </a:ext>
            </a:extLst>
          </p:cNvPr>
          <p:cNvSpPr>
            <a:spLocks noChangeShapeType="1"/>
          </p:cNvSpPr>
          <p:nvPr/>
        </p:nvSpPr>
        <p:spPr bwMode="auto">
          <a:xfrm flipH="1">
            <a:off x="1657350" y="4686300"/>
            <a:ext cx="1185863"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4326" name="Text Box 54">
            <a:extLst>
              <a:ext uri="{FF2B5EF4-FFF2-40B4-BE49-F238E27FC236}">
                <a16:creationId xmlns:a16="http://schemas.microsoft.com/office/drawing/2014/main" id="{183DC415-F273-EF40-9385-48FFDC583D64}"/>
              </a:ext>
            </a:extLst>
          </p:cNvPr>
          <p:cNvSpPr txBox="1">
            <a:spLocks noChangeArrowheads="1"/>
          </p:cNvSpPr>
          <p:nvPr/>
        </p:nvSpPr>
        <p:spPr bwMode="auto">
          <a:xfrm>
            <a:off x="2897981" y="4508897"/>
            <a:ext cx="35573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a:t>26 – Frame Multiframe (120ms)</a:t>
            </a:r>
          </a:p>
        </p:txBody>
      </p:sp>
      <p:sp>
        <p:nvSpPr>
          <p:cNvPr id="54327" name="Text Box 55">
            <a:extLst>
              <a:ext uri="{FF2B5EF4-FFF2-40B4-BE49-F238E27FC236}">
                <a16:creationId xmlns:a16="http://schemas.microsoft.com/office/drawing/2014/main" id="{3C0E70FA-DF65-10B1-A6B7-379ADDD12D05}"/>
              </a:ext>
            </a:extLst>
          </p:cNvPr>
          <p:cNvSpPr txBox="1">
            <a:spLocks noChangeArrowheads="1"/>
          </p:cNvSpPr>
          <p:nvPr/>
        </p:nvSpPr>
        <p:spPr bwMode="auto">
          <a:xfrm>
            <a:off x="2674144" y="2961085"/>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0</a:t>
            </a:r>
          </a:p>
        </p:txBody>
      </p:sp>
      <p:sp>
        <p:nvSpPr>
          <p:cNvPr id="54328" name="Text Box 56">
            <a:extLst>
              <a:ext uri="{FF2B5EF4-FFF2-40B4-BE49-F238E27FC236}">
                <a16:creationId xmlns:a16="http://schemas.microsoft.com/office/drawing/2014/main" id="{34CBBABF-23B2-0656-2977-F516B8A20244}"/>
              </a:ext>
            </a:extLst>
          </p:cNvPr>
          <p:cNvSpPr txBox="1">
            <a:spLocks noChangeArrowheads="1"/>
          </p:cNvSpPr>
          <p:nvPr/>
        </p:nvSpPr>
        <p:spPr bwMode="auto">
          <a:xfrm>
            <a:off x="2914651"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1</a:t>
            </a:r>
          </a:p>
        </p:txBody>
      </p:sp>
      <p:sp>
        <p:nvSpPr>
          <p:cNvPr id="54329" name="Text Box 57">
            <a:extLst>
              <a:ext uri="{FF2B5EF4-FFF2-40B4-BE49-F238E27FC236}">
                <a16:creationId xmlns:a16="http://schemas.microsoft.com/office/drawing/2014/main" id="{35C657D1-8A82-DFD0-EDEC-A89076EBECC7}"/>
              </a:ext>
            </a:extLst>
          </p:cNvPr>
          <p:cNvSpPr txBox="1">
            <a:spLocks noChangeArrowheads="1"/>
          </p:cNvSpPr>
          <p:nvPr/>
        </p:nvSpPr>
        <p:spPr bwMode="auto">
          <a:xfrm>
            <a:off x="4743451"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1</a:t>
            </a:r>
          </a:p>
        </p:txBody>
      </p:sp>
      <p:sp>
        <p:nvSpPr>
          <p:cNvPr id="54330" name="Text Box 58">
            <a:extLst>
              <a:ext uri="{FF2B5EF4-FFF2-40B4-BE49-F238E27FC236}">
                <a16:creationId xmlns:a16="http://schemas.microsoft.com/office/drawing/2014/main" id="{87E324F0-5C17-EB37-C48D-0FAAF542CAB3}"/>
              </a:ext>
            </a:extLst>
          </p:cNvPr>
          <p:cNvSpPr txBox="1">
            <a:spLocks noChangeArrowheads="1"/>
          </p:cNvSpPr>
          <p:nvPr/>
        </p:nvSpPr>
        <p:spPr bwMode="auto">
          <a:xfrm>
            <a:off x="4514851"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0</a:t>
            </a:r>
          </a:p>
        </p:txBody>
      </p:sp>
      <p:sp>
        <p:nvSpPr>
          <p:cNvPr id="54331" name="Line 59">
            <a:extLst>
              <a:ext uri="{FF2B5EF4-FFF2-40B4-BE49-F238E27FC236}">
                <a16:creationId xmlns:a16="http://schemas.microsoft.com/office/drawing/2014/main" id="{52587CCE-F267-D87E-EB01-6CBCCCA2771A}"/>
              </a:ext>
            </a:extLst>
          </p:cNvPr>
          <p:cNvSpPr>
            <a:spLocks noChangeShapeType="1"/>
          </p:cNvSpPr>
          <p:nvPr/>
        </p:nvSpPr>
        <p:spPr bwMode="auto">
          <a:xfrm flipV="1">
            <a:off x="2057400" y="3200400"/>
            <a:ext cx="1543050" cy="74295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32" name="Line 60">
            <a:extLst>
              <a:ext uri="{FF2B5EF4-FFF2-40B4-BE49-F238E27FC236}">
                <a16:creationId xmlns:a16="http://schemas.microsoft.com/office/drawing/2014/main" id="{B6E86522-23A8-C933-1A9A-5B47B6AAFE80}"/>
              </a:ext>
            </a:extLst>
          </p:cNvPr>
          <p:cNvSpPr>
            <a:spLocks noChangeShapeType="1"/>
          </p:cNvSpPr>
          <p:nvPr/>
        </p:nvSpPr>
        <p:spPr bwMode="auto">
          <a:xfrm flipV="1">
            <a:off x="2457450" y="3200400"/>
            <a:ext cx="1371600" cy="74295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33" name="Line 61">
            <a:extLst>
              <a:ext uri="{FF2B5EF4-FFF2-40B4-BE49-F238E27FC236}">
                <a16:creationId xmlns:a16="http://schemas.microsoft.com/office/drawing/2014/main" id="{D1125E03-536C-B586-6D14-4591CA760C52}"/>
              </a:ext>
            </a:extLst>
          </p:cNvPr>
          <p:cNvSpPr>
            <a:spLocks noChangeShapeType="1"/>
          </p:cNvSpPr>
          <p:nvPr/>
        </p:nvSpPr>
        <p:spPr bwMode="auto">
          <a:xfrm flipV="1">
            <a:off x="2457450" y="3200400"/>
            <a:ext cx="2971800" cy="74295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34" name="Line 62">
            <a:extLst>
              <a:ext uri="{FF2B5EF4-FFF2-40B4-BE49-F238E27FC236}">
                <a16:creationId xmlns:a16="http://schemas.microsoft.com/office/drawing/2014/main" id="{D85C9653-57E5-E5E7-DC7D-FEB58FE544F6}"/>
              </a:ext>
            </a:extLst>
          </p:cNvPr>
          <p:cNvSpPr>
            <a:spLocks noChangeShapeType="1"/>
          </p:cNvSpPr>
          <p:nvPr/>
        </p:nvSpPr>
        <p:spPr bwMode="auto">
          <a:xfrm flipV="1">
            <a:off x="2857500" y="3200400"/>
            <a:ext cx="2800350" cy="74295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4335" name="Text Box 63">
            <a:extLst>
              <a:ext uri="{FF2B5EF4-FFF2-40B4-BE49-F238E27FC236}">
                <a16:creationId xmlns:a16="http://schemas.microsoft.com/office/drawing/2014/main" id="{E93CBAFE-0568-40BB-8587-033ACC3910E2}"/>
              </a:ext>
            </a:extLst>
          </p:cNvPr>
          <p:cNvSpPr txBox="1">
            <a:spLocks noChangeArrowheads="1"/>
          </p:cNvSpPr>
          <p:nvPr/>
        </p:nvSpPr>
        <p:spPr bwMode="auto">
          <a:xfrm>
            <a:off x="3143250" y="5211366"/>
            <a:ext cx="29146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2100"/>
              <a:t>TRAFFIC CHANNELS</a:t>
            </a:r>
          </a:p>
        </p:txBody>
      </p:sp>
      <p:sp>
        <p:nvSpPr>
          <p:cNvPr id="54336" name="Text Box 64">
            <a:extLst>
              <a:ext uri="{FF2B5EF4-FFF2-40B4-BE49-F238E27FC236}">
                <a16:creationId xmlns:a16="http://schemas.microsoft.com/office/drawing/2014/main" id="{E1458A5A-7840-B8D6-F5B5-E35754CC66F3}"/>
              </a:ext>
            </a:extLst>
          </p:cNvPr>
          <p:cNvSpPr txBox="1">
            <a:spLocks noChangeArrowheads="1"/>
          </p:cNvSpPr>
          <p:nvPr/>
        </p:nvSpPr>
        <p:spPr bwMode="auto">
          <a:xfrm>
            <a:off x="3143251"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2</a:t>
            </a:r>
          </a:p>
        </p:txBody>
      </p:sp>
      <p:sp>
        <p:nvSpPr>
          <p:cNvPr id="54337" name="Text Box 65">
            <a:extLst>
              <a:ext uri="{FF2B5EF4-FFF2-40B4-BE49-F238E27FC236}">
                <a16:creationId xmlns:a16="http://schemas.microsoft.com/office/drawing/2014/main" id="{3BA750EA-80D5-B773-2509-FC06B42A3FE0}"/>
              </a:ext>
            </a:extLst>
          </p:cNvPr>
          <p:cNvSpPr txBox="1">
            <a:spLocks noChangeArrowheads="1"/>
          </p:cNvSpPr>
          <p:nvPr/>
        </p:nvSpPr>
        <p:spPr bwMode="auto">
          <a:xfrm>
            <a:off x="3377803"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3</a:t>
            </a:r>
          </a:p>
        </p:txBody>
      </p:sp>
      <p:sp>
        <p:nvSpPr>
          <p:cNvPr id="54338" name="Text Box 66">
            <a:extLst>
              <a:ext uri="{FF2B5EF4-FFF2-40B4-BE49-F238E27FC236}">
                <a16:creationId xmlns:a16="http://schemas.microsoft.com/office/drawing/2014/main" id="{CEA25016-28CD-B100-4E11-432A420265FE}"/>
              </a:ext>
            </a:extLst>
          </p:cNvPr>
          <p:cNvSpPr txBox="1">
            <a:spLocks noChangeArrowheads="1"/>
          </p:cNvSpPr>
          <p:nvPr/>
        </p:nvSpPr>
        <p:spPr bwMode="auto">
          <a:xfrm>
            <a:off x="3606403"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4</a:t>
            </a:r>
          </a:p>
        </p:txBody>
      </p:sp>
      <p:sp>
        <p:nvSpPr>
          <p:cNvPr id="54339" name="Text Box 67">
            <a:extLst>
              <a:ext uri="{FF2B5EF4-FFF2-40B4-BE49-F238E27FC236}">
                <a16:creationId xmlns:a16="http://schemas.microsoft.com/office/drawing/2014/main" id="{322ED897-DC7B-4E9E-E0DF-2FCD082CEAD9}"/>
              </a:ext>
            </a:extLst>
          </p:cNvPr>
          <p:cNvSpPr txBox="1">
            <a:spLocks noChangeArrowheads="1"/>
          </p:cNvSpPr>
          <p:nvPr/>
        </p:nvSpPr>
        <p:spPr bwMode="auto">
          <a:xfrm>
            <a:off x="3835003"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5</a:t>
            </a:r>
          </a:p>
        </p:txBody>
      </p:sp>
      <p:sp>
        <p:nvSpPr>
          <p:cNvPr id="54340" name="Text Box 68">
            <a:extLst>
              <a:ext uri="{FF2B5EF4-FFF2-40B4-BE49-F238E27FC236}">
                <a16:creationId xmlns:a16="http://schemas.microsoft.com/office/drawing/2014/main" id="{62314FE1-F278-D11C-BB9A-5D73CB14335C}"/>
              </a:ext>
            </a:extLst>
          </p:cNvPr>
          <p:cNvSpPr txBox="1">
            <a:spLocks noChangeArrowheads="1"/>
          </p:cNvSpPr>
          <p:nvPr/>
        </p:nvSpPr>
        <p:spPr bwMode="auto">
          <a:xfrm>
            <a:off x="4063603"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6</a:t>
            </a:r>
          </a:p>
        </p:txBody>
      </p:sp>
      <p:sp>
        <p:nvSpPr>
          <p:cNvPr id="54341" name="Text Box 69">
            <a:extLst>
              <a:ext uri="{FF2B5EF4-FFF2-40B4-BE49-F238E27FC236}">
                <a16:creationId xmlns:a16="http://schemas.microsoft.com/office/drawing/2014/main" id="{058C9D08-6F63-565F-CF9F-7916239BCE60}"/>
              </a:ext>
            </a:extLst>
          </p:cNvPr>
          <p:cNvSpPr txBox="1">
            <a:spLocks noChangeArrowheads="1"/>
          </p:cNvSpPr>
          <p:nvPr/>
        </p:nvSpPr>
        <p:spPr bwMode="auto">
          <a:xfrm>
            <a:off x="4292203"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7</a:t>
            </a:r>
          </a:p>
        </p:txBody>
      </p:sp>
      <p:sp>
        <p:nvSpPr>
          <p:cNvPr id="54342" name="Text Box 70">
            <a:extLst>
              <a:ext uri="{FF2B5EF4-FFF2-40B4-BE49-F238E27FC236}">
                <a16:creationId xmlns:a16="http://schemas.microsoft.com/office/drawing/2014/main" id="{E8B2467D-585D-2BB6-63C9-AA8884CA8AD3}"/>
              </a:ext>
            </a:extLst>
          </p:cNvPr>
          <p:cNvSpPr txBox="1">
            <a:spLocks noChangeArrowheads="1"/>
          </p:cNvSpPr>
          <p:nvPr/>
        </p:nvSpPr>
        <p:spPr bwMode="auto">
          <a:xfrm>
            <a:off x="4972051"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2</a:t>
            </a:r>
          </a:p>
        </p:txBody>
      </p:sp>
      <p:sp>
        <p:nvSpPr>
          <p:cNvPr id="54343" name="Text Box 71">
            <a:extLst>
              <a:ext uri="{FF2B5EF4-FFF2-40B4-BE49-F238E27FC236}">
                <a16:creationId xmlns:a16="http://schemas.microsoft.com/office/drawing/2014/main" id="{D97B3953-E069-AC90-849A-8384CB9AA75E}"/>
              </a:ext>
            </a:extLst>
          </p:cNvPr>
          <p:cNvSpPr txBox="1">
            <a:spLocks noChangeArrowheads="1"/>
          </p:cNvSpPr>
          <p:nvPr/>
        </p:nvSpPr>
        <p:spPr bwMode="auto">
          <a:xfrm>
            <a:off x="5206603"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3</a:t>
            </a:r>
          </a:p>
        </p:txBody>
      </p:sp>
      <p:sp>
        <p:nvSpPr>
          <p:cNvPr id="54344" name="Text Box 72">
            <a:extLst>
              <a:ext uri="{FF2B5EF4-FFF2-40B4-BE49-F238E27FC236}">
                <a16:creationId xmlns:a16="http://schemas.microsoft.com/office/drawing/2014/main" id="{C1111EC7-AF15-16E1-75BB-0D8132CFB914}"/>
              </a:ext>
            </a:extLst>
          </p:cNvPr>
          <p:cNvSpPr txBox="1">
            <a:spLocks noChangeArrowheads="1"/>
          </p:cNvSpPr>
          <p:nvPr/>
        </p:nvSpPr>
        <p:spPr bwMode="auto">
          <a:xfrm>
            <a:off x="5663803"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5</a:t>
            </a:r>
          </a:p>
        </p:txBody>
      </p:sp>
      <p:sp>
        <p:nvSpPr>
          <p:cNvPr id="54345" name="Text Box 73">
            <a:extLst>
              <a:ext uri="{FF2B5EF4-FFF2-40B4-BE49-F238E27FC236}">
                <a16:creationId xmlns:a16="http://schemas.microsoft.com/office/drawing/2014/main" id="{99AE0910-CAEB-C122-5D50-99AEC40F845F}"/>
              </a:ext>
            </a:extLst>
          </p:cNvPr>
          <p:cNvSpPr txBox="1">
            <a:spLocks noChangeArrowheads="1"/>
          </p:cNvSpPr>
          <p:nvPr/>
        </p:nvSpPr>
        <p:spPr bwMode="auto">
          <a:xfrm>
            <a:off x="6121003"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7</a:t>
            </a:r>
          </a:p>
        </p:txBody>
      </p:sp>
      <p:sp>
        <p:nvSpPr>
          <p:cNvPr id="54346" name="Text Box 74">
            <a:extLst>
              <a:ext uri="{FF2B5EF4-FFF2-40B4-BE49-F238E27FC236}">
                <a16:creationId xmlns:a16="http://schemas.microsoft.com/office/drawing/2014/main" id="{2FC00DAD-C1EB-28D7-8753-59B552D126F1}"/>
              </a:ext>
            </a:extLst>
          </p:cNvPr>
          <p:cNvSpPr txBox="1">
            <a:spLocks noChangeArrowheads="1"/>
          </p:cNvSpPr>
          <p:nvPr/>
        </p:nvSpPr>
        <p:spPr bwMode="auto">
          <a:xfrm>
            <a:off x="5886451"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6</a:t>
            </a:r>
          </a:p>
        </p:txBody>
      </p:sp>
      <p:sp>
        <p:nvSpPr>
          <p:cNvPr id="54347" name="Text Box 75">
            <a:extLst>
              <a:ext uri="{FF2B5EF4-FFF2-40B4-BE49-F238E27FC236}">
                <a16:creationId xmlns:a16="http://schemas.microsoft.com/office/drawing/2014/main" id="{D063F67D-6316-0BE0-7A5B-5EC77235E24A}"/>
              </a:ext>
            </a:extLst>
          </p:cNvPr>
          <p:cNvSpPr txBox="1">
            <a:spLocks noChangeArrowheads="1"/>
          </p:cNvSpPr>
          <p:nvPr/>
        </p:nvSpPr>
        <p:spPr bwMode="auto">
          <a:xfrm>
            <a:off x="5435203" y="29718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4</a:t>
            </a:r>
          </a:p>
        </p:txBody>
      </p:sp>
    </p:spTree>
    <p:extLst>
      <p:ext uri="{BB962C8B-B14F-4D97-AF65-F5344CB8AC3E}">
        <p14:creationId xmlns:p14="http://schemas.microsoft.com/office/powerpoint/2010/main" val="7081476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2">
            <a:extLst>
              <a:ext uri="{FF2B5EF4-FFF2-40B4-BE49-F238E27FC236}">
                <a16:creationId xmlns:a16="http://schemas.microsoft.com/office/drawing/2014/main" id="{63E2341B-34C5-7DBD-C39D-E6A47DF01605}"/>
              </a:ext>
            </a:extLst>
          </p:cNvPr>
          <p:cNvSpPr>
            <a:spLocks noChangeArrowheads="1"/>
          </p:cNvSpPr>
          <p:nvPr/>
        </p:nvSpPr>
        <p:spPr bwMode="auto">
          <a:xfrm flipH="1">
            <a:off x="60007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5299" name="AutoShape 3">
            <a:extLst>
              <a:ext uri="{FF2B5EF4-FFF2-40B4-BE49-F238E27FC236}">
                <a16:creationId xmlns:a16="http://schemas.microsoft.com/office/drawing/2014/main" id="{F36C7099-988C-5756-A850-4F75C50F418F}"/>
              </a:ext>
            </a:extLst>
          </p:cNvPr>
          <p:cNvSpPr>
            <a:spLocks noChangeArrowheads="1"/>
          </p:cNvSpPr>
          <p:nvPr/>
        </p:nvSpPr>
        <p:spPr bwMode="auto">
          <a:xfrm flipH="1">
            <a:off x="57721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5300" name="AutoShape 4">
            <a:extLst>
              <a:ext uri="{FF2B5EF4-FFF2-40B4-BE49-F238E27FC236}">
                <a16:creationId xmlns:a16="http://schemas.microsoft.com/office/drawing/2014/main" id="{A7074848-1B56-93E2-86F7-947127838149}"/>
              </a:ext>
            </a:extLst>
          </p:cNvPr>
          <p:cNvSpPr>
            <a:spLocks noChangeArrowheads="1"/>
          </p:cNvSpPr>
          <p:nvPr/>
        </p:nvSpPr>
        <p:spPr bwMode="auto">
          <a:xfrm flipH="1">
            <a:off x="55435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5301" name="AutoShape 5">
            <a:extLst>
              <a:ext uri="{FF2B5EF4-FFF2-40B4-BE49-F238E27FC236}">
                <a16:creationId xmlns:a16="http://schemas.microsoft.com/office/drawing/2014/main" id="{02E04366-4FFA-6177-F06C-7B4E3268C079}"/>
              </a:ext>
            </a:extLst>
          </p:cNvPr>
          <p:cNvSpPr>
            <a:spLocks noChangeArrowheads="1"/>
          </p:cNvSpPr>
          <p:nvPr/>
        </p:nvSpPr>
        <p:spPr bwMode="auto">
          <a:xfrm flipH="1">
            <a:off x="53149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5302" name="AutoShape 6">
            <a:extLst>
              <a:ext uri="{FF2B5EF4-FFF2-40B4-BE49-F238E27FC236}">
                <a16:creationId xmlns:a16="http://schemas.microsoft.com/office/drawing/2014/main" id="{67A9EDFC-9671-990D-AD34-BCBAB1F195A3}"/>
              </a:ext>
            </a:extLst>
          </p:cNvPr>
          <p:cNvSpPr>
            <a:spLocks noChangeArrowheads="1"/>
          </p:cNvSpPr>
          <p:nvPr/>
        </p:nvSpPr>
        <p:spPr bwMode="auto">
          <a:xfrm flipH="1">
            <a:off x="50863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5303" name="AutoShape 7">
            <a:extLst>
              <a:ext uri="{FF2B5EF4-FFF2-40B4-BE49-F238E27FC236}">
                <a16:creationId xmlns:a16="http://schemas.microsoft.com/office/drawing/2014/main" id="{EF988F2A-B9F7-9B50-5001-BF320C1A29FF}"/>
              </a:ext>
            </a:extLst>
          </p:cNvPr>
          <p:cNvSpPr>
            <a:spLocks noChangeArrowheads="1"/>
          </p:cNvSpPr>
          <p:nvPr/>
        </p:nvSpPr>
        <p:spPr bwMode="auto">
          <a:xfrm flipH="1">
            <a:off x="48577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5304" name="AutoShape 8">
            <a:extLst>
              <a:ext uri="{FF2B5EF4-FFF2-40B4-BE49-F238E27FC236}">
                <a16:creationId xmlns:a16="http://schemas.microsoft.com/office/drawing/2014/main" id="{818BB48E-584E-8706-FCB7-52F0338D6648}"/>
              </a:ext>
            </a:extLst>
          </p:cNvPr>
          <p:cNvSpPr>
            <a:spLocks noChangeArrowheads="1"/>
          </p:cNvSpPr>
          <p:nvPr/>
        </p:nvSpPr>
        <p:spPr bwMode="auto">
          <a:xfrm flipH="1">
            <a:off x="46291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5305" name="AutoShape 9">
            <a:extLst>
              <a:ext uri="{FF2B5EF4-FFF2-40B4-BE49-F238E27FC236}">
                <a16:creationId xmlns:a16="http://schemas.microsoft.com/office/drawing/2014/main" id="{3459A774-44EC-E463-9184-65967065033C}"/>
              </a:ext>
            </a:extLst>
          </p:cNvPr>
          <p:cNvSpPr>
            <a:spLocks noChangeArrowheads="1"/>
          </p:cNvSpPr>
          <p:nvPr/>
        </p:nvSpPr>
        <p:spPr bwMode="auto">
          <a:xfrm flipH="1">
            <a:off x="44005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5306" name="AutoShape 10">
            <a:extLst>
              <a:ext uri="{FF2B5EF4-FFF2-40B4-BE49-F238E27FC236}">
                <a16:creationId xmlns:a16="http://schemas.microsoft.com/office/drawing/2014/main" id="{2ED9BEDF-52B2-14F8-A8B2-D02592A80339}"/>
              </a:ext>
            </a:extLst>
          </p:cNvPr>
          <p:cNvSpPr>
            <a:spLocks noChangeArrowheads="1"/>
          </p:cNvSpPr>
          <p:nvPr/>
        </p:nvSpPr>
        <p:spPr bwMode="auto">
          <a:xfrm flipH="1">
            <a:off x="41719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5307" name="AutoShape 11">
            <a:extLst>
              <a:ext uri="{FF2B5EF4-FFF2-40B4-BE49-F238E27FC236}">
                <a16:creationId xmlns:a16="http://schemas.microsoft.com/office/drawing/2014/main" id="{944EEB07-CEE1-2968-A0BE-DF9EF76469E7}"/>
              </a:ext>
            </a:extLst>
          </p:cNvPr>
          <p:cNvSpPr>
            <a:spLocks noChangeArrowheads="1"/>
          </p:cNvSpPr>
          <p:nvPr/>
        </p:nvSpPr>
        <p:spPr bwMode="auto">
          <a:xfrm flipH="1">
            <a:off x="39433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5308" name="AutoShape 12">
            <a:extLst>
              <a:ext uri="{FF2B5EF4-FFF2-40B4-BE49-F238E27FC236}">
                <a16:creationId xmlns:a16="http://schemas.microsoft.com/office/drawing/2014/main" id="{C1BC7224-C672-E905-6F54-923A40721F21}"/>
              </a:ext>
            </a:extLst>
          </p:cNvPr>
          <p:cNvSpPr>
            <a:spLocks noChangeArrowheads="1"/>
          </p:cNvSpPr>
          <p:nvPr/>
        </p:nvSpPr>
        <p:spPr bwMode="auto">
          <a:xfrm flipH="1">
            <a:off x="37147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5309" name="AutoShape 13">
            <a:extLst>
              <a:ext uri="{FF2B5EF4-FFF2-40B4-BE49-F238E27FC236}">
                <a16:creationId xmlns:a16="http://schemas.microsoft.com/office/drawing/2014/main" id="{35BDC241-0E8C-5177-53F7-A7906D91D0D5}"/>
              </a:ext>
            </a:extLst>
          </p:cNvPr>
          <p:cNvSpPr>
            <a:spLocks noChangeArrowheads="1"/>
          </p:cNvSpPr>
          <p:nvPr/>
        </p:nvSpPr>
        <p:spPr bwMode="auto">
          <a:xfrm flipH="1">
            <a:off x="34861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5310" name="AutoShape 14">
            <a:extLst>
              <a:ext uri="{FF2B5EF4-FFF2-40B4-BE49-F238E27FC236}">
                <a16:creationId xmlns:a16="http://schemas.microsoft.com/office/drawing/2014/main" id="{103A3C38-8390-464D-AFDE-0E66F1472BD4}"/>
              </a:ext>
            </a:extLst>
          </p:cNvPr>
          <p:cNvSpPr>
            <a:spLocks noChangeArrowheads="1"/>
          </p:cNvSpPr>
          <p:nvPr/>
        </p:nvSpPr>
        <p:spPr bwMode="auto">
          <a:xfrm flipH="1">
            <a:off x="32575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5311" name="AutoShape 15">
            <a:extLst>
              <a:ext uri="{FF2B5EF4-FFF2-40B4-BE49-F238E27FC236}">
                <a16:creationId xmlns:a16="http://schemas.microsoft.com/office/drawing/2014/main" id="{B2B9DB00-0745-8C41-7D95-7490430AB937}"/>
              </a:ext>
            </a:extLst>
          </p:cNvPr>
          <p:cNvSpPr>
            <a:spLocks noChangeArrowheads="1"/>
          </p:cNvSpPr>
          <p:nvPr/>
        </p:nvSpPr>
        <p:spPr bwMode="auto">
          <a:xfrm flipH="1">
            <a:off x="30289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5312" name="AutoShape 16">
            <a:extLst>
              <a:ext uri="{FF2B5EF4-FFF2-40B4-BE49-F238E27FC236}">
                <a16:creationId xmlns:a16="http://schemas.microsoft.com/office/drawing/2014/main" id="{A9426334-D7B6-9549-E462-22073CB0CE5F}"/>
              </a:ext>
            </a:extLst>
          </p:cNvPr>
          <p:cNvSpPr>
            <a:spLocks noChangeArrowheads="1"/>
          </p:cNvSpPr>
          <p:nvPr/>
        </p:nvSpPr>
        <p:spPr bwMode="auto">
          <a:xfrm flipH="1">
            <a:off x="28003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5313" name="Line 17">
            <a:extLst>
              <a:ext uri="{FF2B5EF4-FFF2-40B4-BE49-F238E27FC236}">
                <a16:creationId xmlns:a16="http://schemas.microsoft.com/office/drawing/2014/main" id="{0AE98057-F156-6636-73BB-BA8113DE7460}"/>
              </a:ext>
            </a:extLst>
          </p:cNvPr>
          <p:cNvSpPr>
            <a:spLocks noChangeShapeType="1"/>
          </p:cNvSpPr>
          <p:nvPr/>
        </p:nvSpPr>
        <p:spPr bwMode="auto">
          <a:xfrm>
            <a:off x="5600700" y="2286000"/>
            <a:ext cx="13716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5314" name="Line 18">
            <a:extLst>
              <a:ext uri="{FF2B5EF4-FFF2-40B4-BE49-F238E27FC236}">
                <a16:creationId xmlns:a16="http://schemas.microsoft.com/office/drawing/2014/main" id="{FB7D603E-02A5-F53B-0E8E-7DF20EB26017}"/>
              </a:ext>
            </a:extLst>
          </p:cNvPr>
          <p:cNvSpPr>
            <a:spLocks noChangeShapeType="1"/>
          </p:cNvSpPr>
          <p:nvPr/>
        </p:nvSpPr>
        <p:spPr bwMode="auto">
          <a:xfrm flipH="1">
            <a:off x="1943100" y="2286000"/>
            <a:ext cx="13716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5315" name="Text Box 19">
            <a:extLst>
              <a:ext uri="{FF2B5EF4-FFF2-40B4-BE49-F238E27FC236}">
                <a16:creationId xmlns:a16="http://schemas.microsoft.com/office/drawing/2014/main" id="{A4A800E4-22A7-5637-CDC7-BC6DADBA9765}"/>
              </a:ext>
            </a:extLst>
          </p:cNvPr>
          <p:cNvSpPr txBox="1">
            <a:spLocks noChangeArrowheads="1"/>
          </p:cNvSpPr>
          <p:nvPr/>
        </p:nvSpPr>
        <p:spPr bwMode="auto">
          <a:xfrm>
            <a:off x="3600450" y="2057400"/>
            <a:ext cx="17277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a:t>TDMA Frames</a:t>
            </a:r>
          </a:p>
        </p:txBody>
      </p:sp>
      <p:sp>
        <p:nvSpPr>
          <p:cNvPr id="55316" name="Line 20">
            <a:extLst>
              <a:ext uri="{FF2B5EF4-FFF2-40B4-BE49-F238E27FC236}">
                <a16:creationId xmlns:a16="http://schemas.microsoft.com/office/drawing/2014/main" id="{2443B912-1799-A212-B682-B4063CA792BB}"/>
              </a:ext>
            </a:extLst>
          </p:cNvPr>
          <p:cNvSpPr>
            <a:spLocks noChangeShapeType="1"/>
          </p:cNvSpPr>
          <p:nvPr/>
        </p:nvSpPr>
        <p:spPr bwMode="auto">
          <a:xfrm>
            <a:off x="1714500" y="3086100"/>
            <a:ext cx="9715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17" name="Line 21">
            <a:extLst>
              <a:ext uri="{FF2B5EF4-FFF2-40B4-BE49-F238E27FC236}">
                <a16:creationId xmlns:a16="http://schemas.microsoft.com/office/drawing/2014/main" id="{5CE85949-4EF7-F239-DB29-9565979777CF}"/>
              </a:ext>
            </a:extLst>
          </p:cNvPr>
          <p:cNvSpPr>
            <a:spLocks noChangeShapeType="1"/>
          </p:cNvSpPr>
          <p:nvPr/>
        </p:nvSpPr>
        <p:spPr bwMode="auto">
          <a:xfrm>
            <a:off x="1714500" y="3200400"/>
            <a:ext cx="9715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18" name="Line 22">
            <a:extLst>
              <a:ext uri="{FF2B5EF4-FFF2-40B4-BE49-F238E27FC236}">
                <a16:creationId xmlns:a16="http://schemas.microsoft.com/office/drawing/2014/main" id="{98772C14-155B-EE90-D499-7AE58D2CE78C}"/>
              </a:ext>
            </a:extLst>
          </p:cNvPr>
          <p:cNvSpPr>
            <a:spLocks noChangeShapeType="1"/>
          </p:cNvSpPr>
          <p:nvPr/>
        </p:nvSpPr>
        <p:spPr bwMode="auto">
          <a:xfrm>
            <a:off x="6515100" y="3086100"/>
            <a:ext cx="9715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19" name="Line 23">
            <a:extLst>
              <a:ext uri="{FF2B5EF4-FFF2-40B4-BE49-F238E27FC236}">
                <a16:creationId xmlns:a16="http://schemas.microsoft.com/office/drawing/2014/main" id="{DA21DA79-7C64-1D80-4BB9-5A7BA7DD73E9}"/>
              </a:ext>
            </a:extLst>
          </p:cNvPr>
          <p:cNvSpPr>
            <a:spLocks noChangeShapeType="1"/>
          </p:cNvSpPr>
          <p:nvPr/>
        </p:nvSpPr>
        <p:spPr bwMode="auto">
          <a:xfrm>
            <a:off x="6515100" y="3200400"/>
            <a:ext cx="9715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20" name="Line 24">
            <a:extLst>
              <a:ext uri="{FF2B5EF4-FFF2-40B4-BE49-F238E27FC236}">
                <a16:creationId xmlns:a16="http://schemas.microsoft.com/office/drawing/2014/main" id="{DF9982C0-A5D6-436C-9636-3738A9841147}"/>
              </a:ext>
            </a:extLst>
          </p:cNvPr>
          <p:cNvSpPr>
            <a:spLocks noChangeShapeType="1"/>
          </p:cNvSpPr>
          <p:nvPr/>
        </p:nvSpPr>
        <p:spPr bwMode="auto">
          <a:xfrm>
            <a:off x="2571750" y="2686050"/>
            <a:ext cx="0" cy="228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21" name="AutoShape 25">
            <a:extLst>
              <a:ext uri="{FF2B5EF4-FFF2-40B4-BE49-F238E27FC236}">
                <a16:creationId xmlns:a16="http://schemas.microsoft.com/office/drawing/2014/main" id="{94B67409-8936-684E-90E2-BEFD604325C0}"/>
              </a:ext>
            </a:extLst>
          </p:cNvPr>
          <p:cNvSpPr>
            <a:spLocks noChangeArrowheads="1"/>
          </p:cNvSpPr>
          <p:nvPr/>
        </p:nvSpPr>
        <p:spPr bwMode="auto">
          <a:xfrm flipH="1">
            <a:off x="2571750" y="2971801"/>
            <a:ext cx="342900" cy="345281"/>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5322" name="Line 26">
            <a:extLst>
              <a:ext uri="{FF2B5EF4-FFF2-40B4-BE49-F238E27FC236}">
                <a16:creationId xmlns:a16="http://schemas.microsoft.com/office/drawing/2014/main" id="{D8968257-9537-6610-1586-3EFBB638E77E}"/>
              </a:ext>
            </a:extLst>
          </p:cNvPr>
          <p:cNvSpPr>
            <a:spLocks noChangeShapeType="1"/>
          </p:cNvSpPr>
          <p:nvPr/>
        </p:nvSpPr>
        <p:spPr bwMode="auto">
          <a:xfrm>
            <a:off x="4400550" y="2686050"/>
            <a:ext cx="0" cy="228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23" name="Line 27">
            <a:extLst>
              <a:ext uri="{FF2B5EF4-FFF2-40B4-BE49-F238E27FC236}">
                <a16:creationId xmlns:a16="http://schemas.microsoft.com/office/drawing/2014/main" id="{ADE1B929-C54F-57CE-8142-D55F15332CE0}"/>
              </a:ext>
            </a:extLst>
          </p:cNvPr>
          <p:cNvSpPr>
            <a:spLocks noChangeShapeType="1"/>
          </p:cNvSpPr>
          <p:nvPr/>
        </p:nvSpPr>
        <p:spPr bwMode="auto">
          <a:xfrm flipH="1">
            <a:off x="2571750" y="2800350"/>
            <a:ext cx="74295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5324" name="Line 28">
            <a:extLst>
              <a:ext uri="{FF2B5EF4-FFF2-40B4-BE49-F238E27FC236}">
                <a16:creationId xmlns:a16="http://schemas.microsoft.com/office/drawing/2014/main" id="{8350C429-09DE-1324-64C5-F7F7CD787663}"/>
              </a:ext>
            </a:extLst>
          </p:cNvPr>
          <p:cNvSpPr>
            <a:spLocks noChangeShapeType="1"/>
          </p:cNvSpPr>
          <p:nvPr/>
        </p:nvSpPr>
        <p:spPr bwMode="auto">
          <a:xfrm>
            <a:off x="3657600" y="2800350"/>
            <a:ext cx="74295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5325" name="Text Box 29">
            <a:extLst>
              <a:ext uri="{FF2B5EF4-FFF2-40B4-BE49-F238E27FC236}">
                <a16:creationId xmlns:a16="http://schemas.microsoft.com/office/drawing/2014/main" id="{4483BD30-C8F0-2B5A-DAE4-211023B994A9}"/>
              </a:ext>
            </a:extLst>
          </p:cNvPr>
          <p:cNvSpPr txBox="1">
            <a:spLocks noChangeArrowheads="1"/>
          </p:cNvSpPr>
          <p:nvPr/>
        </p:nvSpPr>
        <p:spPr bwMode="auto">
          <a:xfrm>
            <a:off x="3359944" y="260270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a:t>0</a:t>
            </a:r>
          </a:p>
        </p:txBody>
      </p:sp>
      <p:sp>
        <p:nvSpPr>
          <p:cNvPr id="55326" name="Line 30">
            <a:extLst>
              <a:ext uri="{FF2B5EF4-FFF2-40B4-BE49-F238E27FC236}">
                <a16:creationId xmlns:a16="http://schemas.microsoft.com/office/drawing/2014/main" id="{945AFA53-8471-5904-6516-46F37D15DA8B}"/>
              </a:ext>
            </a:extLst>
          </p:cNvPr>
          <p:cNvSpPr>
            <a:spLocks noChangeShapeType="1"/>
          </p:cNvSpPr>
          <p:nvPr/>
        </p:nvSpPr>
        <p:spPr bwMode="auto">
          <a:xfrm>
            <a:off x="4400550" y="2686050"/>
            <a:ext cx="0" cy="228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27" name="Line 31">
            <a:extLst>
              <a:ext uri="{FF2B5EF4-FFF2-40B4-BE49-F238E27FC236}">
                <a16:creationId xmlns:a16="http://schemas.microsoft.com/office/drawing/2014/main" id="{3E375E37-77CA-4333-1540-4377F7858CF0}"/>
              </a:ext>
            </a:extLst>
          </p:cNvPr>
          <p:cNvSpPr>
            <a:spLocks noChangeShapeType="1"/>
          </p:cNvSpPr>
          <p:nvPr/>
        </p:nvSpPr>
        <p:spPr bwMode="auto">
          <a:xfrm>
            <a:off x="6229350" y="2686050"/>
            <a:ext cx="0" cy="22860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28" name="Line 32">
            <a:extLst>
              <a:ext uri="{FF2B5EF4-FFF2-40B4-BE49-F238E27FC236}">
                <a16:creationId xmlns:a16="http://schemas.microsoft.com/office/drawing/2014/main" id="{B3430E8A-9E1E-6919-5D36-2708FBF5BC33}"/>
              </a:ext>
            </a:extLst>
          </p:cNvPr>
          <p:cNvSpPr>
            <a:spLocks noChangeShapeType="1"/>
          </p:cNvSpPr>
          <p:nvPr/>
        </p:nvSpPr>
        <p:spPr bwMode="auto">
          <a:xfrm flipH="1">
            <a:off x="4400550" y="2800350"/>
            <a:ext cx="8001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5329" name="Line 33">
            <a:extLst>
              <a:ext uri="{FF2B5EF4-FFF2-40B4-BE49-F238E27FC236}">
                <a16:creationId xmlns:a16="http://schemas.microsoft.com/office/drawing/2014/main" id="{D262642C-FB96-0CE8-ED9F-71D4C42B36FB}"/>
              </a:ext>
            </a:extLst>
          </p:cNvPr>
          <p:cNvSpPr>
            <a:spLocks noChangeShapeType="1"/>
          </p:cNvSpPr>
          <p:nvPr/>
        </p:nvSpPr>
        <p:spPr bwMode="auto">
          <a:xfrm>
            <a:off x="5429250" y="2800350"/>
            <a:ext cx="800100"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5330" name="Text Box 34">
            <a:extLst>
              <a:ext uri="{FF2B5EF4-FFF2-40B4-BE49-F238E27FC236}">
                <a16:creationId xmlns:a16="http://schemas.microsoft.com/office/drawing/2014/main" id="{21612BBD-D3CA-D359-6BF1-1A037E5BF791}"/>
              </a:ext>
            </a:extLst>
          </p:cNvPr>
          <p:cNvSpPr txBox="1">
            <a:spLocks noChangeArrowheads="1"/>
          </p:cNvSpPr>
          <p:nvPr/>
        </p:nvSpPr>
        <p:spPr bwMode="auto">
          <a:xfrm>
            <a:off x="5188744" y="2602706"/>
            <a:ext cx="31290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a:t>1</a:t>
            </a:r>
          </a:p>
        </p:txBody>
      </p:sp>
      <p:sp>
        <p:nvSpPr>
          <p:cNvPr id="55331" name="Rectangle 35">
            <a:extLst>
              <a:ext uri="{FF2B5EF4-FFF2-40B4-BE49-F238E27FC236}">
                <a16:creationId xmlns:a16="http://schemas.microsoft.com/office/drawing/2014/main" id="{41CA9FCE-25A7-13DF-C2EA-4C54B4804A90}"/>
              </a:ext>
            </a:extLst>
          </p:cNvPr>
          <p:cNvSpPr>
            <a:spLocks noChangeArrowheads="1"/>
          </p:cNvSpPr>
          <p:nvPr/>
        </p:nvSpPr>
        <p:spPr bwMode="auto">
          <a:xfrm>
            <a:off x="2057400" y="40576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0</a:t>
            </a:r>
          </a:p>
        </p:txBody>
      </p:sp>
      <p:sp>
        <p:nvSpPr>
          <p:cNvPr id="55332" name="Rectangle 36">
            <a:extLst>
              <a:ext uri="{FF2B5EF4-FFF2-40B4-BE49-F238E27FC236}">
                <a16:creationId xmlns:a16="http://schemas.microsoft.com/office/drawing/2014/main" id="{5B76100C-2B69-7781-0F1E-BEF6B4C7D8BE}"/>
              </a:ext>
            </a:extLst>
          </p:cNvPr>
          <p:cNvSpPr>
            <a:spLocks noChangeArrowheads="1"/>
          </p:cNvSpPr>
          <p:nvPr/>
        </p:nvSpPr>
        <p:spPr bwMode="auto">
          <a:xfrm>
            <a:off x="2457450" y="40576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1</a:t>
            </a:r>
            <a:endParaRPr kumimoji="1" lang="en-US" altLang="zh-CN" sz="1200" b="0">
              <a:solidFill>
                <a:schemeClr val="accent2"/>
              </a:solidFill>
            </a:endParaRPr>
          </a:p>
        </p:txBody>
      </p:sp>
      <p:sp>
        <p:nvSpPr>
          <p:cNvPr id="55333" name="Line 37">
            <a:extLst>
              <a:ext uri="{FF2B5EF4-FFF2-40B4-BE49-F238E27FC236}">
                <a16:creationId xmlns:a16="http://schemas.microsoft.com/office/drawing/2014/main" id="{9AF47F48-DA2E-2C7E-F58B-92B638D08030}"/>
              </a:ext>
            </a:extLst>
          </p:cNvPr>
          <p:cNvSpPr>
            <a:spLocks noChangeShapeType="1"/>
          </p:cNvSpPr>
          <p:nvPr/>
        </p:nvSpPr>
        <p:spPr bwMode="auto">
          <a:xfrm>
            <a:off x="1657350" y="4171950"/>
            <a:ext cx="4000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34" name="Line 38">
            <a:extLst>
              <a:ext uri="{FF2B5EF4-FFF2-40B4-BE49-F238E27FC236}">
                <a16:creationId xmlns:a16="http://schemas.microsoft.com/office/drawing/2014/main" id="{079821BE-F8B7-E4C3-B20E-DB7205598F1D}"/>
              </a:ext>
            </a:extLst>
          </p:cNvPr>
          <p:cNvSpPr>
            <a:spLocks noChangeShapeType="1"/>
          </p:cNvSpPr>
          <p:nvPr/>
        </p:nvSpPr>
        <p:spPr bwMode="auto">
          <a:xfrm>
            <a:off x="1657350" y="4286250"/>
            <a:ext cx="4000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35" name="Line 39">
            <a:extLst>
              <a:ext uri="{FF2B5EF4-FFF2-40B4-BE49-F238E27FC236}">
                <a16:creationId xmlns:a16="http://schemas.microsoft.com/office/drawing/2014/main" id="{DC5D3BFD-FFFE-2301-6DDD-34B3A0B3C6AE}"/>
              </a:ext>
            </a:extLst>
          </p:cNvPr>
          <p:cNvSpPr>
            <a:spLocks noChangeShapeType="1"/>
          </p:cNvSpPr>
          <p:nvPr/>
        </p:nvSpPr>
        <p:spPr bwMode="auto">
          <a:xfrm>
            <a:off x="4057650" y="4171950"/>
            <a:ext cx="10858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36" name="Line 40">
            <a:extLst>
              <a:ext uri="{FF2B5EF4-FFF2-40B4-BE49-F238E27FC236}">
                <a16:creationId xmlns:a16="http://schemas.microsoft.com/office/drawing/2014/main" id="{61850795-60E6-898D-8CC3-1ACF71BBB428}"/>
              </a:ext>
            </a:extLst>
          </p:cNvPr>
          <p:cNvSpPr>
            <a:spLocks noChangeShapeType="1"/>
          </p:cNvSpPr>
          <p:nvPr/>
        </p:nvSpPr>
        <p:spPr bwMode="auto">
          <a:xfrm>
            <a:off x="4057650" y="4286250"/>
            <a:ext cx="10858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37" name="Line 41">
            <a:extLst>
              <a:ext uri="{FF2B5EF4-FFF2-40B4-BE49-F238E27FC236}">
                <a16:creationId xmlns:a16="http://schemas.microsoft.com/office/drawing/2014/main" id="{DBDA8C4A-614B-AF52-6E7F-DB4EE13385A4}"/>
              </a:ext>
            </a:extLst>
          </p:cNvPr>
          <p:cNvSpPr>
            <a:spLocks noChangeShapeType="1"/>
          </p:cNvSpPr>
          <p:nvPr/>
        </p:nvSpPr>
        <p:spPr bwMode="auto">
          <a:xfrm>
            <a:off x="7258050" y="4286250"/>
            <a:ext cx="2857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38" name="Line 42">
            <a:extLst>
              <a:ext uri="{FF2B5EF4-FFF2-40B4-BE49-F238E27FC236}">
                <a16:creationId xmlns:a16="http://schemas.microsoft.com/office/drawing/2014/main" id="{39C43915-11A1-012E-4E59-6871FB3BCF1F}"/>
              </a:ext>
            </a:extLst>
          </p:cNvPr>
          <p:cNvSpPr>
            <a:spLocks noChangeShapeType="1"/>
          </p:cNvSpPr>
          <p:nvPr/>
        </p:nvSpPr>
        <p:spPr bwMode="auto">
          <a:xfrm>
            <a:off x="7258050" y="4171950"/>
            <a:ext cx="285750" cy="0"/>
          </a:xfrm>
          <a:prstGeom prst="line">
            <a:avLst/>
          </a:prstGeom>
          <a:noFill/>
          <a:ln w="38100">
            <a:solidFill>
              <a:schemeClr val="tx1"/>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39" name="Rectangle 43">
            <a:extLst>
              <a:ext uri="{FF2B5EF4-FFF2-40B4-BE49-F238E27FC236}">
                <a16:creationId xmlns:a16="http://schemas.microsoft.com/office/drawing/2014/main" id="{C46534B9-6F58-27E2-73DE-1A2AF82C79E3}"/>
              </a:ext>
            </a:extLst>
          </p:cNvPr>
          <p:cNvSpPr>
            <a:spLocks noChangeArrowheads="1"/>
          </p:cNvSpPr>
          <p:nvPr/>
        </p:nvSpPr>
        <p:spPr bwMode="auto">
          <a:xfrm>
            <a:off x="2857500" y="40576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2</a:t>
            </a:r>
            <a:endParaRPr kumimoji="1" lang="en-US" altLang="zh-CN" sz="1200" b="0">
              <a:solidFill>
                <a:schemeClr val="accent2"/>
              </a:solidFill>
            </a:endParaRPr>
          </a:p>
        </p:txBody>
      </p:sp>
      <p:sp>
        <p:nvSpPr>
          <p:cNvPr id="55340" name="Rectangle 44">
            <a:extLst>
              <a:ext uri="{FF2B5EF4-FFF2-40B4-BE49-F238E27FC236}">
                <a16:creationId xmlns:a16="http://schemas.microsoft.com/office/drawing/2014/main" id="{6E971154-9C42-0C19-D217-FB04745A47F1}"/>
              </a:ext>
            </a:extLst>
          </p:cNvPr>
          <p:cNvSpPr>
            <a:spLocks noChangeArrowheads="1"/>
          </p:cNvSpPr>
          <p:nvPr/>
        </p:nvSpPr>
        <p:spPr bwMode="auto">
          <a:xfrm>
            <a:off x="3657600" y="40576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4</a:t>
            </a:r>
            <a:endParaRPr kumimoji="1" lang="en-US" altLang="zh-CN" sz="1200" b="0">
              <a:solidFill>
                <a:schemeClr val="accent2"/>
              </a:solidFill>
            </a:endParaRPr>
          </a:p>
        </p:txBody>
      </p:sp>
      <p:sp>
        <p:nvSpPr>
          <p:cNvPr id="55341" name="Rectangle 45">
            <a:extLst>
              <a:ext uri="{FF2B5EF4-FFF2-40B4-BE49-F238E27FC236}">
                <a16:creationId xmlns:a16="http://schemas.microsoft.com/office/drawing/2014/main" id="{E3D63CEF-6494-2B55-27AF-FF33D68AB36F}"/>
              </a:ext>
            </a:extLst>
          </p:cNvPr>
          <p:cNvSpPr>
            <a:spLocks noChangeArrowheads="1"/>
          </p:cNvSpPr>
          <p:nvPr/>
        </p:nvSpPr>
        <p:spPr bwMode="auto">
          <a:xfrm>
            <a:off x="3257550" y="40576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3</a:t>
            </a:r>
            <a:endParaRPr kumimoji="1" lang="en-US" altLang="zh-CN" sz="1200" b="0">
              <a:solidFill>
                <a:schemeClr val="accent2"/>
              </a:solidFill>
            </a:endParaRPr>
          </a:p>
        </p:txBody>
      </p:sp>
      <p:sp>
        <p:nvSpPr>
          <p:cNvPr id="55342" name="Rectangle 46">
            <a:extLst>
              <a:ext uri="{FF2B5EF4-FFF2-40B4-BE49-F238E27FC236}">
                <a16:creationId xmlns:a16="http://schemas.microsoft.com/office/drawing/2014/main" id="{1E59CC80-6E23-943D-7C8D-1ADF16AF9DBC}"/>
              </a:ext>
            </a:extLst>
          </p:cNvPr>
          <p:cNvSpPr>
            <a:spLocks noChangeArrowheads="1"/>
          </p:cNvSpPr>
          <p:nvPr/>
        </p:nvSpPr>
        <p:spPr bwMode="auto">
          <a:xfrm>
            <a:off x="5200650" y="40576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46</a:t>
            </a:r>
          </a:p>
        </p:txBody>
      </p:sp>
      <p:sp>
        <p:nvSpPr>
          <p:cNvPr id="55343" name="Rectangle 47">
            <a:extLst>
              <a:ext uri="{FF2B5EF4-FFF2-40B4-BE49-F238E27FC236}">
                <a16:creationId xmlns:a16="http://schemas.microsoft.com/office/drawing/2014/main" id="{42EFBE5C-7EEE-188A-5428-B6CE92593EA9}"/>
              </a:ext>
            </a:extLst>
          </p:cNvPr>
          <p:cNvSpPr>
            <a:spLocks noChangeArrowheads="1"/>
          </p:cNvSpPr>
          <p:nvPr/>
        </p:nvSpPr>
        <p:spPr bwMode="auto">
          <a:xfrm>
            <a:off x="5600700" y="40576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47</a:t>
            </a:r>
          </a:p>
        </p:txBody>
      </p:sp>
      <p:sp>
        <p:nvSpPr>
          <p:cNvPr id="55344" name="Rectangle 48">
            <a:extLst>
              <a:ext uri="{FF2B5EF4-FFF2-40B4-BE49-F238E27FC236}">
                <a16:creationId xmlns:a16="http://schemas.microsoft.com/office/drawing/2014/main" id="{3B7E784F-24C7-1C1E-474B-5198354467CD}"/>
              </a:ext>
            </a:extLst>
          </p:cNvPr>
          <p:cNvSpPr>
            <a:spLocks noChangeArrowheads="1"/>
          </p:cNvSpPr>
          <p:nvPr/>
        </p:nvSpPr>
        <p:spPr bwMode="auto">
          <a:xfrm>
            <a:off x="6000750" y="40576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48</a:t>
            </a:r>
          </a:p>
        </p:txBody>
      </p:sp>
      <p:sp>
        <p:nvSpPr>
          <p:cNvPr id="55345" name="Rectangle 49">
            <a:extLst>
              <a:ext uri="{FF2B5EF4-FFF2-40B4-BE49-F238E27FC236}">
                <a16:creationId xmlns:a16="http://schemas.microsoft.com/office/drawing/2014/main" id="{4508920F-4259-B1BD-6E2F-55FC3BE597F8}"/>
              </a:ext>
            </a:extLst>
          </p:cNvPr>
          <p:cNvSpPr>
            <a:spLocks noChangeArrowheads="1"/>
          </p:cNvSpPr>
          <p:nvPr/>
        </p:nvSpPr>
        <p:spPr bwMode="auto">
          <a:xfrm>
            <a:off x="6800850" y="40576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50</a:t>
            </a:r>
          </a:p>
        </p:txBody>
      </p:sp>
      <p:sp>
        <p:nvSpPr>
          <p:cNvPr id="55346" name="Rectangle 50">
            <a:extLst>
              <a:ext uri="{FF2B5EF4-FFF2-40B4-BE49-F238E27FC236}">
                <a16:creationId xmlns:a16="http://schemas.microsoft.com/office/drawing/2014/main" id="{2FA2103B-6E85-7CA3-AEB6-2ABD14C1E3F3}"/>
              </a:ext>
            </a:extLst>
          </p:cNvPr>
          <p:cNvSpPr>
            <a:spLocks noChangeArrowheads="1"/>
          </p:cNvSpPr>
          <p:nvPr/>
        </p:nvSpPr>
        <p:spPr bwMode="auto">
          <a:xfrm>
            <a:off x="6400800" y="4057650"/>
            <a:ext cx="400050" cy="342900"/>
          </a:xfrm>
          <a:prstGeom prst="rect">
            <a:avLst/>
          </a:prstGeom>
          <a:gradFill rotWithShape="0">
            <a:gsLst>
              <a:gs pos="0">
                <a:srgbClr val="DAB630"/>
              </a:gs>
              <a:gs pos="50000">
                <a:srgbClr val="EFE0A6"/>
              </a:gs>
              <a:gs pos="100000">
                <a:srgbClr val="DAB630"/>
              </a:gs>
            </a:gsLst>
            <a:lin ang="0" scaled="1"/>
          </a:gra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zh-CN">
                <a:solidFill>
                  <a:schemeClr val="accent2"/>
                </a:solidFill>
              </a:rPr>
              <a:t>49</a:t>
            </a:r>
          </a:p>
        </p:txBody>
      </p:sp>
      <p:sp>
        <p:nvSpPr>
          <p:cNvPr id="55347" name="Line 51">
            <a:extLst>
              <a:ext uri="{FF2B5EF4-FFF2-40B4-BE49-F238E27FC236}">
                <a16:creationId xmlns:a16="http://schemas.microsoft.com/office/drawing/2014/main" id="{CABBBFE8-34BC-CF90-D84D-CA1D1116288D}"/>
              </a:ext>
            </a:extLst>
          </p:cNvPr>
          <p:cNvSpPr>
            <a:spLocks noChangeShapeType="1"/>
          </p:cNvSpPr>
          <p:nvPr/>
        </p:nvSpPr>
        <p:spPr bwMode="auto">
          <a:xfrm>
            <a:off x="6650832" y="4800600"/>
            <a:ext cx="1007269"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5348" name="Line 52">
            <a:extLst>
              <a:ext uri="{FF2B5EF4-FFF2-40B4-BE49-F238E27FC236}">
                <a16:creationId xmlns:a16="http://schemas.microsoft.com/office/drawing/2014/main" id="{B1F3F751-025A-45F6-33BD-4DA6973694F1}"/>
              </a:ext>
            </a:extLst>
          </p:cNvPr>
          <p:cNvSpPr>
            <a:spLocks noChangeShapeType="1"/>
          </p:cNvSpPr>
          <p:nvPr/>
        </p:nvSpPr>
        <p:spPr bwMode="auto">
          <a:xfrm flipH="1">
            <a:off x="1657351" y="4800600"/>
            <a:ext cx="869156" cy="0"/>
          </a:xfrm>
          <a:prstGeom prst="line">
            <a:avLst/>
          </a:prstGeom>
          <a:noFill/>
          <a:ln w="38100">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IN" sz="1350"/>
          </a:p>
        </p:txBody>
      </p:sp>
      <p:sp>
        <p:nvSpPr>
          <p:cNvPr id="55349" name="Text Box 53">
            <a:extLst>
              <a:ext uri="{FF2B5EF4-FFF2-40B4-BE49-F238E27FC236}">
                <a16:creationId xmlns:a16="http://schemas.microsoft.com/office/drawing/2014/main" id="{DC657420-0479-0826-67DD-C683D149EB63}"/>
              </a:ext>
            </a:extLst>
          </p:cNvPr>
          <p:cNvSpPr txBox="1">
            <a:spLocks noChangeArrowheads="1"/>
          </p:cNvSpPr>
          <p:nvPr/>
        </p:nvSpPr>
        <p:spPr bwMode="auto">
          <a:xfrm>
            <a:off x="2627711" y="4629150"/>
            <a:ext cx="4158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a:t>51 – Frame Multiframes (235.3ms)</a:t>
            </a:r>
          </a:p>
        </p:txBody>
      </p:sp>
      <p:sp>
        <p:nvSpPr>
          <p:cNvPr id="55350" name="Text Box 54">
            <a:extLst>
              <a:ext uri="{FF2B5EF4-FFF2-40B4-BE49-F238E27FC236}">
                <a16:creationId xmlns:a16="http://schemas.microsoft.com/office/drawing/2014/main" id="{3BD69E73-34F2-4D4E-6000-D3BB012D458F}"/>
              </a:ext>
            </a:extLst>
          </p:cNvPr>
          <p:cNvSpPr txBox="1">
            <a:spLocks noChangeArrowheads="1"/>
          </p:cNvSpPr>
          <p:nvPr/>
        </p:nvSpPr>
        <p:spPr bwMode="auto">
          <a:xfrm>
            <a:off x="2674144" y="3075385"/>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0</a:t>
            </a:r>
          </a:p>
        </p:txBody>
      </p:sp>
      <p:sp>
        <p:nvSpPr>
          <p:cNvPr id="55351" name="Text Box 55">
            <a:extLst>
              <a:ext uri="{FF2B5EF4-FFF2-40B4-BE49-F238E27FC236}">
                <a16:creationId xmlns:a16="http://schemas.microsoft.com/office/drawing/2014/main" id="{E27420AC-4807-6FF6-8BAB-A6FDF727AC43}"/>
              </a:ext>
            </a:extLst>
          </p:cNvPr>
          <p:cNvSpPr txBox="1">
            <a:spLocks noChangeArrowheads="1"/>
          </p:cNvSpPr>
          <p:nvPr/>
        </p:nvSpPr>
        <p:spPr bwMode="auto">
          <a:xfrm>
            <a:off x="2914651"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1</a:t>
            </a:r>
          </a:p>
        </p:txBody>
      </p:sp>
      <p:sp>
        <p:nvSpPr>
          <p:cNvPr id="55352" name="Text Box 56">
            <a:extLst>
              <a:ext uri="{FF2B5EF4-FFF2-40B4-BE49-F238E27FC236}">
                <a16:creationId xmlns:a16="http://schemas.microsoft.com/office/drawing/2014/main" id="{C5D20BC3-8F3F-287B-4607-07C285F822FC}"/>
              </a:ext>
            </a:extLst>
          </p:cNvPr>
          <p:cNvSpPr txBox="1">
            <a:spLocks noChangeArrowheads="1"/>
          </p:cNvSpPr>
          <p:nvPr/>
        </p:nvSpPr>
        <p:spPr bwMode="auto">
          <a:xfrm>
            <a:off x="4743451"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1</a:t>
            </a:r>
          </a:p>
        </p:txBody>
      </p:sp>
      <p:sp>
        <p:nvSpPr>
          <p:cNvPr id="55353" name="Text Box 57">
            <a:extLst>
              <a:ext uri="{FF2B5EF4-FFF2-40B4-BE49-F238E27FC236}">
                <a16:creationId xmlns:a16="http://schemas.microsoft.com/office/drawing/2014/main" id="{4B95AC44-93C4-CE2D-CFC6-DB1A42CEC656}"/>
              </a:ext>
            </a:extLst>
          </p:cNvPr>
          <p:cNvSpPr txBox="1">
            <a:spLocks noChangeArrowheads="1"/>
          </p:cNvSpPr>
          <p:nvPr/>
        </p:nvSpPr>
        <p:spPr bwMode="auto">
          <a:xfrm>
            <a:off x="4514851"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0</a:t>
            </a:r>
          </a:p>
        </p:txBody>
      </p:sp>
      <p:sp>
        <p:nvSpPr>
          <p:cNvPr id="55354" name="Line 58">
            <a:extLst>
              <a:ext uri="{FF2B5EF4-FFF2-40B4-BE49-F238E27FC236}">
                <a16:creationId xmlns:a16="http://schemas.microsoft.com/office/drawing/2014/main" id="{B6A227B2-6606-A004-17C2-BEB8E8180AAC}"/>
              </a:ext>
            </a:extLst>
          </p:cNvPr>
          <p:cNvSpPr>
            <a:spLocks noChangeShapeType="1"/>
          </p:cNvSpPr>
          <p:nvPr/>
        </p:nvSpPr>
        <p:spPr bwMode="auto">
          <a:xfrm flipV="1">
            <a:off x="2057400" y="3314700"/>
            <a:ext cx="1543050" cy="74295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55" name="Line 59">
            <a:extLst>
              <a:ext uri="{FF2B5EF4-FFF2-40B4-BE49-F238E27FC236}">
                <a16:creationId xmlns:a16="http://schemas.microsoft.com/office/drawing/2014/main" id="{B9B8068A-1C7B-7325-6EB9-F14065A53F11}"/>
              </a:ext>
            </a:extLst>
          </p:cNvPr>
          <p:cNvSpPr>
            <a:spLocks noChangeShapeType="1"/>
          </p:cNvSpPr>
          <p:nvPr/>
        </p:nvSpPr>
        <p:spPr bwMode="auto">
          <a:xfrm flipV="1">
            <a:off x="2457450" y="3314700"/>
            <a:ext cx="1371600" cy="74295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56" name="Line 60">
            <a:extLst>
              <a:ext uri="{FF2B5EF4-FFF2-40B4-BE49-F238E27FC236}">
                <a16:creationId xmlns:a16="http://schemas.microsoft.com/office/drawing/2014/main" id="{EEBA6BEA-D668-A9AD-2ED4-168E47113F0E}"/>
              </a:ext>
            </a:extLst>
          </p:cNvPr>
          <p:cNvSpPr>
            <a:spLocks noChangeShapeType="1"/>
          </p:cNvSpPr>
          <p:nvPr/>
        </p:nvSpPr>
        <p:spPr bwMode="auto">
          <a:xfrm flipV="1">
            <a:off x="2457450" y="3314700"/>
            <a:ext cx="2971800" cy="74295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57" name="Line 61">
            <a:extLst>
              <a:ext uri="{FF2B5EF4-FFF2-40B4-BE49-F238E27FC236}">
                <a16:creationId xmlns:a16="http://schemas.microsoft.com/office/drawing/2014/main" id="{CB96EC60-F8B4-8B81-C34D-D04163AF7097}"/>
              </a:ext>
            </a:extLst>
          </p:cNvPr>
          <p:cNvSpPr>
            <a:spLocks noChangeShapeType="1"/>
          </p:cNvSpPr>
          <p:nvPr/>
        </p:nvSpPr>
        <p:spPr bwMode="auto">
          <a:xfrm flipV="1">
            <a:off x="2857500" y="3314700"/>
            <a:ext cx="2800350" cy="742950"/>
          </a:xfrm>
          <a:prstGeom prst="line">
            <a:avLst/>
          </a:prstGeom>
          <a:noFill/>
          <a:ln w="2857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5358" name="Text Box 62">
            <a:extLst>
              <a:ext uri="{FF2B5EF4-FFF2-40B4-BE49-F238E27FC236}">
                <a16:creationId xmlns:a16="http://schemas.microsoft.com/office/drawing/2014/main" id="{2CCF948B-73DF-B749-4F05-8405790F3EF2}"/>
              </a:ext>
            </a:extLst>
          </p:cNvPr>
          <p:cNvSpPr txBox="1">
            <a:spLocks noChangeArrowheads="1"/>
          </p:cNvSpPr>
          <p:nvPr/>
        </p:nvSpPr>
        <p:spPr bwMode="auto">
          <a:xfrm>
            <a:off x="3143250" y="5211366"/>
            <a:ext cx="30861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2100"/>
              <a:t>CONTROL CHANNELS</a:t>
            </a:r>
          </a:p>
        </p:txBody>
      </p:sp>
      <p:sp>
        <p:nvSpPr>
          <p:cNvPr id="55359" name="Text Box 63">
            <a:extLst>
              <a:ext uri="{FF2B5EF4-FFF2-40B4-BE49-F238E27FC236}">
                <a16:creationId xmlns:a16="http://schemas.microsoft.com/office/drawing/2014/main" id="{0D1FD362-29E6-F8F9-7A8F-6EDA00349137}"/>
              </a:ext>
            </a:extLst>
          </p:cNvPr>
          <p:cNvSpPr txBox="1">
            <a:spLocks noChangeArrowheads="1"/>
          </p:cNvSpPr>
          <p:nvPr/>
        </p:nvSpPr>
        <p:spPr bwMode="auto">
          <a:xfrm>
            <a:off x="3143251"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2</a:t>
            </a:r>
          </a:p>
        </p:txBody>
      </p:sp>
      <p:sp>
        <p:nvSpPr>
          <p:cNvPr id="55360" name="Text Box 64">
            <a:extLst>
              <a:ext uri="{FF2B5EF4-FFF2-40B4-BE49-F238E27FC236}">
                <a16:creationId xmlns:a16="http://schemas.microsoft.com/office/drawing/2014/main" id="{EC87E634-84B9-14F2-8737-7BB935D74B26}"/>
              </a:ext>
            </a:extLst>
          </p:cNvPr>
          <p:cNvSpPr txBox="1">
            <a:spLocks noChangeArrowheads="1"/>
          </p:cNvSpPr>
          <p:nvPr/>
        </p:nvSpPr>
        <p:spPr bwMode="auto">
          <a:xfrm>
            <a:off x="3377803"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3</a:t>
            </a:r>
          </a:p>
        </p:txBody>
      </p:sp>
      <p:sp>
        <p:nvSpPr>
          <p:cNvPr id="55361" name="Text Box 65">
            <a:extLst>
              <a:ext uri="{FF2B5EF4-FFF2-40B4-BE49-F238E27FC236}">
                <a16:creationId xmlns:a16="http://schemas.microsoft.com/office/drawing/2014/main" id="{D676B55D-4D17-1AEA-059A-A102981A15E3}"/>
              </a:ext>
            </a:extLst>
          </p:cNvPr>
          <p:cNvSpPr txBox="1">
            <a:spLocks noChangeArrowheads="1"/>
          </p:cNvSpPr>
          <p:nvPr/>
        </p:nvSpPr>
        <p:spPr bwMode="auto">
          <a:xfrm>
            <a:off x="3606403"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4</a:t>
            </a:r>
          </a:p>
        </p:txBody>
      </p:sp>
      <p:sp>
        <p:nvSpPr>
          <p:cNvPr id="55362" name="Text Box 66">
            <a:extLst>
              <a:ext uri="{FF2B5EF4-FFF2-40B4-BE49-F238E27FC236}">
                <a16:creationId xmlns:a16="http://schemas.microsoft.com/office/drawing/2014/main" id="{4872B60E-A840-B071-B0E6-5C3E27434C92}"/>
              </a:ext>
            </a:extLst>
          </p:cNvPr>
          <p:cNvSpPr txBox="1">
            <a:spLocks noChangeArrowheads="1"/>
          </p:cNvSpPr>
          <p:nvPr/>
        </p:nvSpPr>
        <p:spPr bwMode="auto">
          <a:xfrm>
            <a:off x="3835003"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5</a:t>
            </a:r>
          </a:p>
        </p:txBody>
      </p:sp>
      <p:sp>
        <p:nvSpPr>
          <p:cNvPr id="55363" name="Text Box 67">
            <a:extLst>
              <a:ext uri="{FF2B5EF4-FFF2-40B4-BE49-F238E27FC236}">
                <a16:creationId xmlns:a16="http://schemas.microsoft.com/office/drawing/2014/main" id="{2589DEAE-1073-4E43-3C20-9ACC15DDBD1A}"/>
              </a:ext>
            </a:extLst>
          </p:cNvPr>
          <p:cNvSpPr txBox="1">
            <a:spLocks noChangeArrowheads="1"/>
          </p:cNvSpPr>
          <p:nvPr/>
        </p:nvSpPr>
        <p:spPr bwMode="auto">
          <a:xfrm>
            <a:off x="4063603"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6</a:t>
            </a:r>
          </a:p>
        </p:txBody>
      </p:sp>
      <p:sp>
        <p:nvSpPr>
          <p:cNvPr id="55364" name="Text Box 68">
            <a:extLst>
              <a:ext uri="{FF2B5EF4-FFF2-40B4-BE49-F238E27FC236}">
                <a16:creationId xmlns:a16="http://schemas.microsoft.com/office/drawing/2014/main" id="{6275FABE-0635-27C7-2AC8-F9EC0957D030}"/>
              </a:ext>
            </a:extLst>
          </p:cNvPr>
          <p:cNvSpPr txBox="1">
            <a:spLocks noChangeArrowheads="1"/>
          </p:cNvSpPr>
          <p:nvPr/>
        </p:nvSpPr>
        <p:spPr bwMode="auto">
          <a:xfrm>
            <a:off x="4292203"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7</a:t>
            </a:r>
          </a:p>
        </p:txBody>
      </p:sp>
      <p:sp>
        <p:nvSpPr>
          <p:cNvPr id="55365" name="Text Box 69">
            <a:extLst>
              <a:ext uri="{FF2B5EF4-FFF2-40B4-BE49-F238E27FC236}">
                <a16:creationId xmlns:a16="http://schemas.microsoft.com/office/drawing/2014/main" id="{A1C6486A-2F7E-8125-7921-3F5C898686F0}"/>
              </a:ext>
            </a:extLst>
          </p:cNvPr>
          <p:cNvSpPr txBox="1">
            <a:spLocks noChangeArrowheads="1"/>
          </p:cNvSpPr>
          <p:nvPr/>
        </p:nvSpPr>
        <p:spPr bwMode="auto">
          <a:xfrm>
            <a:off x="4972051"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2</a:t>
            </a:r>
          </a:p>
        </p:txBody>
      </p:sp>
      <p:sp>
        <p:nvSpPr>
          <p:cNvPr id="55366" name="Text Box 70">
            <a:extLst>
              <a:ext uri="{FF2B5EF4-FFF2-40B4-BE49-F238E27FC236}">
                <a16:creationId xmlns:a16="http://schemas.microsoft.com/office/drawing/2014/main" id="{B04890A4-5BE9-4110-DC59-340B5BD29947}"/>
              </a:ext>
            </a:extLst>
          </p:cNvPr>
          <p:cNvSpPr txBox="1">
            <a:spLocks noChangeArrowheads="1"/>
          </p:cNvSpPr>
          <p:nvPr/>
        </p:nvSpPr>
        <p:spPr bwMode="auto">
          <a:xfrm>
            <a:off x="5206603"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3</a:t>
            </a:r>
          </a:p>
        </p:txBody>
      </p:sp>
      <p:sp>
        <p:nvSpPr>
          <p:cNvPr id="55367" name="Text Box 71">
            <a:extLst>
              <a:ext uri="{FF2B5EF4-FFF2-40B4-BE49-F238E27FC236}">
                <a16:creationId xmlns:a16="http://schemas.microsoft.com/office/drawing/2014/main" id="{6E16343F-0AFF-D877-87BB-B20D42B2F17C}"/>
              </a:ext>
            </a:extLst>
          </p:cNvPr>
          <p:cNvSpPr txBox="1">
            <a:spLocks noChangeArrowheads="1"/>
          </p:cNvSpPr>
          <p:nvPr/>
        </p:nvSpPr>
        <p:spPr bwMode="auto">
          <a:xfrm>
            <a:off x="5663803"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5</a:t>
            </a:r>
          </a:p>
        </p:txBody>
      </p:sp>
      <p:sp>
        <p:nvSpPr>
          <p:cNvPr id="55368" name="Text Box 72">
            <a:extLst>
              <a:ext uri="{FF2B5EF4-FFF2-40B4-BE49-F238E27FC236}">
                <a16:creationId xmlns:a16="http://schemas.microsoft.com/office/drawing/2014/main" id="{802D0E50-0606-D04B-98E3-3664FE07F24D}"/>
              </a:ext>
            </a:extLst>
          </p:cNvPr>
          <p:cNvSpPr txBox="1">
            <a:spLocks noChangeArrowheads="1"/>
          </p:cNvSpPr>
          <p:nvPr/>
        </p:nvSpPr>
        <p:spPr bwMode="auto">
          <a:xfrm>
            <a:off x="6121003"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7</a:t>
            </a:r>
          </a:p>
        </p:txBody>
      </p:sp>
      <p:sp>
        <p:nvSpPr>
          <p:cNvPr id="55369" name="Text Box 73">
            <a:extLst>
              <a:ext uri="{FF2B5EF4-FFF2-40B4-BE49-F238E27FC236}">
                <a16:creationId xmlns:a16="http://schemas.microsoft.com/office/drawing/2014/main" id="{6967350E-2126-222C-D5E9-D8B351B53F11}"/>
              </a:ext>
            </a:extLst>
          </p:cNvPr>
          <p:cNvSpPr txBox="1">
            <a:spLocks noChangeArrowheads="1"/>
          </p:cNvSpPr>
          <p:nvPr/>
        </p:nvSpPr>
        <p:spPr bwMode="auto">
          <a:xfrm>
            <a:off x="5886451"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6</a:t>
            </a:r>
          </a:p>
        </p:txBody>
      </p:sp>
      <p:sp>
        <p:nvSpPr>
          <p:cNvPr id="55370" name="Text Box 74">
            <a:extLst>
              <a:ext uri="{FF2B5EF4-FFF2-40B4-BE49-F238E27FC236}">
                <a16:creationId xmlns:a16="http://schemas.microsoft.com/office/drawing/2014/main" id="{941073A7-A9D2-0874-7695-45DD64F21201}"/>
              </a:ext>
            </a:extLst>
          </p:cNvPr>
          <p:cNvSpPr txBox="1">
            <a:spLocks noChangeArrowheads="1"/>
          </p:cNvSpPr>
          <p:nvPr/>
        </p:nvSpPr>
        <p:spPr bwMode="auto">
          <a:xfrm>
            <a:off x="5435203" y="3086101"/>
            <a:ext cx="26962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1200" b="0">
                <a:solidFill>
                  <a:schemeClr val="accent2"/>
                </a:solidFill>
              </a:rPr>
              <a:t>4</a:t>
            </a:r>
          </a:p>
        </p:txBody>
      </p:sp>
      <p:sp>
        <p:nvSpPr>
          <p:cNvPr id="458827" name="Rectangle 75">
            <a:extLst>
              <a:ext uri="{FF2B5EF4-FFF2-40B4-BE49-F238E27FC236}">
                <a16:creationId xmlns:a16="http://schemas.microsoft.com/office/drawing/2014/main" id="{808502A1-85DE-63C2-B10D-5F46B877E037}"/>
              </a:ext>
            </a:extLst>
          </p:cNvPr>
          <p:cNvSpPr>
            <a:spLocks noGrp="1" noChangeArrowheads="1"/>
          </p:cNvSpPr>
          <p:nvPr>
            <p:ph type="title"/>
          </p:nvPr>
        </p:nvSpPr>
        <p:spPr>
          <a:xfrm>
            <a:off x="1485900" y="1385316"/>
            <a:ext cx="6229350" cy="557784"/>
          </a:xfrm>
          <a:ln>
            <a:miter lim="800000"/>
            <a:headEnd/>
            <a:tailEnd/>
          </a:ln>
        </p:spPr>
        <p:txBody>
          <a:bodyPr>
            <a:normAutofit fontScale="90000"/>
          </a:bodyPr>
          <a:lstStyle/>
          <a:p>
            <a:pPr>
              <a:defRPr/>
            </a:pPr>
            <a:r>
              <a:rPr lang="en-US" altLang="zh-CN" dirty="0">
                <a:ea typeface="宋体" pitchFamily="2" charset="-122"/>
              </a:rPr>
              <a:t>GSM </a:t>
            </a:r>
            <a:r>
              <a:rPr lang="en-US" altLang="zh-CN" dirty="0" err="1">
                <a:ea typeface="宋体" pitchFamily="2" charset="-122"/>
              </a:rPr>
              <a:t>Multiframe</a:t>
            </a:r>
            <a:endParaRPr lang="en-US" altLang="zh-CN" dirty="0">
              <a:ea typeface="宋体" pitchFamily="2" charset="-122"/>
            </a:endParaRPr>
          </a:p>
        </p:txBody>
      </p:sp>
    </p:spTree>
    <p:extLst>
      <p:ext uri="{BB962C8B-B14F-4D97-AF65-F5344CB8AC3E}">
        <p14:creationId xmlns:p14="http://schemas.microsoft.com/office/powerpoint/2010/main" val="19596079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9778" name="Rectangle 2">
            <a:extLst>
              <a:ext uri="{FF2B5EF4-FFF2-40B4-BE49-F238E27FC236}">
                <a16:creationId xmlns:a16="http://schemas.microsoft.com/office/drawing/2014/main" id="{6E0F1F0D-1B5E-DC44-818A-BCA09D24D15A}"/>
              </a:ext>
            </a:extLst>
          </p:cNvPr>
          <p:cNvSpPr>
            <a:spLocks noGrp="1" noChangeArrowheads="1"/>
          </p:cNvSpPr>
          <p:nvPr>
            <p:ph type="title"/>
          </p:nvPr>
        </p:nvSpPr>
        <p:spPr>
          <a:xfrm>
            <a:off x="1485900" y="1063228"/>
            <a:ext cx="6172200" cy="765572"/>
          </a:xfrm>
          <a:ln>
            <a:miter lim="800000"/>
            <a:headEnd/>
            <a:tailEnd/>
          </a:ln>
        </p:spPr>
        <p:txBody>
          <a:bodyPr>
            <a:normAutofit fontScale="90000"/>
          </a:bodyPr>
          <a:lstStyle/>
          <a:p>
            <a:pPr>
              <a:defRPr/>
            </a:pPr>
            <a:r>
              <a:rPr lang="en-US" altLang="zh-CN" dirty="0">
                <a:ea typeface="宋体" pitchFamily="2" charset="-122"/>
              </a:rPr>
              <a:t>Timeslots and TDMA Frames</a:t>
            </a:r>
          </a:p>
        </p:txBody>
      </p:sp>
      <p:grpSp>
        <p:nvGrpSpPr>
          <p:cNvPr id="2" name="Group 3">
            <a:extLst>
              <a:ext uri="{FF2B5EF4-FFF2-40B4-BE49-F238E27FC236}">
                <a16:creationId xmlns:a16="http://schemas.microsoft.com/office/drawing/2014/main" id="{7E3FE83A-D48D-571C-8AA3-59B500C46AAC}"/>
              </a:ext>
            </a:extLst>
          </p:cNvPr>
          <p:cNvGrpSpPr>
            <a:grpSpLocks/>
          </p:cNvGrpSpPr>
          <p:nvPr/>
        </p:nvGrpSpPr>
        <p:grpSpPr bwMode="auto">
          <a:xfrm>
            <a:off x="1925242" y="1970486"/>
            <a:ext cx="5074444" cy="2577703"/>
            <a:chOff x="672" y="2188"/>
            <a:chExt cx="4262" cy="2165"/>
          </a:xfrm>
        </p:grpSpPr>
        <p:sp>
          <p:nvSpPr>
            <p:cNvPr id="56351" name="AutoShape 4">
              <a:extLst>
                <a:ext uri="{FF2B5EF4-FFF2-40B4-BE49-F238E27FC236}">
                  <a16:creationId xmlns:a16="http://schemas.microsoft.com/office/drawing/2014/main" id="{EB3CCDA2-B9C4-973F-A901-9EA988BC2DD0}"/>
                </a:ext>
              </a:extLst>
            </p:cNvPr>
            <p:cNvSpPr>
              <a:spLocks noChangeArrowheads="1"/>
            </p:cNvSpPr>
            <p:nvPr/>
          </p:nvSpPr>
          <p:spPr bwMode="auto">
            <a:xfrm>
              <a:off x="672" y="2223"/>
              <a:ext cx="2208" cy="284"/>
            </a:xfrm>
            <a:prstGeom prst="bevel">
              <a:avLst>
                <a:gd name="adj" fmla="val 10185"/>
              </a:avLst>
            </a:prstGeom>
            <a:gradFill rotWithShape="0">
              <a:gsLst>
                <a:gs pos="0">
                  <a:srgbClr val="8EC0F8"/>
                </a:gs>
                <a:gs pos="50000">
                  <a:srgbClr val="D9EAFD"/>
                </a:gs>
                <a:gs pos="100000">
                  <a:srgbClr val="8EC0F8"/>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1913" tIns="30956" rIns="61913" bIns="30956"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6352" name="Text Box 5">
              <a:extLst>
                <a:ext uri="{FF2B5EF4-FFF2-40B4-BE49-F238E27FC236}">
                  <a16:creationId xmlns:a16="http://schemas.microsoft.com/office/drawing/2014/main" id="{7BD4E924-D935-49A6-79B2-7C84D221F41D}"/>
                </a:ext>
              </a:extLst>
            </p:cNvPr>
            <p:cNvSpPr txBox="1">
              <a:spLocks noChangeArrowheads="1"/>
            </p:cNvSpPr>
            <p:nvPr/>
          </p:nvSpPr>
          <p:spPr bwMode="auto">
            <a:xfrm>
              <a:off x="672" y="2188"/>
              <a:ext cx="240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2100" b="0">
                  <a:solidFill>
                    <a:srgbClr val="00CC00"/>
                  </a:solidFill>
                </a:rPr>
                <a:t>Higher Capacity Cell</a:t>
              </a:r>
            </a:p>
          </p:txBody>
        </p:sp>
        <p:sp>
          <p:nvSpPr>
            <p:cNvPr id="56353" name="Line 6">
              <a:extLst>
                <a:ext uri="{FF2B5EF4-FFF2-40B4-BE49-F238E27FC236}">
                  <a16:creationId xmlns:a16="http://schemas.microsoft.com/office/drawing/2014/main" id="{6AD2FBEC-6878-A18F-8691-E5DF3868A0E3}"/>
                </a:ext>
              </a:extLst>
            </p:cNvPr>
            <p:cNvSpPr>
              <a:spLocks noChangeShapeType="1"/>
            </p:cNvSpPr>
            <p:nvPr/>
          </p:nvSpPr>
          <p:spPr bwMode="auto">
            <a:xfrm>
              <a:off x="1920" y="3052"/>
              <a:ext cx="0" cy="24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6354" name="Text Box 7">
              <a:extLst>
                <a:ext uri="{FF2B5EF4-FFF2-40B4-BE49-F238E27FC236}">
                  <a16:creationId xmlns:a16="http://schemas.microsoft.com/office/drawing/2014/main" id="{391921D8-A568-A387-400F-D93989D3CE1A}"/>
                </a:ext>
              </a:extLst>
            </p:cNvPr>
            <p:cNvSpPr txBox="1">
              <a:spLocks noChangeArrowheads="1"/>
            </p:cNvSpPr>
            <p:nvPr/>
          </p:nvSpPr>
          <p:spPr bwMode="auto">
            <a:xfrm>
              <a:off x="1008" y="3052"/>
              <a:ext cx="96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500"/>
                <a:t>Broadcast</a:t>
              </a:r>
            </a:p>
          </p:txBody>
        </p:sp>
        <p:sp>
          <p:nvSpPr>
            <p:cNvPr id="56355" name="Text Box 8">
              <a:extLst>
                <a:ext uri="{FF2B5EF4-FFF2-40B4-BE49-F238E27FC236}">
                  <a16:creationId xmlns:a16="http://schemas.microsoft.com/office/drawing/2014/main" id="{D2242536-8E02-B7C2-58DA-1AA7F8325D83}"/>
                </a:ext>
              </a:extLst>
            </p:cNvPr>
            <p:cNvSpPr txBox="1">
              <a:spLocks noChangeArrowheads="1"/>
            </p:cNvSpPr>
            <p:nvPr/>
          </p:nvSpPr>
          <p:spPr bwMode="auto">
            <a:xfrm>
              <a:off x="3216" y="3100"/>
              <a:ext cx="72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500"/>
                <a:t>Traffic</a:t>
              </a:r>
            </a:p>
          </p:txBody>
        </p:sp>
        <p:sp>
          <p:nvSpPr>
            <p:cNvPr id="56356" name="Line 9">
              <a:extLst>
                <a:ext uri="{FF2B5EF4-FFF2-40B4-BE49-F238E27FC236}">
                  <a16:creationId xmlns:a16="http://schemas.microsoft.com/office/drawing/2014/main" id="{3D840563-30AB-A54C-B59B-4C7048803939}"/>
                </a:ext>
              </a:extLst>
            </p:cNvPr>
            <p:cNvSpPr>
              <a:spLocks noChangeShapeType="1"/>
            </p:cNvSpPr>
            <p:nvPr/>
          </p:nvSpPr>
          <p:spPr bwMode="auto">
            <a:xfrm>
              <a:off x="2352" y="3052"/>
              <a:ext cx="0" cy="24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6357" name="Text Box 10">
              <a:extLst>
                <a:ext uri="{FF2B5EF4-FFF2-40B4-BE49-F238E27FC236}">
                  <a16:creationId xmlns:a16="http://schemas.microsoft.com/office/drawing/2014/main" id="{D641E8AD-AB87-FC82-608D-EAD89514FD14}"/>
                </a:ext>
              </a:extLst>
            </p:cNvPr>
            <p:cNvSpPr txBox="1">
              <a:spLocks noChangeArrowheads="1"/>
            </p:cNvSpPr>
            <p:nvPr/>
          </p:nvSpPr>
          <p:spPr bwMode="auto">
            <a:xfrm>
              <a:off x="1632" y="3244"/>
              <a:ext cx="115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500"/>
                <a:t>Dedicated</a:t>
              </a:r>
            </a:p>
          </p:txBody>
        </p:sp>
        <p:sp>
          <p:nvSpPr>
            <p:cNvPr id="56358" name="Text Box 11">
              <a:extLst>
                <a:ext uri="{FF2B5EF4-FFF2-40B4-BE49-F238E27FC236}">
                  <a16:creationId xmlns:a16="http://schemas.microsoft.com/office/drawing/2014/main" id="{6D2BDEF0-7BD3-02B0-9A53-49C14FC4EE19}"/>
                </a:ext>
              </a:extLst>
            </p:cNvPr>
            <p:cNvSpPr txBox="1">
              <a:spLocks noChangeArrowheads="1"/>
            </p:cNvSpPr>
            <p:nvPr/>
          </p:nvSpPr>
          <p:spPr bwMode="auto">
            <a:xfrm>
              <a:off x="2736" y="3888"/>
              <a:ext cx="624"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500"/>
                <a:t>Traffic</a:t>
              </a:r>
            </a:p>
          </p:txBody>
        </p:sp>
        <p:sp>
          <p:nvSpPr>
            <p:cNvPr id="56359" name="Text Box 12">
              <a:extLst>
                <a:ext uri="{FF2B5EF4-FFF2-40B4-BE49-F238E27FC236}">
                  <a16:creationId xmlns:a16="http://schemas.microsoft.com/office/drawing/2014/main" id="{43F39F2E-DD6D-F719-9700-072CBEB1DC31}"/>
                </a:ext>
              </a:extLst>
            </p:cNvPr>
            <p:cNvSpPr txBox="1">
              <a:spLocks noChangeArrowheads="1"/>
            </p:cNvSpPr>
            <p:nvPr/>
          </p:nvSpPr>
          <p:spPr bwMode="auto">
            <a:xfrm>
              <a:off x="3196" y="3638"/>
              <a:ext cx="15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6360" name="Text Box 13">
              <a:extLst>
                <a:ext uri="{FF2B5EF4-FFF2-40B4-BE49-F238E27FC236}">
                  <a16:creationId xmlns:a16="http://schemas.microsoft.com/office/drawing/2014/main" id="{EC4E3013-74B6-4089-94C6-2791177B9955}"/>
                </a:ext>
              </a:extLst>
            </p:cNvPr>
            <p:cNvSpPr txBox="1">
              <a:spLocks noChangeArrowheads="1"/>
            </p:cNvSpPr>
            <p:nvPr/>
          </p:nvSpPr>
          <p:spPr bwMode="auto">
            <a:xfrm>
              <a:off x="4060" y="3542"/>
              <a:ext cx="15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6361" name="AutoShape 14">
              <a:extLst>
                <a:ext uri="{FF2B5EF4-FFF2-40B4-BE49-F238E27FC236}">
                  <a16:creationId xmlns:a16="http://schemas.microsoft.com/office/drawing/2014/main" id="{CA936547-863E-3E05-C2C4-906E9763A9FB}"/>
                </a:ext>
              </a:extLst>
            </p:cNvPr>
            <p:cNvSpPr>
              <a:spLocks noChangeArrowheads="1"/>
            </p:cNvSpPr>
            <p:nvPr/>
          </p:nvSpPr>
          <p:spPr bwMode="auto">
            <a:xfrm flipH="1">
              <a:off x="4406" y="3544"/>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62" name="Text Box 15">
              <a:extLst>
                <a:ext uri="{FF2B5EF4-FFF2-40B4-BE49-F238E27FC236}">
                  <a16:creationId xmlns:a16="http://schemas.microsoft.com/office/drawing/2014/main" id="{B216C4F3-BA8F-17ED-E4AF-E4174206E70D}"/>
                </a:ext>
              </a:extLst>
            </p:cNvPr>
            <p:cNvSpPr txBox="1">
              <a:spLocks noChangeArrowheads="1"/>
            </p:cNvSpPr>
            <p:nvPr/>
          </p:nvSpPr>
          <p:spPr bwMode="auto">
            <a:xfrm>
              <a:off x="4166" y="3640"/>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a:t>0</a:t>
              </a:r>
            </a:p>
          </p:txBody>
        </p:sp>
        <p:sp>
          <p:nvSpPr>
            <p:cNvPr id="56363" name="AutoShape 16">
              <a:extLst>
                <a:ext uri="{FF2B5EF4-FFF2-40B4-BE49-F238E27FC236}">
                  <a16:creationId xmlns:a16="http://schemas.microsoft.com/office/drawing/2014/main" id="{1BF4CDD0-2DD9-7A4B-06AD-FF83A2972411}"/>
                </a:ext>
              </a:extLst>
            </p:cNvPr>
            <p:cNvSpPr>
              <a:spLocks noChangeArrowheads="1"/>
            </p:cNvSpPr>
            <p:nvPr/>
          </p:nvSpPr>
          <p:spPr bwMode="auto">
            <a:xfrm flipH="1">
              <a:off x="3974" y="3544"/>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64" name="AutoShape 17">
              <a:extLst>
                <a:ext uri="{FF2B5EF4-FFF2-40B4-BE49-F238E27FC236}">
                  <a16:creationId xmlns:a16="http://schemas.microsoft.com/office/drawing/2014/main" id="{43DEA0E2-DFAC-226A-B259-164F4B91503B}"/>
                </a:ext>
              </a:extLst>
            </p:cNvPr>
            <p:cNvSpPr>
              <a:spLocks noChangeArrowheads="1"/>
            </p:cNvSpPr>
            <p:nvPr/>
          </p:nvSpPr>
          <p:spPr bwMode="auto">
            <a:xfrm flipH="1">
              <a:off x="3542" y="3544"/>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6365" name="AutoShape 18">
              <a:extLst>
                <a:ext uri="{FF2B5EF4-FFF2-40B4-BE49-F238E27FC236}">
                  <a16:creationId xmlns:a16="http://schemas.microsoft.com/office/drawing/2014/main" id="{D2D5341A-6C72-3F8B-0BEC-40B641027018}"/>
                </a:ext>
              </a:extLst>
            </p:cNvPr>
            <p:cNvSpPr>
              <a:spLocks noChangeArrowheads="1"/>
            </p:cNvSpPr>
            <p:nvPr/>
          </p:nvSpPr>
          <p:spPr bwMode="auto">
            <a:xfrm flipH="1">
              <a:off x="3110" y="3544"/>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6366" name="Text Box 19">
              <a:extLst>
                <a:ext uri="{FF2B5EF4-FFF2-40B4-BE49-F238E27FC236}">
                  <a16:creationId xmlns:a16="http://schemas.microsoft.com/office/drawing/2014/main" id="{E73C4BC6-1B20-23FA-6DAA-051E9EFFB9A3}"/>
                </a:ext>
              </a:extLst>
            </p:cNvPr>
            <p:cNvSpPr txBox="1">
              <a:spLocks noChangeArrowheads="1"/>
            </p:cNvSpPr>
            <p:nvPr/>
          </p:nvSpPr>
          <p:spPr bwMode="auto">
            <a:xfrm>
              <a:off x="3292" y="3638"/>
              <a:ext cx="15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6367" name="AutoShape 20">
              <a:extLst>
                <a:ext uri="{FF2B5EF4-FFF2-40B4-BE49-F238E27FC236}">
                  <a16:creationId xmlns:a16="http://schemas.microsoft.com/office/drawing/2014/main" id="{7EE1710C-67B0-6FE9-FEF2-10C52D75E71A}"/>
                </a:ext>
              </a:extLst>
            </p:cNvPr>
            <p:cNvSpPr>
              <a:spLocks noChangeArrowheads="1"/>
            </p:cNvSpPr>
            <p:nvPr/>
          </p:nvSpPr>
          <p:spPr bwMode="auto">
            <a:xfrm flipH="1">
              <a:off x="2678" y="3544"/>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68" name="AutoShape 21">
              <a:extLst>
                <a:ext uri="{FF2B5EF4-FFF2-40B4-BE49-F238E27FC236}">
                  <a16:creationId xmlns:a16="http://schemas.microsoft.com/office/drawing/2014/main" id="{79144DD9-FEBD-A804-3F00-CD14F82A391F}"/>
                </a:ext>
              </a:extLst>
            </p:cNvPr>
            <p:cNvSpPr>
              <a:spLocks noChangeArrowheads="1"/>
            </p:cNvSpPr>
            <p:nvPr/>
          </p:nvSpPr>
          <p:spPr bwMode="auto">
            <a:xfrm flipH="1">
              <a:off x="2246" y="3544"/>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6369" name="AutoShape 22">
              <a:extLst>
                <a:ext uri="{FF2B5EF4-FFF2-40B4-BE49-F238E27FC236}">
                  <a16:creationId xmlns:a16="http://schemas.microsoft.com/office/drawing/2014/main" id="{A2E5E692-3404-9ACC-FA7E-38FEB94C6266}"/>
                </a:ext>
              </a:extLst>
            </p:cNvPr>
            <p:cNvSpPr>
              <a:spLocks noChangeArrowheads="1"/>
            </p:cNvSpPr>
            <p:nvPr/>
          </p:nvSpPr>
          <p:spPr bwMode="auto">
            <a:xfrm flipH="1">
              <a:off x="1814" y="3544"/>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70" name="AutoShape 23">
              <a:extLst>
                <a:ext uri="{FF2B5EF4-FFF2-40B4-BE49-F238E27FC236}">
                  <a16:creationId xmlns:a16="http://schemas.microsoft.com/office/drawing/2014/main" id="{FF4092D8-8A4C-51DF-B52F-12332388B9E4}"/>
                </a:ext>
              </a:extLst>
            </p:cNvPr>
            <p:cNvSpPr>
              <a:spLocks noChangeArrowheads="1"/>
            </p:cNvSpPr>
            <p:nvPr/>
          </p:nvSpPr>
          <p:spPr bwMode="auto">
            <a:xfrm flipH="1">
              <a:off x="1382" y="3544"/>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71" name="Text Box 24">
              <a:extLst>
                <a:ext uri="{FF2B5EF4-FFF2-40B4-BE49-F238E27FC236}">
                  <a16:creationId xmlns:a16="http://schemas.microsoft.com/office/drawing/2014/main" id="{1D681BC7-708B-DAF0-4E09-CB3F0C2DFC93}"/>
                </a:ext>
              </a:extLst>
            </p:cNvPr>
            <p:cNvSpPr txBox="1">
              <a:spLocks noChangeArrowheads="1"/>
            </p:cNvSpPr>
            <p:nvPr/>
          </p:nvSpPr>
          <p:spPr bwMode="auto">
            <a:xfrm>
              <a:off x="1554" y="3584"/>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0</a:t>
              </a:r>
            </a:p>
          </p:txBody>
        </p:sp>
        <p:sp>
          <p:nvSpPr>
            <p:cNvPr id="56372" name="Text Box 25">
              <a:extLst>
                <a:ext uri="{FF2B5EF4-FFF2-40B4-BE49-F238E27FC236}">
                  <a16:creationId xmlns:a16="http://schemas.microsoft.com/office/drawing/2014/main" id="{2F61E634-75D1-8EF5-D542-282B1F9CECE8}"/>
                </a:ext>
              </a:extLst>
            </p:cNvPr>
            <p:cNvSpPr txBox="1">
              <a:spLocks noChangeArrowheads="1"/>
            </p:cNvSpPr>
            <p:nvPr/>
          </p:nvSpPr>
          <p:spPr bwMode="auto">
            <a:xfrm>
              <a:off x="2044" y="3590"/>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1</a:t>
              </a:r>
            </a:p>
          </p:txBody>
        </p:sp>
        <p:sp>
          <p:nvSpPr>
            <p:cNvPr id="56373" name="Text Box 26">
              <a:extLst>
                <a:ext uri="{FF2B5EF4-FFF2-40B4-BE49-F238E27FC236}">
                  <a16:creationId xmlns:a16="http://schemas.microsoft.com/office/drawing/2014/main" id="{C5156D5E-A3EC-5DC9-4B81-D8105249EE6B}"/>
                </a:ext>
              </a:extLst>
            </p:cNvPr>
            <p:cNvSpPr txBox="1">
              <a:spLocks noChangeArrowheads="1"/>
            </p:cNvSpPr>
            <p:nvPr/>
          </p:nvSpPr>
          <p:spPr bwMode="auto">
            <a:xfrm>
              <a:off x="2476" y="3590"/>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2</a:t>
              </a:r>
            </a:p>
          </p:txBody>
        </p:sp>
        <p:sp>
          <p:nvSpPr>
            <p:cNvPr id="56374" name="Text Box 27">
              <a:extLst>
                <a:ext uri="{FF2B5EF4-FFF2-40B4-BE49-F238E27FC236}">
                  <a16:creationId xmlns:a16="http://schemas.microsoft.com/office/drawing/2014/main" id="{AA75F2D6-5F0B-BAF2-B5C4-C030537230BC}"/>
                </a:ext>
              </a:extLst>
            </p:cNvPr>
            <p:cNvSpPr txBox="1">
              <a:spLocks noChangeArrowheads="1"/>
            </p:cNvSpPr>
            <p:nvPr/>
          </p:nvSpPr>
          <p:spPr bwMode="auto">
            <a:xfrm>
              <a:off x="2898" y="3584"/>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3</a:t>
              </a:r>
            </a:p>
          </p:txBody>
        </p:sp>
        <p:sp>
          <p:nvSpPr>
            <p:cNvPr id="56375" name="Text Box 28">
              <a:extLst>
                <a:ext uri="{FF2B5EF4-FFF2-40B4-BE49-F238E27FC236}">
                  <a16:creationId xmlns:a16="http://schemas.microsoft.com/office/drawing/2014/main" id="{CE462FD8-1372-E43B-C8CA-462A06AB7AE6}"/>
                </a:ext>
              </a:extLst>
            </p:cNvPr>
            <p:cNvSpPr txBox="1">
              <a:spLocks noChangeArrowheads="1"/>
            </p:cNvSpPr>
            <p:nvPr/>
          </p:nvSpPr>
          <p:spPr bwMode="auto">
            <a:xfrm>
              <a:off x="3282" y="3584"/>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4</a:t>
              </a:r>
            </a:p>
          </p:txBody>
        </p:sp>
        <p:sp>
          <p:nvSpPr>
            <p:cNvPr id="56376" name="Text Box 29">
              <a:extLst>
                <a:ext uri="{FF2B5EF4-FFF2-40B4-BE49-F238E27FC236}">
                  <a16:creationId xmlns:a16="http://schemas.microsoft.com/office/drawing/2014/main" id="{58A8B9E3-7BF5-5F42-571B-19DC3A9A3119}"/>
                </a:ext>
              </a:extLst>
            </p:cNvPr>
            <p:cNvSpPr txBox="1">
              <a:spLocks noChangeArrowheads="1"/>
            </p:cNvSpPr>
            <p:nvPr/>
          </p:nvSpPr>
          <p:spPr bwMode="auto">
            <a:xfrm>
              <a:off x="3762" y="3584"/>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5</a:t>
              </a:r>
            </a:p>
          </p:txBody>
        </p:sp>
        <p:sp>
          <p:nvSpPr>
            <p:cNvPr id="56377" name="Text Box 30">
              <a:extLst>
                <a:ext uri="{FF2B5EF4-FFF2-40B4-BE49-F238E27FC236}">
                  <a16:creationId xmlns:a16="http://schemas.microsoft.com/office/drawing/2014/main" id="{80127A77-064F-C783-2C7B-93B569C4107C}"/>
                </a:ext>
              </a:extLst>
            </p:cNvPr>
            <p:cNvSpPr txBox="1">
              <a:spLocks noChangeArrowheads="1"/>
            </p:cNvSpPr>
            <p:nvPr/>
          </p:nvSpPr>
          <p:spPr bwMode="auto">
            <a:xfrm>
              <a:off x="4146" y="3584"/>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6</a:t>
              </a:r>
            </a:p>
          </p:txBody>
        </p:sp>
        <p:sp>
          <p:nvSpPr>
            <p:cNvPr id="56378" name="Text Box 31">
              <a:extLst>
                <a:ext uri="{FF2B5EF4-FFF2-40B4-BE49-F238E27FC236}">
                  <a16:creationId xmlns:a16="http://schemas.microsoft.com/office/drawing/2014/main" id="{C509454D-A2AE-F852-F163-FC717D83D040}"/>
                </a:ext>
              </a:extLst>
            </p:cNvPr>
            <p:cNvSpPr txBox="1">
              <a:spLocks noChangeArrowheads="1"/>
            </p:cNvSpPr>
            <p:nvPr/>
          </p:nvSpPr>
          <p:spPr bwMode="auto">
            <a:xfrm>
              <a:off x="4578" y="3584"/>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7</a:t>
              </a:r>
            </a:p>
          </p:txBody>
        </p:sp>
        <p:sp>
          <p:nvSpPr>
            <p:cNvPr id="56379" name="Text Box 32">
              <a:extLst>
                <a:ext uri="{FF2B5EF4-FFF2-40B4-BE49-F238E27FC236}">
                  <a16:creationId xmlns:a16="http://schemas.microsoft.com/office/drawing/2014/main" id="{3FDD554A-5625-C6B7-50BE-29E05B759BEB}"/>
                </a:ext>
              </a:extLst>
            </p:cNvPr>
            <p:cNvSpPr txBox="1">
              <a:spLocks noChangeArrowheads="1"/>
            </p:cNvSpPr>
            <p:nvPr/>
          </p:nvSpPr>
          <p:spPr bwMode="auto">
            <a:xfrm>
              <a:off x="3196" y="2783"/>
              <a:ext cx="15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6380" name="Text Box 33">
              <a:extLst>
                <a:ext uri="{FF2B5EF4-FFF2-40B4-BE49-F238E27FC236}">
                  <a16:creationId xmlns:a16="http://schemas.microsoft.com/office/drawing/2014/main" id="{F98F511E-8127-07B3-134C-F10989A9C45A}"/>
                </a:ext>
              </a:extLst>
            </p:cNvPr>
            <p:cNvSpPr txBox="1">
              <a:spLocks noChangeArrowheads="1"/>
            </p:cNvSpPr>
            <p:nvPr/>
          </p:nvSpPr>
          <p:spPr bwMode="auto">
            <a:xfrm>
              <a:off x="4060" y="2687"/>
              <a:ext cx="15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6381" name="AutoShape 34">
              <a:extLst>
                <a:ext uri="{FF2B5EF4-FFF2-40B4-BE49-F238E27FC236}">
                  <a16:creationId xmlns:a16="http://schemas.microsoft.com/office/drawing/2014/main" id="{1D0096A8-8552-41C3-3336-5D3D30822433}"/>
                </a:ext>
              </a:extLst>
            </p:cNvPr>
            <p:cNvSpPr>
              <a:spLocks noChangeArrowheads="1"/>
            </p:cNvSpPr>
            <p:nvPr/>
          </p:nvSpPr>
          <p:spPr bwMode="auto">
            <a:xfrm flipH="1">
              <a:off x="4406" y="2689"/>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82" name="Text Box 35">
              <a:extLst>
                <a:ext uri="{FF2B5EF4-FFF2-40B4-BE49-F238E27FC236}">
                  <a16:creationId xmlns:a16="http://schemas.microsoft.com/office/drawing/2014/main" id="{641618FA-0CA4-6409-E1D0-898A0F0C464D}"/>
                </a:ext>
              </a:extLst>
            </p:cNvPr>
            <p:cNvSpPr txBox="1">
              <a:spLocks noChangeArrowheads="1"/>
            </p:cNvSpPr>
            <p:nvPr/>
          </p:nvSpPr>
          <p:spPr bwMode="auto">
            <a:xfrm>
              <a:off x="4166" y="2785"/>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a:t>0</a:t>
              </a:r>
            </a:p>
          </p:txBody>
        </p:sp>
        <p:sp>
          <p:nvSpPr>
            <p:cNvPr id="56383" name="AutoShape 36">
              <a:extLst>
                <a:ext uri="{FF2B5EF4-FFF2-40B4-BE49-F238E27FC236}">
                  <a16:creationId xmlns:a16="http://schemas.microsoft.com/office/drawing/2014/main" id="{FCEF1537-DF83-D799-F58A-5D593AF336B9}"/>
                </a:ext>
              </a:extLst>
            </p:cNvPr>
            <p:cNvSpPr>
              <a:spLocks noChangeArrowheads="1"/>
            </p:cNvSpPr>
            <p:nvPr/>
          </p:nvSpPr>
          <p:spPr bwMode="auto">
            <a:xfrm flipH="1">
              <a:off x="3974" y="2689"/>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6384" name="AutoShape 37">
              <a:extLst>
                <a:ext uri="{FF2B5EF4-FFF2-40B4-BE49-F238E27FC236}">
                  <a16:creationId xmlns:a16="http://schemas.microsoft.com/office/drawing/2014/main" id="{282D34B0-BF1D-B50D-320E-73C5A15798B0}"/>
                </a:ext>
              </a:extLst>
            </p:cNvPr>
            <p:cNvSpPr>
              <a:spLocks noChangeArrowheads="1"/>
            </p:cNvSpPr>
            <p:nvPr/>
          </p:nvSpPr>
          <p:spPr bwMode="auto">
            <a:xfrm flipH="1">
              <a:off x="3542" y="2689"/>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85" name="AutoShape 38">
              <a:extLst>
                <a:ext uri="{FF2B5EF4-FFF2-40B4-BE49-F238E27FC236}">
                  <a16:creationId xmlns:a16="http://schemas.microsoft.com/office/drawing/2014/main" id="{E95BD59E-FAB1-F3BD-A771-506DF45D2929}"/>
                </a:ext>
              </a:extLst>
            </p:cNvPr>
            <p:cNvSpPr>
              <a:spLocks noChangeArrowheads="1"/>
            </p:cNvSpPr>
            <p:nvPr/>
          </p:nvSpPr>
          <p:spPr bwMode="auto">
            <a:xfrm flipH="1">
              <a:off x="3110" y="2689"/>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86" name="Text Box 39">
              <a:extLst>
                <a:ext uri="{FF2B5EF4-FFF2-40B4-BE49-F238E27FC236}">
                  <a16:creationId xmlns:a16="http://schemas.microsoft.com/office/drawing/2014/main" id="{1D8C8BB3-3743-C395-5555-F6730793D0EA}"/>
                </a:ext>
              </a:extLst>
            </p:cNvPr>
            <p:cNvSpPr txBox="1">
              <a:spLocks noChangeArrowheads="1"/>
            </p:cNvSpPr>
            <p:nvPr/>
          </p:nvSpPr>
          <p:spPr bwMode="auto">
            <a:xfrm>
              <a:off x="3292" y="2783"/>
              <a:ext cx="15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6387" name="AutoShape 40">
              <a:extLst>
                <a:ext uri="{FF2B5EF4-FFF2-40B4-BE49-F238E27FC236}">
                  <a16:creationId xmlns:a16="http://schemas.microsoft.com/office/drawing/2014/main" id="{C5C7EC43-101A-57C7-9CBE-48A0F15DFC72}"/>
                </a:ext>
              </a:extLst>
            </p:cNvPr>
            <p:cNvSpPr>
              <a:spLocks noChangeArrowheads="1"/>
            </p:cNvSpPr>
            <p:nvPr/>
          </p:nvSpPr>
          <p:spPr bwMode="auto">
            <a:xfrm flipH="1">
              <a:off x="2678" y="2689"/>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6388" name="AutoShape 41">
              <a:extLst>
                <a:ext uri="{FF2B5EF4-FFF2-40B4-BE49-F238E27FC236}">
                  <a16:creationId xmlns:a16="http://schemas.microsoft.com/office/drawing/2014/main" id="{3B6B9975-D396-77B5-B0B2-7D50EC26BDCB}"/>
                </a:ext>
              </a:extLst>
            </p:cNvPr>
            <p:cNvSpPr>
              <a:spLocks noChangeArrowheads="1"/>
            </p:cNvSpPr>
            <p:nvPr/>
          </p:nvSpPr>
          <p:spPr bwMode="auto">
            <a:xfrm flipH="1">
              <a:off x="2246" y="2689"/>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solidFill>
                  <a:schemeClr val="accent2"/>
                </a:solidFill>
                <a:ea typeface="宋体" panose="02010600030101010101" pitchFamily="2" charset="-122"/>
              </a:endParaRPr>
            </a:p>
          </p:txBody>
        </p:sp>
        <p:sp>
          <p:nvSpPr>
            <p:cNvPr id="56389" name="AutoShape 42">
              <a:extLst>
                <a:ext uri="{FF2B5EF4-FFF2-40B4-BE49-F238E27FC236}">
                  <a16:creationId xmlns:a16="http://schemas.microsoft.com/office/drawing/2014/main" id="{930E743B-5B4B-5771-46F3-7E2A7A195AE8}"/>
                </a:ext>
              </a:extLst>
            </p:cNvPr>
            <p:cNvSpPr>
              <a:spLocks noChangeArrowheads="1"/>
            </p:cNvSpPr>
            <p:nvPr/>
          </p:nvSpPr>
          <p:spPr bwMode="auto">
            <a:xfrm flipH="1">
              <a:off x="1814" y="2689"/>
              <a:ext cx="528" cy="336"/>
            </a:xfrm>
            <a:prstGeom prst="cube">
              <a:avLst>
                <a:gd name="adj" fmla="val 25000"/>
              </a:avLst>
            </a:prstGeom>
            <a:gradFill rotWithShape="0">
              <a:gsLst>
                <a:gs pos="0">
                  <a:srgbClr val="FFFF99"/>
                </a:gs>
                <a:gs pos="100000">
                  <a:srgbClr val="FFFFDD"/>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90" name="AutoShape 43">
              <a:extLst>
                <a:ext uri="{FF2B5EF4-FFF2-40B4-BE49-F238E27FC236}">
                  <a16:creationId xmlns:a16="http://schemas.microsoft.com/office/drawing/2014/main" id="{62346083-62C7-A304-FE33-3EE7B91453BB}"/>
                </a:ext>
              </a:extLst>
            </p:cNvPr>
            <p:cNvSpPr>
              <a:spLocks noChangeArrowheads="1"/>
            </p:cNvSpPr>
            <p:nvPr/>
          </p:nvSpPr>
          <p:spPr bwMode="auto">
            <a:xfrm flipH="1">
              <a:off x="1382" y="2689"/>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FFFF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91" name="Text Box 44">
              <a:extLst>
                <a:ext uri="{FF2B5EF4-FFF2-40B4-BE49-F238E27FC236}">
                  <a16:creationId xmlns:a16="http://schemas.microsoft.com/office/drawing/2014/main" id="{141199CB-AEE6-99B9-F010-FC26D2F838A0}"/>
                </a:ext>
              </a:extLst>
            </p:cNvPr>
            <p:cNvSpPr txBox="1">
              <a:spLocks noChangeArrowheads="1"/>
            </p:cNvSpPr>
            <p:nvPr/>
          </p:nvSpPr>
          <p:spPr bwMode="auto">
            <a:xfrm>
              <a:off x="1554" y="2729"/>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0</a:t>
              </a:r>
            </a:p>
          </p:txBody>
        </p:sp>
        <p:sp>
          <p:nvSpPr>
            <p:cNvPr id="56392" name="Text Box 45">
              <a:extLst>
                <a:ext uri="{FF2B5EF4-FFF2-40B4-BE49-F238E27FC236}">
                  <a16:creationId xmlns:a16="http://schemas.microsoft.com/office/drawing/2014/main" id="{3FAB81B0-AC34-953D-3994-C38F6CBC0953}"/>
                </a:ext>
              </a:extLst>
            </p:cNvPr>
            <p:cNvSpPr txBox="1">
              <a:spLocks noChangeArrowheads="1"/>
            </p:cNvSpPr>
            <p:nvPr/>
          </p:nvSpPr>
          <p:spPr bwMode="auto">
            <a:xfrm>
              <a:off x="2044" y="2735"/>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rgbClr val="FF3300"/>
                  </a:solidFill>
                </a:rPr>
                <a:t>1</a:t>
              </a:r>
            </a:p>
          </p:txBody>
        </p:sp>
        <p:sp>
          <p:nvSpPr>
            <p:cNvPr id="56393" name="Text Box 46">
              <a:extLst>
                <a:ext uri="{FF2B5EF4-FFF2-40B4-BE49-F238E27FC236}">
                  <a16:creationId xmlns:a16="http://schemas.microsoft.com/office/drawing/2014/main" id="{7D153A6E-91CD-5779-7EDD-474730560007}"/>
                </a:ext>
              </a:extLst>
            </p:cNvPr>
            <p:cNvSpPr txBox="1">
              <a:spLocks noChangeArrowheads="1"/>
            </p:cNvSpPr>
            <p:nvPr/>
          </p:nvSpPr>
          <p:spPr bwMode="auto">
            <a:xfrm>
              <a:off x="2476" y="2735"/>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2</a:t>
              </a:r>
            </a:p>
          </p:txBody>
        </p:sp>
        <p:sp>
          <p:nvSpPr>
            <p:cNvPr id="56394" name="Text Box 47">
              <a:extLst>
                <a:ext uri="{FF2B5EF4-FFF2-40B4-BE49-F238E27FC236}">
                  <a16:creationId xmlns:a16="http://schemas.microsoft.com/office/drawing/2014/main" id="{8F757789-5DF4-CB78-82E6-397F7F746391}"/>
                </a:ext>
              </a:extLst>
            </p:cNvPr>
            <p:cNvSpPr txBox="1">
              <a:spLocks noChangeArrowheads="1"/>
            </p:cNvSpPr>
            <p:nvPr/>
          </p:nvSpPr>
          <p:spPr bwMode="auto">
            <a:xfrm>
              <a:off x="2898" y="2729"/>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3</a:t>
              </a:r>
            </a:p>
          </p:txBody>
        </p:sp>
        <p:sp>
          <p:nvSpPr>
            <p:cNvPr id="56395" name="Text Box 48">
              <a:extLst>
                <a:ext uri="{FF2B5EF4-FFF2-40B4-BE49-F238E27FC236}">
                  <a16:creationId xmlns:a16="http://schemas.microsoft.com/office/drawing/2014/main" id="{56361EFC-5EDA-EAFD-1404-4CBCABB1E831}"/>
                </a:ext>
              </a:extLst>
            </p:cNvPr>
            <p:cNvSpPr txBox="1">
              <a:spLocks noChangeArrowheads="1"/>
            </p:cNvSpPr>
            <p:nvPr/>
          </p:nvSpPr>
          <p:spPr bwMode="auto">
            <a:xfrm>
              <a:off x="3282" y="2729"/>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4</a:t>
              </a:r>
            </a:p>
          </p:txBody>
        </p:sp>
        <p:sp>
          <p:nvSpPr>
            <p:cNvPr id="56396" name="Text Box 49">
              <a:extLst>
                <a:ext uri="{FF2B5EF4-FFF2-40B4-BE49-F238E27FC236}">
                  <a16:creationId xmlns:a16="http://schemas.microsoft.com/office/drawing/2014/main" id="{A60328BE-52A6-2204-F983-0020C497B4D9}"/>
                </a:ext>
              </a:extLst>
            </p:cNvPr>
            <p:cNvSpPr txBox="1">
              <a:spLocks noChangeArrowheads="1"/>
            </p:cNvSpPr>
            <p:nvPr/>
          </p:nvSpPr>
          <p:spPr bwMode="auto">
            <a:xfrm>
              <a:off x="3762" y="2729"/>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5</a:t>
              </a:r>
            </a:p>
          </p:txBody>
        </p:sp>
        <p:sp>
          <p:nvSpPr>
            <p:cNvPr id="56397" name="Text Box 50">
              <a:extLst>
                <a:ext uri="{FF2B5EF4-FFF2-40B4-BE49-F238E27FC236}">
                  <a16:creationId xmlns:a16="http://schemas.microsoft.com/office/drawing/2014/main" id="{DDA1D0A2-17FD-CB30-26AB-64D8FA60F7A0}"/>
                </a:ext>
              </a:extLst>
            </p:cNvPr>
            <p:cNvSpPr txBox="1">
              <a:spLocks noChangeArrowheads="1"/>
            </p:cNvSpPr>
            <p:nvPr/>
          </p:nvSpPr>
          <p:spPr bwMode="auto">
            <a:xfrm>
              <a:off x="4146" y="2729"/>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6</a:t>
              </a:r>
            </a:p>
          </p:txBody>
        </p:sp>
        <p:sp>
          <p:nvSpPr>
            <p:cNvPr id="56398" name="Text Box 51">
              <a:extLst>
                <a:ext uri="{FF2B5EF4-FFF2-40B4-BE49-F238E27FC236}">
                  <a16:creationId xmlns:a16="http://schemas.microsoft.com/office/drawing/2014/main" id="{B5866C40-89C6-5FF7-98E2-8E57ECA84480}"/>
                </a:ext>
              </a:extLst>
            </p:cNvPr>
            <p:cNvSpPr txBox="1">
              <a:spLocks noChangeArrowheads="1"/>
            </p:cNvSpPr>
            <p:nvPr/>
          </p:nvSpPr>
          <p:spPr bwMode="auto">
            <a:xfrm>
              <a:off x="4578" y="2729"/>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7</a:t>
              </a:r>
            </a:p>
          </p:txBody>
        </p:sp>
      </p:grpSp>
      <p:grpSp>
        <p:nvGrpSpPr>
          <p:cNvPr id="3" name="Group 52">
            <a:extLst>
              <a:ext uri="{FF2B5EF4-FFF2-40B4-BE49-F238E27FC236}">
                <a16:creationId xmlns:a16="http://schemas.microsoft.com/office/drawing/2014/main" id="{A36A27C9-ECF0-9FEE-71E3-09487D56AE2A}"/>
              </a:ext>
            </a:extLst>
          </p:cNvPr>
          <p:cNvGrpSpPr>
            <a:grpSpLocks/>
          </p:cNvGrpSpPr>
          <p:nvPr/>
        </p:nvGrpSpPr>
        <p:grpSpPr bwMode="auto">
          <a:xfrm>
            <a:off x="1871663" y="4238626"/>
            <a:ext cx="5086350" cy="1339453"/>
            <a:chOff x="672" y="950"/>
            <a:chExt cx="4272" cy="1125"/>
          </a:xfrm>
        </p:grpSpPr>
        <p:sp>
          <p:nvSpPr>
            <p:cNvPr id="56325" name="AutoShape 53">
              <a:extLst>
                <a:ext uri="{FF2B5EF4-FFF2-40B4-BE49-F238E27FC236}">
                  <a16:creationId xmlns:a16="http://schemas.microsoft.com/office/drawing/2014/main" id="{91ED1C48-294D-4FC8-C85F-859A3367284A}"/>
                </a:ext>
              </a:extLst>
            </p:cNvPr>
            <p:cNvSpPr>
              <a:spLocks noChangeArrowheads="1"/>
            </p:cNvSpPr>
            <p:nvPr/>
          </p:nvSpPr>
          <p:spPr bwMode="auto">
            <a:xfrm>
              <a:off x="672" y="975"/>
              <a:ext cx="2016" cy="284"/>
            </a:xfrm>
            <a:prstGeom prst="bevel">
              <a:avLst>
                <a:gd name="adj" fmla="val 10185"/>
              </a:avLst>
            </a:prstGeom>
            <a:gradFill rotWithShape="0">
              <a:gsLst>
                <a:gs pos="0">
                  <a:srgbClr val="8EC0F8"/>
                </a:gs>
                <a:gs pos="50000">
                  <a:srgbClr val="D9EAFD"/>
                </a:gs>
                <a:gs pos="100000">
                  <a:srgbClr val="8EC0F8"/>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lIns="61913" tIns="30956" rIns="61913" bIns="30956"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6326" name="Text Box 54">
              <a:extLst>
                <a:ext uri="{FF2B5EF4-FFF2-40B4-BE49-F238E27FC236}">
                  <a16:creationId xmlns:a16="http://schemas.microsoft.com/office/drawing/2014/main" id="{97580D0A-4786-788A-B4B0-CD3684485C7C}"/>
                </a:ext>
              </a:extLst>
            </p:cNvPr>
            <p:cNvSpPr txBox="1">
              <a:spLocks noChangeArrowheads="1"/>
            </p:cNvSpPr>
            <p:nvPr/>
          </p:nvSpPr>
          <p:spPr bwMode="auto">
            <a:xfrm>
              <a:off x="720" y="950"/>
              <a:ext cx="1920" cy="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2100" b="0">
                  <a:solidFill>
                    <a:srgbClr val="00CC00"/>
                  </a:solidFill>
                </a:rPr>
                <a:t>Low Capacity Cell</a:t>
              </a:r>
            </a:p>
          </p:txBody>
        </p:sp>
        <p:sp>
          <p:nvSpPr>
            <p:cNvPr id="56327" name="Line 55">
              <a:extLst>
                <a:ext uri="{FF2B5EF4-FFF2-40B4-BE49-F238E27FC236}">
                  <a16:creationId xmlns:a16="http://schemas.microsoft.com/office/drawing/2014/main" id="{F429B5E1-B5FD-039B-F8E2-6B7B1CE1D14F}"/>
                </a:ext>
              </a:extLst>
            </p:cNvPr>
            <p:cNvSpPr>
              <a:spLocks noChangeShapeType="1"/>
            </p:cNvSpPr>
            <p:nvPr/>
          </p:nvSpPr>
          <p:spPr bwMode="auto">
            <a:xfrm>
              <a:off x="1930" y="1766"/>
              <a:ext cx="1" cy="24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6328" name="Text Box 56">
              <a:extLst>
                <a:ext uri="{FF2B5EF4-FFF2-40B4-BE49-F238E27FC236}">
                  <a16:creationId xmlns:a16="http://schemas.microsoft.com/office/drawing/2014/main" id="{BA7564F1-2359-FB9F-A5A4-0640AE183A03}"/>
                </a:ext>
              </a:extLst>
            </p:cNvPr>
            <p:cNvSpPr txBox="1">
              <a:spLocks noChangeArrowheads="1"/>
            </p:cNvSpPr>
            <p:nvPr/>
          </p:nvSpPr>
          <p:spPr bwMode="auto">
            <a:xfrm>
              <a:off x="970" y="1766"/>
              <a:ext cx="960"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500"/>
                <a:t>Combined</a:t>
              </a:r>
              <a:endParaRPr kumimoji="1" lang="en-US" altLang="zh-CN" sz="2100"/>
            </a:p>
          </p:txBody>
        </p:sp>
        <p:sp>
          <p:nvSpPr>
            <p:cNvPr id="56329" name="Text Box 57">
              <a:extLst>
                <a:ext uri="{FF2B5EF4-FFF2-40B4-BE49-F238E27FC236}">
                  <a16:creationId xmlns:a16="http://schemas.microsoft.com/office/drawing/2014/main" id="{A1AC9ADA-8833-54F7-4523-772A2C7F8842}"/>
                </a:ext>
              </a:extLst>
            </p:cNvPr>
            <p:cNvSpPr txBox="1">
              <a:spLocks noChangeArrowheads="1"/>
            </p:cNvSpPr>
            <p:nvPr/>
          </p:nvSpPr>
          <p:spPr bwMode="auto">
            <a:xfrm>
              <a:off x="2362" y="1804"/>
              <a:ext cx="672"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500"/>
                <a:t>Traffic</a:t>
              </a:r>
            </a:p>
          </p:txBody>
        </p:sp>
        <p:sp>
          <p:nvSpPr>
            <p:cNvPr id="56330" name="Line 58">
              <a:extLst>
                <a:ext uri="{FF2B5EF4-FFF2-40B4-BE49-F238E27FC236}">
                  <a16:creationId xmlns:a16="http://schemas.microsoft.com/office/drawing/2014/main" id="{8ECBAFFF-D9FB-2482-3B57-C092A69C159F}"/>
                </a:ext>
              </a:extLst>
            </p:cNvPr>
            <p:cNvSpPr>
              <a:spLocks noChangeShapeType="1"/>
            </p:cNvSpPr>
            <p:nvPr/>
          </p:nvSpPr>
          <p:spPr bwMode="auto">
            <a:xfrm>
              <a:off x="2362" y="1766"/>
              <a:ext cx="1" cy="240"/>
            </a:xfrm>
            <a:prstGeom prst="line">
              <a:avLst/>
            </a:prstGeom>
            <a:noFill/>
            <a:ln w="38100">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sz="1350"/>
            </a:p>
          </p:txBody>
        </p:sp>
        <p:sp>
          <p:nvSpPr>
            <p:cNvPr id="56331" name="Text Box 59">
              <a:extLst>
                <a:ext uri="{FF2B5EF4-FFF2-40B4-BE49-F238E27FC236}">
                  <a16:creationId xmlns:a16="http://schemas.microsoft.com/office/drawing/2014/main" id="{1BCB330A-F8F9-FBE4-623D-C0237AFA758C}"/>
                </a:ext>
              </a:extLst>
            </p:cNvPr>
            <p:cNvSpPr txBox="1">
              <a:spLocks noChangeArrowheads="1"/>
            </p:cNvSpPr>
            <p:nvPr/>
          </p:nvSpPr>
          <p:spPr bwMode="auto">
            <a:xfrm>
              <a:off x="3206" y="1526"/>
              <a:ext cx="15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6332" name="Text Box 60">
              <a:extLst>
                <a:ext uri="{FF2B5EF4-FFF2-40B4-BE49-F238E27FC236}">
                  <a16:creationId xmlns:a16="http://schemas.microsoft.com/office/drawing/2014/main" id="{31CFB49C-F22F-52C5-02A4-517FDEBB1A09}"/>
                </a:ext>
              </a:extLst>
            </p:cNvPr>
            <p:cNvSpPr txBox="1">
              <a:spLocks noChangeArrowheads="1"/>
            </p:cNvSpPr>
            <p:nvPr/>
          </p:nvSpPr>
          <p:spPr bwMode="auto">
            <a:xfrm>
              <a:off x="4070" y="1430"/>
              <a:ext cx="15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6333" name="AutoShape 61">
              <a:extLst>
                <a:ext uri="{FF2B5EF4-FFF2-40B4-BE49-F238E27FC236}">
                  <a16:creationId xmlns:a16="http://schemas.microsoft.com/office/drawing/2014/main" id="{D5CCD16D-F074-8708-5A39-809889E8EDB6}"/>
                </a:ext>
              </a:extLst>
            </p:cNvPr>
            <p:cNvSpPr>
              <a:spLocks noChangeArrowheads="1"/>
            </p:cNvSpPr>
            <p:nvPr/>
          </p:nvSpPr>
          <p:spPr bwMode="auto">
            <a:xfrm flipH="1">
              <a:off x="4416" y="1432"/>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34" name="Text Box 62">
              <a:extLst>
                <a:ext uri="{FF2B5EF4-FFF2-40B4-BE49-F238E27FC236}">
                  <a16:creationId xmlns:a16="http://schemas.microsoft.com/office/drawing/2014/main" id="{E6732A62-1AC2-66A6-FA68-6A0A4CA8FF83}"/>
                </a:ext>
              </a:extLst>
            </p:cNvPr>
            <p:cNvSpPr txBox="1">
              <a:spLocks noChangeArrowheads="1"/>
            </p:cNvSpPr>
            <p:nvPr/>
          </p:nvSpPr>
          <p:spPr bwMode="auto">
            <a:xfrm>
              <a:off x="4176" y="1528"/>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a:t>0</a:t>
              </a:r>
            </a:p>
          </p:txBody>
        </p:sp>
        <p:sp>
          <p:nvSpPr>
            <p:cNvPr id="56335" name="AutoShape 63">
              <a:extLst>
                <a:ext uri="{FF2B5EF4-FFF2-40B4-BE49-F238E27FC236}">
                  <a16:creationId xmlns:a16="http://schemas.microsoft.com/office/drawing/2014/main" id="{DA2F5D17-DD5F-0FA8-15D1-1F18C657329C}"/>
                </a:ext>
              </a:extLst>
            </p:cNvPr>
            <p:cNvSpPr>
              <a:spLocks noChangeArrowheads="1"/>
            </p:cNvSpPr>
            <p:nvPr/>
          </p:nvSpPr>
          <p:spPr bwMode="auto">
            <a:xfrm flipH="1">
              <a:off x="3984" y="1432"/>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36" name="AutoShape 64">
              <a:extLst>
                <a:ext uri="{FF2B5EF4-FFF2-40B4-BE49-F238E27FC236}">
                  <a16:creationId xmlns:a16="http://schemas.microsoft.com/office/drawing/2014/main" id="{75EB2B11-6F49-C850-9835-D877059173D6}"/>
                </a:ext>
              </a:extLst>
            </p:cNvPr>
            <p:cNvSpPr>
              <a:spLocks noChangeArrowheads="1"/>
            </p:cNvSpPr>
            <p:nvPr/>
          </p:nvSpPr>
          <p:spPr bwMode="auto">
            <a:xfrm flipH="1">
              <a:off x="3552" y="1432"/>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37" name="AutoShape 65">
              <a:extLst>
                <a:ext uri="{FF2B5EF4-FFF2-40B4-BE49-F238E27FC236}">
                  <a16:creationId xmlns:a16="http://schemas.microsoft.com/office/drawing/2014/main" id="{CAFF4EFA-A32D-26A2-DDAE-75ACD36BA9FD}"/>
                </a:ext>
              </a:extLst>
            </p:cNvPr>
            <p:cNvSpPr>
              <a:spLocks noChangeArrowheads="1"/>
            </p:cNvSpPr>
            <p:nvPr/>
          </p:nvSpPr>
          <p:spPr bwMode="auto">
            <a:xfrm flipH="1">
              <a:off x="3120" y="1432"/>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38" name="Text Box 66">
              <a:extLst>
                <a:ext uri="{FF2B5EF4-FFF2-40B4-BE49-F238E27FC236}">
                  <a16:creationId xmlns:a16="http://schemas.microsoft.com/office/drawing/2014/main" id="{6E6364B1-E601-E53B-061A-C47990F4B3C1}"/>
                </a:ext>
              </a:extLst>
            </p:cNvPr>
            <p:cNvSpPr txBox="1">
              <a:spLocks noChangeArrowheads="1"/>
            </p:cNvSpPr>
            <p:nvPr/>
          </p:nvSpPr>
          <p:spPr bwMode="auto">
            <a:xfrm>
              <a:off x="3302" y="1526"/>
              <a:ext cx="155"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endParaRPr kumimoji="1" lang="en-US" altLang="en-US" sz="1500" b="0">
                <a:ea typeface="宋体" panose="02010600030101010101" pitchFamily="2" charset="-122"/>
              </a:endParaRPr>
            </a:p>
          </p:txBody>
        </p:sp>
        <p:sp>
          <p:nvSpPr>
            <p:cNvPr id="56339" name="AutoShape 67">
              <a:extLst>
                <a:ext uri="{FF2B5EF4-FFF2-40B4-BE49-F238E27FC236}">
                  <a16:creationId xmlns:a16="http://schemas.microsoft.com/office/drawing/2014/main" id="{52EA8351-FBAC-D6C5-AC67-278E1A3D48A7}"/>
                </a:ext>
              </a:extLst>
            </p:cNvPr>
            <p:cNvSpPr>
              <a:spLocks noChangeArrowheads="1"/>
            </p:cNvSpPr>
            <p:nvPr/>
          </p:nvSpPr>
          <p:spPr bwMode="auto">
            <a:xfrm flipH="1">
              <a:off x="2688" y="1432"/>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40" name="AutoShape 68">
              <a:extLst>
                <a:ext uri="{FF2B5EF4-FFF2-40B4-BE49-F238E27FC236}">
                  <a16:creationId xmlns:a16="http://schemas.microsoft.com/office/drawing/2014/main" id="{A7FC4F30-E753-D960-CE26-10598E0BBD7F}"/>
                </a:ext>
              </a:extLst>
            </p:cNvPr>
            <p:cNvSpPr>
              <a:spLocks noChangeArrowheads="1"/>
            </p:cNvSpPr>
            <p:nvPr/>
          </p:nvSpPr>
          <p:spPr bwMode="auto">
            <a:xfrm flipH="1">
              <a:off x="2256" y="1432"/>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41" name="AutoShape 69">
              <a:extLst>
                <a:ext uri="{FF2B5EF4-FFF2-40B4-BE49-F238E27FC236}">
                  <a16:creationId xmlns:a16="http://schemas.microsoft.com/office/drawing/2014/main" id="{C1DA2E8A-3390-F208-B1E6-05B4AE733A28}"/>
                </a:ext>
              </a:extLst>
            </p:cNvPr>
            <p:cNvSpPr>
              <a:spLocks noChangeArrowheads="1"/>
            </p:cNvSpPr>
            <p:nvPr/>
          </p:nvSpPr>
          <p:spPr bwMode="auto">
            <a:xfrm flipH="1">
              <a:off x="1824" y="1432"/>
              <a:ext cx="528" cy="336"/>
            </a:xfrm>
            <a:prstGeom prst="cube">
              <a:avLst>
                <a:gd name="adj" fmla="val 25000"/>
              </a:avLst>
            </a:prstGeom>
            <a:gradFill rotWithShape="0">
              <a:gsLst>
                <a:gs pos="0">
                  <a:srgbClr val="FFFF99"/>
                </a:gs>
                <a:gs pos="100000">
                  <a:srgbClr val="FFFFDD"/>
                </a:gs>
              </a:gsLst>
              <a:path path="rect">
                <a:fillToRect l="100000" t="100000"/>
              </a:path>
            </a:gradFill>
            <a:ln w="9525">
              <a:solidFill>
                <a:srgbClr val="8080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42" name="AutoShape 70">
              <a:extLst>
                <a:ext uri="{FF2B5EF4-FFF2-40B4-BE49-F238E27FC236}">
                  <a16:creationId xmlns:a16="http://schemas.microsoft.com/office/drawing/2014/main" id="{5D7E6619-3700-7C6F-F15B-FFB10FACA392}"/>
                </a:ext>
              </a:extLst>
            </p:cNvPr>
            <p:cNvSpPr>
              <a:spLocks noChangeArrowheads="1"/>
            </p:cNvSpPr>
            <p:nvPr/>
          </p:nvSpPr>
          <p:spPr bwMode="auto">
            <a:xfrm flipH="1">
              <a:off x="1392" y="1432"/>
              <a:ext cx="528" cy="336"/>
            </a:xfrm>
            <a:prstGeom prst="cube">
              <a:avLst>
                <a:gd name="adj" fmla="val 25000"/>
              </a:avLst>
            </a:prstGeom>
            <a:gradFill rotWithShape="0">
              <a:gsLst>
                <a:gs pos="0">
                  <a:srgbClr val="DAB630"/>
                </a:gs>
                <a:gs pos="100000">
                  <a:srgbClr val="EEDEA1"/>
                </a:gs>
              </a:gsLst>
              <a:path path="rect">
                <a:fillToRect l="100000" t="100000"/>
              </a:path>
            </a:gradFill>
            <a:ln w="9525">
              <a:solidFill>
                <a:srgbClr val="FFFF00"/>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endParaRPr kumimoji="1" lang="en-US" altLang="en-US" sz="1350" b="0">
                <a:ea typeface="宋体" panose="02010600030101010101" pitchFamily="2" charset="-122"/>
              </a:endParaRPr>
            </a:p>
          </p:txBody>
        </p:sp>
        <p:sp>
          <p:nvSpPr>
            <p:cNvPr id="56343" name="Text Box 71">
              <a:extLst>
                <a:ext uri="{FF2B5EF4-FFF2-40B4-BE49-F238E27FC236}">
                  <a16:creationId xmlns:a16="http://schemas.microsoft.com/office/drawing/2014/main" id="{8DCB7563-2046-5005-DEF0-7754175B2316}"/>
                </a:ext>
              </a:extLst>
            </p:cNvPr>
            <p:cNvSpPr txBox="1">
              <a:spLocks noChangeArrowheads="1"/>
            </p:cNvSpPr>
            <p:nvPr/>
          </p:nvSpPr>
          <p:spPr bwMode="auto">
            <a:xfrm>
              <a:off x="1564" y="1472"/>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0</a:t>
              </a:r>
            </a:p>
          </p:txBody>
        </p:sp>
        <p:sp>
          <p:nvSpPr>
            <p:cNvPr id="56344" name="Text Box 72">
              <a:extLst>
                <a:ext uri="{FF2B5EF4-FFF2-40B4-BE49-F238E27FC236}">
                  <a16:creationId xmlns:a16="http://schemas.microsoft.com/office/drawing/2014/main" id="{415471BD-0929-7C93-6740-7204C86BA02B}"/>
                </a:ext>
              </a:extLst>
            </p:cNvPr>
            <p:cNvSpPr txBox="1">
              <a:spLocks noChangeArrowheads="1"/>
            </p:cNvSpPr>
            <p:nvPr/>
          </p:nvSpPr>
          <p:spPr bwMode="auto">
            <a:xfrm>
              <a:off x="2054" y="1478"/>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rgbClr val="FF3300"/>
                  </a:solidFill>
                </a:rPr>
                <a:t>1</a:t>
              </a:r>
            </a:p>
          </p:txBody>
        </p:sp>
        <p:sp>
          <p:nvSpPr>
            <p:cNvPr id="56345" name="Text Box 73">
              <a:extLst>
                <a:ext uri="{FF2B5EF4-FFF2-40B4-BE49-F238E27FC236}">
                  <a16:creationId xmlns:a16="http://schemas.microsoft.com/office/drawing/2014/main" id="{4804C987-DE71-D55D-19FB-07A36EA07935}"/>
                </a:ext>
              </a:extLst>
            </p:cNvPr>
            <p:cNvSpPr txBox="1">
              <a:spLocks noChangeArrowheads="1"/>
            </p:cNvSpPr>
            <p:nvPr/>
          </p:nvSpPr>
          <p:spPr bwMode="auto">
            <a:xfrm>
              <a:off x="2486" y="1478"/>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2</a:t>
              </a:r>
            </a:p>
          </p:txBody>
        </p:sp>
        <p:sp>
          <p:nvSpPr>
            <p:cNvPr id="56346" name="Text Box 74">
              <a:extLst>
                <a:ext uri="{FF2B5EF4-FFF2-40B4-BE49-F238E27FC236}">
                  <a16:creationId xmlns:a16="http://schemas.microsoft.com/office/drawing/2014/main" id="{E1D1DE9B-C008-C3CA-5ABB-E748790EA5B7}"/>
                </a:ext>
              </a:extLst>
            </p:cNvPr>
            <p:cNvSpPr txBox="1">
              <a:spLocks noChangeArrowheads="1"/>
            </p:cNvSpPr>
            <p:nvPr/>
          </p:nvSpPr>
          <p:spPr bwMode="auto">
            <a:xfrm>
              <a:off x="2908" y="1472"/>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3</a:t>
              </a:r>
            </a:p>
          </p:txBody>
        </p:sp>
        <p:sp>
          <p:nvSpPr>
            <p:cNvPr id="56347" name="Text Box 75">
              <a:extLst>
                <a:ext uri="{FF2B5EF4-FFF2-40B4-BE49-F238E27FC236}">
                  <a16:creationId xmlns:a16="http://schemas.microsoft.com/office/drawing/2014/main" id="{4BD72027-D232-6341-8AE7-46EBB8AA6668}"/>
                </a:ext>
              </a:extLst>
            </p:cNvPr>
            <p:cNvSpPr txBox="1">
              <a:spLocks noChangeArrowheads="1"/>
            </p:cNvSpPr>
            <p:nvPr/>
          </p:nvSpPr>
          <p:spPr bwMode="auto">
            <a:xfrm>
              <a:off x="3292" y="1472"/>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4</a:t>
              </a:r>
            </a:p>
          </p:txBody>
        </p:sp>
        <p:sp>
          <p:nvSpPr>
            <p:cNvPr id="56348" name="Text Box 76">
              <a:extLst>
                <a:ext uri="{FF2B5EF4-FFF2-40B4-BE49-F238E27FC236}">
                  <a16:creationId xmlns:a16="http://schemas.microsoft.com/office/drawing/2014/main" id="{2A663F5A-22FA-EBF8-B2B3-CD86DF0A0F03}"/>
                </a:ext>
              </a:extLst>
            </p:cNvPr>
            <p:cNvSpPr txBox="1">
              <a:spLocks noChangeArrowheads="1"/>
            </p:cNvSpPr>
            <p:nvPr/>
          </p:nvSpPr>
          <p:spPr bwMode="auto">
            <a:xfrm>
              <a:off x="3772" y="1472"/>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5</a:t>
              </a:r>
            </a:p>
          </p:txBody>
        </p:sp>
        <p:sp>
          <p:nvSpPr>
            <p:cNvPr id="56349" name="Text Box 77">
              <a:extLst>
                <a:ext uri="{FF2B5EF4-FFF2-40B4-BE49-F238E27FC236}">
                  <a16:creationId xmlns:a16="http://schemas.microsoft.com/office/drawing/2014/main" id="{87C82FE7-3196-3D34-E410-474AFF0EC092}"/>
                </a:ext>
              </a:extLst>
            </p:cNvPr>
            <p:cNvSpPr txBox="1">
              <a:spLocks noChangeArrowheads="1"/>
            </p:cNvSpPr>
            <p:nvPr/>
          </p:nvSpPr>
          <p:spPr bwMode="auto">
            <a:xfrm>
              <a:off x="4156" y="1472"/>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6</a:t>
              </a:r>
            </a:p>
          </p:txBody>
        </p:sp>
        <p:sp>
          <p:nvSpPr>
            <p:cNvPr id="56350" name="Text Box 78">
              <a:extLst>
                <a:ext uri="{FF2B5EF4-FFF2-40B4-BE49-F238E27FC236}">
                  <a16:creationId xmlns:a16="http://schemas.microsoft.com/office/drawing/2014/main" id="{5120B978-AA02-56CE-F529-A9334B3945DD}"/>
                </a:ext>
              </a:extLst>
            </p:cNvPr>
            <p:cNvSpPr txBox="1">
              <a:spLocks noChangeArrowheads="1"/>
            </p:cNvSpPr>
            <p:nvPr/>
          </p:nvSpPr>
          <p:spPr bwMode="auto">
            <a:xfrm>
              <a:off x="4588" y="1472"/>
              <a:ext cx="28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r>
                <a:rPr kumimoji="1" lang="en-US" altLang="zh-CN" sz="2100" b="0">
                  <a:solidFill>
                    <a:schemeClr val="accent2"/>
                  </a:solidFill>
                </a:rPr>
                <a:t>7</a:t>
              </a:r>
            </a:p>
          </p:txBody>
        </p:sp>
      </p:grpSp>
    </p:spTree>
    <p:extLst>
      <p:ext uri="{BB962C8B-B14F-4D97-AF65-F5344CB8AC3E}">
        <p14:creationId xmlns:p14="http://schemas.microsoft.com/office/powerpoint/2010/main" val="22353196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8E897898-F758-CADE-D2A3-71A9C75981AA}"/>
              </a:ext>
            </a:extLst>
          </p:cNvPr>
          <p:cNvSpPr>
            <a:spLocks noGrp="1" noChangeArrowheads="1"/>
          </p:cNvSpPr>
          <p:nvPr>
            <p:ph type="title"/>
          </p:nvPr>
        </p:nvSpPr>
        <p:spPr>
          <a:xfrm>
            <a:off x="1485900" y="1385887"/>
            <a:ext cx="6172200" cy="614363"/>
          </a:xfrm>
        </p:spPr>
        <p:txBody>
          <a:bodyPr>
            <a:normAutofit fontScale="90000"/>
          </a:bodyPr>
          <a:lstStyle/>
          <a:p>
            <a:pPr eaLnBrk="1" hangingPunct="1"/>
            <a:r>
              <a:rPr lang="en-US" altLang="en-US" sz="4050" b="1">
                <a:solidFill>
                  <a:schemeClr val="hlink"/>
                </a:solidFill>
              </a:rPr>
              <a:t>GSM Burst</a:t>
            </a:r>
          </a:p>
        </p:txBody>
      </p:sp>
      <p:sp>
        <p:nvSpPr>
          <p:cNvPr id="57347" name="Rectangle 3">
            <a:extLst>
              <a:ext uri="{FF2B5EF4-FFF2-40B4-BE49-F238E27FC236}">
                <a16:creationId xmlns:a16="http://schemas.microsoft.com/office/drawing/2014/main" id="{3DF32248-B547-DF10-74D0-A26D452CEA90}"/>
              </a:ext>
            </a:extLst>
          </p:cNvPr>
          <p:cNvSpPr>
            <a:spLocks noGrp="1" noChangeArrowheads="1"/>
          </p:cNvSpPr>
          <p:nvPr>
            <p:ph idx="1"/>
          </p:nvPr>
        </p:nvSpPr>
        <p:spPr/>
        <p:txBody>
          <a:bodyPr>
            <a:noAutofit/>
          </a:bodyPr>
          <a:lstStyle/>
          <a:p>
            <a:pPr eaLnBrk="1" hangingPunct="1">
              <a:lnSpc>
                <a:spcPct val="80000"/>
              </a:lnSpc>
            </a:pPr>
            <a:r>
              <a:rPr lang="en-GB" altLang="en-US" sz="2400" dirty="0"/>
              <a:t>The timeslots are termed burst periods because the GSM transmitter must transmit its data in a short “burst” within the time slot</a:t>
            </a:r>
          </a:p>
          <a:p>
            <a:pPr eaLnBrk="1" hangingPunct="1">
              <a:lnSpc>
                <a:spcPct val="80000"/>
              </a:lnSpc>
            </a:pPr>
            <a:endParaRPr kumimoji="1" lang="en-US" altLang="zh-CN" sz="2400" b="1" dirty="0"/>
          </a:p>
          <a:p>
            <a:pPr eaLnBrk="1" hangingPunct="1">
              <a:lnSpc>
                <a:spcPct val="80000"/>
              </a:lnSpc>
            </a:pPr>
            <a:r>
              <a:rPr kumimoji="1" lang="en-US" altLang="zh-CN" sz="2400" b="1" dirty="0"/>
              <a:t>Random Access burst (RACH): Used in MS initial access</a:t>
            </a:r>
          </a:p>
          <a:p>
            <a:pPr eaLnBrk="1" hangingPunct="1">
              <a:lnSpc>
                <a:spcPct val="80000"/>
              </a:lnSpc>
            </a:pPr>
            <a:r>
              <a:rPr kumimoji="1" lang="en-US" altLang="zh-CN" sz="2400" b="1" dirty="0"/>
              <a:t>Frequency correction burst (FCH): Used in frequency synchronization between MS and BTS</a:t>
            </a:r>
          </a:p>
          <a:p>
            <a:pPr eaLnBrk="1" hangingPunct="1">
              <a:lnSpc>
                <a:spcPct val="80000"/>
              </a:lnSpc>
              <a:spcBef>
                <a:spcPct val="50000"/>
              </a:spcBef>
              <a:buClr>
                <a:schemeClr val="bg1"/>
              </a:buClr>
              <a:buFontTx/>
              <a:buChar char="•"/>
            </a:pPr>
            <a:r>
              <a:rPr kumimoji="1" lang="en-US" altLang="zh-CN" sz="2400" b="1" dirty="0"/>
              <a:t>Synchronous burst (SCH): Used in timing synchronization between MS and BTS</a:t>
            </a:r>
          </a:p>
          <a:p>
            <a:pPr eaLnBrk="1" hangingPunct="1">
              <a:lnSpc>
                <a:spcPct val="80000"/>
              </a:lnSpc>
              <a:buFont typeface="Wingdings" panose="05000000000000000000" pitchFamily="2" charset="2"/>
              <a:buNone/>
            </a:pPr>
            <a:endParaRPr kumimoji="1" lang="en-US" altLang="en-US" sz="2400" b="1" dirty="0">
              <a:solidFill>
                <a:srgbClr val="CC0099"/>
              </a:solidFill>
            </a:endParaRPr>
          </a:p>
        </p:txBody>
      </p:sp>
    </p:spTree>
    <p:extLst>
      <p:ext uri="{BB962C8B-B14F-4D97-AF65-F5344CB8AC3E}">
        <p14:creationId xmlns:p14="http://schemas.microsoft.com/office/powerpoint/2010/main" val="32016551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C3B52B-74AC-3779-0BEA-E66B4857BEAE}"/>
              </a:ext>
            </a:extLst>
          </p:cNvPr>
          <p:cNvPicPr>
            <a:picLocks noChangeAspect="1"/>
          </p:cNvPicPr>
          <p:nvPr/>
        </p:nvPicPr>
        <p:blipFill>
          <a:blip r:embed="rId2"/>
          <a:stretch>
            <a:fillRect/>
          </a:stretch>
        </p:blipFill>
        <p:spPr>
          <a:xfrm>
            <a:off x="1143001" y="866640"/>
            <a:ext cx="6768953" cy="5124722"/>
          </a:xfrm>
          <a:prstGeom prst="rect">
            <a:avLst/>
          </a:prstGeom>
        </p:spPr>
      </p:pic>
      <p:sp>
        <p:nvSpPr>
          <p:cNvPr id="2" name="Rectangle 1">
            <a:extLst>
              <a:ext uri="{FF2B5EF4-FFF2-40B4-BE49-F238E27FC236}">
                <a16:creationId xmlns:a16="http://schemas.microsoft.com/office/drawing/2014/main" id="{33825F51-525E-DB09-7E8A-DA8F1DA68820}"/>
              </a:ext>
            </a:extLst>
          </p:cNvPr>
          <p:cNvSpPr/>
          <p:nvPr/>
        </p:nvSpPr>
        <p:spPr>
          <a:xfrm>
            <a:off x="1371600" y="5314950"/>
            <a:ext cx="4114800" cy="62865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 name="TextBox 3">
            <a:extLst>
              <a:ext uri="{FF2B5EF4-FFF2-40B4-BE49-F238E27FC236}">
                <a16:creationId xmlns:a16="http://schemas.microsoft.com/office/drawing/2014/main" id="{B44229A1-D9AE-7850-2758-B6E6E3F884D1}"/>
              </a:ext>
            </a:extLst>
          </p:cNvPr>
          <p:cNvSpPr txBox="1"/>
          <p:nvPr/>
        </p:nvSpPr>
        <p:spPr>
          <a:xfrm>
            <a:off x="4550569" y="2207692"/>
            <a:ext cx="2220929" cy="830997"/>
          </a:xfrm>
          <a:prstGeom prst="rect">
            <a:avLst/>
          </a:prstGeom>
          <a:noFill/>
        </p:spPr>
        <p:txBody>
          <a:bodyPr wrap="none" rtlCol="0">
            <a:spAutoFit/>
          </a:bodyPr>
          <a:lstStyle/>
          <a:p>
            <a:r>
              <a:rPr lang="en-IN" sz="1200" dirty="0"/>
              <a:t>Frequency Correction Channel</a:t>
            </a:r>
          </a:p>
          <a:p>
            <a:r>
              <a:rPr lang="en-IN" sz="1200" dirty="0"/>
              <a:t>Synchronization Channel</a:t>
            </a:r>
          </a:p>
          <a:p>
            <a:r>
              <a:rPr lang="en-IN" sz="1200" dirty="0"/>
              <a:t>Broadcast Control channel</a:t>
            </a:r>
          </a:p>
          <a:p>
            <a:r>
              <a:rPr lang="en-IN" sz="1200" dirty="0"/>
              <a:t>Common Control Channel</a:t>
            </a:r>
          </a:p>
        </p:txBody>
      </p:sp>
    </p:spTree>
    <p:extLst>
      <p:ext uri="{BB962C8B-B14F-4D97-AF65-F5344CB8AC3E}">
        <p14:creationId xmlns:p14="http://schemas.microsoft.com/office/powerpoint/2010/main" val="33854176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4F008D35-4B8A-1466-FF77-C0F7E8B9F8E6}"/>
              </a:ext>
            </a:extLst>
          </p:cNvPr>
          <p:cNvSpPr>
            <a:spLocks noGrp="1" noChangeArrowheads="1"/>
          </p:cNvSpPr>
          <p:nvPr>
            <p:ph type="title"/>
          </p:nvPr>
        </p:nvSpPr>
        <p:spPr>
          <a:xfrm>
            <a:off x="1514475" y="195266"/>
            <a:ext cx="6172200" cy="857250"/>
          </a:xfrm>
        </p:spPr>
        <p:txBody>
          <a:bodyPr/>
          <a:lstStyle/>
          <a:p>
            <a:pPr eaLnBrk="1" hangingPunct="1"/>
            <a:r>
              <a:rPr lang="en-US" altLang="zh-CN">
                <a:ea typeface="宋体" panose="02010600030101010101" pitchFamily="2" charset="-122"/>
              </a:rPr>
              <a:t>BURST Frame Format</a:t>
            </a:r>
          </a:p>
        </p:txBody>
      </p:sp>
      <p:grpSp>
        <p:nvGrpSpPr>
          <p:cNvPr id="2" name="Group 1">
            <a:extLst>
              <a:ext uri="{FF2B5EF4-FFF2-40B4-BE49-F238E27FC236}">
                <a16:creationId xmlns:a16="http://schemas.microsoft.com/office/drawing/2014/main" id="{656CD33E-25A4-1308-FBA8-4755A11553C0}"/>
              </a:ext>
            </a:extLst>
          </p:cNvPr>
          <p:cNvGrpSpPr/>
          <p:nvPr/>
        </p:nvGrpSpPr>
        <p:grpSpPr>
          <a:xfrm>
            <a:off x="754805" y="1062563"/>
            <a:ext cx="8067648" cy="5539203"/>
            <a:chOff x="1818085" y="1863330"/>
            <a:chExt cx="5668565" cy="3704038"/>
          </a:xfrm>
        </p:grpSpPr>
        <p:grpSp>
          <p:nvGrpSpPr>
            <p:cNvPr id="58371" name="Group 3">
              <a:extLst>
                <a:ext uri="{FF2B5EF4-FFF2-40B4-BE49-F238E27FC236}">
                  <a16:creationId xmlns:a16="http://schemas.microsoft.com/office/drawing/2014/main" id="{3CEEC6FE-3838-D6E7-89AC-7E1368E53167}"/>
                </a:ext>
              </a:extLst>
            </p:cNvPr>
            <p:cNvGrpSpPr>
              <a:grpSpLocks/>
            </p:cNvGrpSpPr>
            <p:nvPr/>
          </p:nvGrpSpPr>
          <p:grpSpPr bwMode="auto">
            <a:xfrm>
              <a:off x="1818085" y="1863330"/>
              <a:ext cx="5429250" cy="847725"/>
              <a:chOff x="576" y="816"/>
              <a:chExt cx="4560" cy="712"/>
            </a:xfrm>
          </p:grpSpPr>
          <p:sp>
            <p:nvSpPr>
              <p:cNvPr id="58405" name="Rectangle 4">
                <a:extLst>
                  <a:ext uri="{FF2B5EF4-FFF2-40B4-BE49-F238E27FC236}">
                    <a16:creationId xmlns:a16="http://schemas.microsoft.com/office/drawing/2014/main" id="{DD704087-1B27-04F7-9B5F-A37256E1B7E2}"/>
                  </a:ext>
                </a:extLst>
              </p:cNvPr>
              <p:cNvSpPr>
                <a:spLocks noChangeArrowheads="1"/>
              </p:cNvSpPr>
              <p:nvPr/>
            </p:nvSpPr>
            <p:spPr bwMode="auto">
              <a:xfrm>
                <a:off x="720" y="1285"/>
                <a:ext cx="4416" cy="240"/>
              </a:xfrm>
              <a:prstGeom prst="rect">
                <a:avLst/>
              </a:prstGeom>
              <a:solidFill>
                <a:srgbClr val="CCEC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solidFill>
                    <a:schemeClr val="tx2"/>
                  </a:solidFill>
                </a:endParaRPr>
              </a:p>
            </p:txBody>
          </p:sp>
          <p:sp>
            <p:nvSpPr>
              <p:cNvPr id="58406" name="Line 5">
                <a:extLst>
                  <a:ext uri="{FF2B5EF4-FFF2-40B4-BE49-F238E27FC236}">
                    <a16:creationId xmlns:a16="http://schemas.microsoft.com/office/drawing/2014/main" id="{B9F152B8-770E-1D62-9EE1-4BEFB5DE9A4A}"/>
                  </a:ext>
                </a:extLst>
              </p:cNvPr>
              <p:cNvSpPr>
                <a:spLocks noChangeShapeType="1"/>
              </p:cNvSpPr>
              <p:nvPr/>
            </p:nvSpPr>
            <p:spPr bwMode="auto">
              <a:xfrm>
                <a:off x="1056" y="1285"/>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407" name="Text Box 6">
                <a:extLst>
                  <a:ext uri="{FF2B5EF4-FFF2-40B4-BE49-F238E27FC236}">
                    <a16:creationId xmlns:a16="http://schemas.microsoft.com/office/drawing/2014/main" id="{227CF8BE-5BAA-89AD-8B85-662D636F5858}"/>
                  </a:ext>
                </a:extLst>
              </p:cNvPr>
              <p:cNvSpPr txBox="1">
                <a:spLocks noChangeArrowheads="1"/>
              </p:cNvSpPr>
              <p:nvPr/>
            </p:nvSpPr>
            <p:spPr bwMode="auto">
              <a:xfrm>
                <a:off x="768" y="1323"/>
                <a:ext cx="38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200">
                    <a:solidFill>
                      <a:schemeClr val="tx2"/>
                    </a:solidFill>
                  </a:rPr>
                  <a:t>8bit</a:t>
                </a:r>
              </a:p>
            </p:txBody>
          </p:sp>
          <p:sp>
            <p:nvSpPr>
              <p:cNvPr id="58408" name="Line 7">
                <a:extLst>
                  <a:ext uri="{FF2B5EF4-FFF2-40B4-BE49-F238E27FC236}">
                    <a16:creationId xmlns:a16="http://schemas.microsoft.com/office/drawing/2014/main" id="{0A692AFF-D9D9-426D-08C8-876AC9F19FF3}"/>
                  </a:ext>
                </a:extLst>
              </p:cNvPr>
              <p:cNvSpPr>
                <a:spLocks noChangeShapeType="1"/>
              </p:cNvSpPr>
              <p:nvPr/>
            </p:nvSpPr>
            <p:spPr bwMode="auto">
              <a:xfrm>
                <a:off x="1920" y="1285"/>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409" name="Text Box 8">
                <a:extLst>
                  <a:ext uri="{FF2B5EF4-FFF2-40B4-BE49-F238E27FC236}">
                    <a16:creationId xmlns:a16="http://schemas.microsoft.com/office/drawing/2014/main" id="{C590ED5F-44F0-66B2-562C-C6605770091F}"/>
                  </a:ext>
                </a:extLst>
              </p:cNvPr>
              <p:cNvSpPr txBox="1">
                <a:spLocks noChangeArrowheads="1"/>
              </p:cNvSpPr>
              <p:nvPr/>
            </p:nvSpPr>
            <p:spPr bwMode="auto">
              <a:xfrm>
                <a:off x="1152" y="1295"/>
                <a:ext cx="81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kumimoji="1" lang="en-US" altLang="zh-CN" sz="900">
                    <a:solidFill>
                      <a:schemeClr val="tx2"/>
                    </a:solidFill>
                  </a:rPr>
                  <a:t>41 synchronous bits</a:t>
                </a:r>
              </a:p>
            </p:txBody>
          </p:sp>
          <p:sp>
            <p:nvSpPr>
              <p:cNvPr id="58410" name="Line 9">
                <a:extLst>
                  <a:ext uri="{FF2B5EF4-FFF2-40B4-BE49-F238E27FC236}">
                    <a16:creationId xmlns:a16="http://schemas.microsoft.com/office/drawing/2014/main" id="{68BE7EEA-CADB-7500-5919-7C66BAEBC446}"/>
                  </a:ext>
                </a:extLst>
              </p:cNvPr>
              <p:cNvSpPr>
                <a:spLocks noChangeShapeType="1"/>
              </p:cNvSpPr>
              <p:nvPr/>
            </p:nvSpPr>
            <p:spPr bwMode="auto">
              <a:xfrm>
                <a:off x="2640" y="1285"/>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411" name="Line 10">
                <a:extLst>
                  <a:ext uri="{FF2B5EF4-FFF2-40B4-BE49-F238E27FC236}">
                    <a16:creationId xmlns:a16="http://schemas.microsoft.com/office/drawing/2014/main" id="{696E0D79-3686-8750-D6ED-20D753243C33}"/>
                  </a:ext>
                </a:extLst>
              </p:cNvPr>
              <p:cNvSpPr>
                <a:spLocks noChangeShapeType="1"/>
              </p:cNvSpPr>
              <p:nvPr/>
            </p:nvSpPr>
            <p:spPr bwMode="auto">
              <a:xfrm>
                <a:off x="2976" y="1285"/>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412" name="Text Box 11">
                <a:extLst>
                  <a:ext uri="{FF2B5EF4-FFF2-40B4-BE49-F238E27FC236}">
                    <a16:creationId xmlns:a16="http://schemas.microsoft.com/office/drawing/2014/main" id="{C8748617-9A77-4E4C-C939-78030FF8B4D2}"/>
                  </a:ext>
                </a:extLst>
              </p:cNvPr>
              <p:cNvSpPr txBox="1">
                <a:spLocks noChangeArrowheads="1"/>
              </p:cNvSpPr>
              <p:nvPr/>
            </p:nvSpPr>
            <p:spPr bwMode="auto">
              <a:xfrm>
                <a:off x="2016" y="1285"/>
                <a:ext cx="62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kumimoji="1" lang="en-US" altLang="zh-CN" sz="900">
                    <a:solidFill>
                      <a:schemeClr val="tx2"/>
                    </a:solidFill>
                  </a:rPr>
                  <a:t>36 encrypted bits</a:t>
                </a:r>
              </a:p>
            </p:txBody>
          </p:sp>
          <p:sp>
            <p:nvSpPr>
              <p:cNvPr id="58413" name="Text Box 12">
                <a:extLst>
                  <a:ext uri="{FF2B5EF4-FFF2-40B4-BE49-F238E27FC236}">
                    <a16:creationId xmlns:a16="http://schemas.microsoft.com/office/drawing/2014/main" id="{C0FC77D7-99D7-F076-8836-59870CBFF183}"/>
                  </a:ext>
                </a:extLst>
              </p:cNvPr>
              <p:cNvSpPr txBox="1">
                <a:spLocks noChangeArrowheads="1"/>
              </p:cNvSpPr>
              <p:nvPr/>
            </p:nvSpPr>
            <p:spPr bwMode="auto">
              <a:xfrm>
                <a:off x="2688" y="1323"/>
                <a:ext cx="2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200">
                    <a:solidFill>
                      <a:schemeClr val="tx2"/>
                    </a:solidFill>
                  </a:rPr>
                  <a:t>3bit</a:t>
                </a:r>
              </a:p>
            </p:txBody>
          </p:sp>
          <p:sp>
            <p:nvSpPr>
              <p:cNvPr id="58414" name="Text Box 13">
                <a:extLst>
                  <a:ext uri="{FF2B5EF4-FFF2-40B4-BE49-F238E27FC236}">
                    <a16:creationId xmlns:a16="http://schemas.microsoft.com/office/drawing/2014/main" id="{49DCCA56-56F1-CB07-EBAA-5585A510FB08}"/>
                  </a:ext>
                </a:extLst>
              </p:cNvPr>
              <p:cNvSpPr txBox="1">
                <a:spLocks noChangeArrowheads="1"/>
              </p:cNvSpPr>
              <p:nvPr/>
            </p:nvSpPr>
            <p:spPr bwMode="auto">
              <a:xfrm>
                <a:off x="3792" y="1323"/>
                <a:ext cx="52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200">
                    <a:solidFill>
                      <a:schemeClr val="tx2"/>
                    </a:solidFill>
                  </a:rPr>
                  <a:t>68.25bit</a:t>
                </a:r>
              </a:p>
            </p:txBody>
          </p:sp>
          <p:sp>
            <p:nvSpPr>
              <p:cNvPr id="58415" name="Text Box 14">
                <a:extLst>
                  <a:ext uri="{FF2B5EF4-FFF2-40B4-BE49-F238E27FC236}">
                    <a16:creationId xmlns:a16="http://schemas.microsoft.com/office/drawing/2014/main" id="{47C540AF-59FC-114D-68B5-2F5281ECECD0}"/>
                  </a:ext>
                </a:extLst>
              </p:cNvPr>
              <p:cNvSpPr txBox="1">
                <a:spLocks noChangeArrowheads="1"/>
              </p:cNvSpPr>
              <p:nvPr/>
            </p:nvSpPr>
            <p:spPr bwMode="auto">
              <a:xfrm>
                <a:off x="720" y="1045"/>
                <a:ext cx="4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Tail bit</a:t>
                </a:r>
                <a:endParaRPr kumimoji="1" lang="en-US" altLang="zh-CN" sz="1200" b="0">
                  <a:solidFill>
                    <a:schemeClr val="tx2"/>
                  </a:solidFill>
                </a:endParaRPr>
              </a:p>
            </p:txBody>
          </p:sp>
          <p:sp>
            <p:nvSpPr>
              <p:cNvPr id="58416" name="Text Box 15">
                <a:extLst>
                  <a:ext uri="{FF2B5EF4-FFF2-40B4-BE49-F238E27FC236}">
                    <a16:creationId xmlns:a16="http://schemas.microsoft.com/office/drawing/2014/main" id="{C6CCF22F-F953-46C9-7EF4-A726C52D46CA}"/>
                  </a:ext>
                </a:extLst>
              </p:cNvPr>
              <p:cNvSpPr txBox="1">
                <a:spLocks noChangeArrowheads="1"/>
              </p:cNvSpPr>
              <p:nvPr/>
            </p:nvSpPr>
            <p:spPr bwMode="auto">
              <a:xfrm>
                <a:off x="2640" y="1045"/>
                <a:ext cx="4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Tail bit</a:t>
                </a:r>
              </a:p>
            </p:txBody>
          </p:sp>
          <p:sp>
            <p:nvSpPr>
              <p:cNvPr id="58417" name="Text Box 16">
                <a:extLst>
                  <a:ext uri="{FF2B5EF4-FFF2-40B4-BE49-F238E27FC236}">
                    <a16:creationId xmlns:a16="http://schemas.microsoft.com/office/drawing/2014/main" id="{762E52EB-B75D-3E3E-0C24-0E714FD28D32}"/>
                  </a:ext>
                </a:extLst>
              </p:cNvPr>
              <p:cNvSpPr txBox="1">
                <a:spLocks noChangeArrowheads="1"/>
              </p:cNvSpPr>
              <p:nvPr/>
            </p:nvSpPr>
            <p:spPr bwMode="auto">
              <a:xfrm>
                <a:off x="3792" y="997"/>
                <a:ext cx="1008"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Guard interval</a:t>
                </a:r>
                <a:endParaRPr kumimoji="1" lang="en-US" altLang="zh-CN" sz="1200" b="0">
                  <a:solidFill>
                    <a:schemeClr val="tx2"/>
                  </a:solidFill>
                </a:endParaRPr>
              </a:p>
            </p:txBody>
          </p:sp>
          <p:sp>
            <p:nvSpPr>
              <p:cNvPr id="58418" name="Text Box 17">
                <a:extLst>
                  <a:ext uri="{FF2B5EF4-FFF2-40B4-BE49-F238E27FC236}">
                    <a16:creationId xmlns:a16="http://schemas.microsoft.com/office/drawing/2014/main" id="{1A9BBBC5-90DB-CB05-8B5C-2AC83B7A87AE}"/>
                  </a:ext>
                </a:extLst>
              </p:cNvPr>
              <p:cNvSpPr txBox="1">
                <a:spLocks noChangeArrowheads="1"/>
              </p:cNvSpPr>
              <p:nvPr/>
            </p:nvSpPr>
            <p:spPr bwMode="auto">
              <a:xfrm>
                <a:off x="2112" y="1045"/>
                <a:ext cx="480"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Data</a:t>
                </a:r>
                <a:endParaRPr kumimoji="1" lang="en-US" altLang="zh-CN" sz="1200" b="0">
                  <a:solidFill>
                    <a:schemeClr val="tx2"/>
                  </a:solidFill>
                </a:endParaRPr>
              </a:p>
            </p:txBody>
          </p:sp>
          <p:sp>
            <p:nvSpPr>
              <p:cNvPr id="58419" name="Text Box 18">
                <a:extLst>
                  <a:ext uri="{FF2B5EF4-FFF2-40B4-BE49-F238E27FC236}">
                    <a16:creationId xmlns:a16="http://schemas.microsoft.com/office/drawing/2014/main" id="{AAB8372F-F5B5-5B1A-D8BE-BAEBDBF711D4}"/>
                  </a:ext>
                </a:extLst>
              </p:cNvPr>
              <p:cNvSpPr txBox="1">
                <a:spLocks noChangeArrowheads="1"/>
              </p:cNvSpPr>
              <p:nvPr/>
            </p:nvSpPr>
            <p:spPr bwMode="auto">
              <a:xfrm>
                <a:off x="576" y="816"/>
                <a:ext cx="398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buFontTx/>
                  <a:buChar char="•"/>
                </a:pPr>
                <a:r>
                  <a:rPr kumimoji="1" lang="en-US" altLang="zh-CN" sz="1200" i="1" u="sng" dirty="0">
                    <a:solidFill>
                      <a:schemeClr val="tx2"/>
                    </a:solidFill>
                  </a:rPr>
                  <a:t> Random Access burst (RACH): Used in MS initial access</a:t>
                </a:r>
              </a:p>
            </p:txBody>
          </p:sp>
        </p:grpSp>
        <p:sp>
          <p:nvSpPr>
            <p:cNvPr id="58372" name="Text Box 19">
              <a:extLst>
                <a:ext uri="{FF2B5EF4-FFF2-40B4-BE49-F238E27FC236}">
                  <a16:creationId xmlns:a16="http://schemas.microsoft.com/office/drawing/2014/main" id="{36E421A1-EB8F-BD11-1DDB-44501DA6A00F}"/>
                </a:ext>
              </a:extLst>
            </p:cNvPr>
            <p:cNvSpPr txBox="1">
              <a:spLocks noChangeArrowheads="1"/>
            </p:cNvSpPr>
            <p:nvPr/>
          </p:nvSpPr>
          <p:spPr bwMode="auto">
            <a:xfrm>
              <a:off x="6686550" y="3600451"/>
              <a:ext cx="742950" cy="138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Guard interval</a:t>
              </a:r>
            </a:p>
          </p:txBody>
        </p:sp>
        <p:grpSp>
          <p:nvGrpSpPr>
            <p:cNvPr id="58373" name="Group 20">
              <a:extLst>
                <a:ext uri="{FF2B5EF4-FFF2-40B4-BE49-F238E27FC236}">
                  <a16:creationId xmlns:a16="http://schemas.microsoft.com/office/drawing/2014/main" id="{ABD8F3BB-9436-C48A-DFB6-4E65ACD2B4AB}"/>
                </a:ext>
              </a:extLst>
            </p:cNvPr>
            <p:cNvGrpSpPr>
              <a:grpSpLocks/>
            </p:cNvGrpSpPr>
            <p:nvPr/>
          </p:nvGrpSpPr>
          <p:grpSpPr bwMode="auto">
            <a:xfrm>
              <a:off x="1828800" y="3200400"/>
              <a:ext cx="5443538" cy="914400"/>
              <a:chOff x="576" y="1968"/>
              <a:chExt cx="4572" cy="768"/>
            </a:xfrm>
          </p:grpSpPr>
          <p:sp>
            <p:nvSpPr>
              <p:cNvPr id="58393" name="Rectangle 21">
                <a:extLst>
                  <a:ext uri="{FF2B5EF4-FFF2-40B4-BE49-F238E27FC236}">
                    <a16:creationId xmlns:a16="http://schemas.microsoft.com/office/drawing/2014/main" id="{7535A2BE-9122-6C46-B6F8-418153D38A8D}"/>
                  </a:ext>
                </a:extLst>
              </p:cNvPr>
              <p:cNvSpPr>
                <a:spLocks noChangeArrowheads="1"/>
              </p:cNvSpPr>
              <p:nvPr/>
            </p:nvSpPr>
            <p:spPr bwMode="auto">
              <a:xfrm>
                <a:off x="720" y="2496"/>
                <a:ext cx="4416" cy="240"/>
              </a:xfrm>
              <a:prstGeom prst="rect">
                <a:avLst/>
              </a:prstGeom>
              <a:solidFill>
                <a:srgbClr val="CCEC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solidFill>
                    <a:schemeClr val="tx2"/>
                  </a:solidFill>
                </a:endParaRPr>
              </a:p>
            </p:txBody>
          </p:sp>
          <p:sp>
            <p:nvSpPr>
              <p:cNvPr id="58394" name="Line 22">
                <a:extLst>
                  <a:ext uri="{FF2B5EF4-FFF2-40B4-BE49-F238E27FC236}">
                    <a16:creationId xmlns:a16="http://schemas.microsoft.com/office/drawing/2014/main" id="{90957DB6-7D42-C86D-56C6-B983D0AC66F0}"/>
                  </a:ext>
                </a:extLst>
              </p:cNvPr>
              <p:cNvSpPr>
                <a:spLocks noChangeShapeType="1"/>
              </p:cNvSpPr>
              <p:nvPr/>
            </p:nvSpPr>
            <p:spPr bwMode="auto">
              <a:xfrm>
                <a:off x="1056" y="249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395" name="Text Box 23">
                <a:extLst>
                  <a:ext uri="{FF2B5EF4-FFF2-40B4-BE49-F238E27FC236}">
                    <a16:creationId xmlns:a16="http://schemas.microsoft.com/office/drawing/2014/main" id="{0FC87DB5-C6BC-36E8-E94D-D08C5A057621}"/>
                  </a:ext>
                </a:extLst>
              </p:cNvPr>
              <p:cNvSpPr txBox="1">
                <a:spLocks noChangeArrowheads="1"/>
              </p:cNvSpPr>
              <p:nvPr/>
            </p:nvSpPr>
            <p:spPr bwMode="auto">
              <a:xfrm>
                <a:off x="768" y="2534"/>
                <a:ext cx="24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200">
                    <a:solidFill>
                      <a:schemeClr val="tx2"/>
                    </a:solidFill>
                  </a:rPr>
                  <a:t>3bit</a:t>
                </a:r>
              </a:p>
            </p:txBody>
          </p:sp>
          <p:sp>
            <p:nvSpPr>
              <p:cNvPr id="58396" name="Line 24">
                <a:extLst>
                  <a:ext uri="{FF2B5EF4-FFF2-40B4-BE49-F238E27FC236}">
                    <a16:creationId xmlns:a16="http://schemas.microsoft.com/office/drawing/2014/main" id="{E49E3A41-38EA-B8EE-3C9D-8A270F6FE7F2}"/>
                  </a:ext>
                </a:extLst>
              </p:cNvPr>
              <p:cNvSpPr>
                <a:spLocks noChangeShapeType="1"/>
              </p:cNvSpPr>
              <p:nvPr/>
            </p:nvSpPr>
            <p:spPr bwMode="auto">
              <a:xfrm>
                <a:off x="4224" y="249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397" name="Line 25">
                <a:extLst>
                  <a:ext uri="{FF2B5EF4-FFF2-40B4-BE49-F238E27FC236}">
                    <a16:creationId xmlns:a16="http://schemas.microsoft.com/office/drawing/2014/main" id="{E820DB63-6D87-C240-232A-386B707441AD}"/>
                  </a:ext>
                </a:extLst>
              </p:cNvPr>
              <p:cNvSpPr>
                <a:spLocks noChangeShapeType="1"/>
              </p:cNvSpPr>
              <p:nvPr/>
            </p:nvSpPr>
            <p:spPr bwMode="auto">
              <a:xfrm>
                <a:off x="4608" y="249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398" name="Text Box 26">
                <a:extLst>
                  <a:ext uri="{FF2B5EF4-FFF2-40B4-BE49-F238E27FC236}">
                    <a16:creationId xmlns:a16="http://schemas.microsoft.com/office/drawing/2014/main" id="{3FBFFFF9-200B-D130-B8EE-B9BAB6EE54E3}"/>
                  </a:ext>
                </a:extLst>
              </p:cNvPr>
              <p:cNvSpPr txBox="1">
                <a:spLocks noChangeArrowheads="1"/>
              </p:cNvSpPr>
              <p:nvPr/>
            </p:nvSpPr>
            <p:spPr bwMode="auto">
              <a:xfrm>
                <a:off x="2448" y="2542"/>
                <a:ext cx="38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200">
                    <a:solidFill>
                      <a:schemeClr val="tx2"/>
                    </a:solidFill>
                  </a:rPr>
                  <a:t>142bit</a:t>
                </a:r>
              </a:p>
            </p:txBody>
          </p:sp>
          <p:sp>
            <p:nvSpPr>
              <p:cNvPr id="58399" name="Text Box 27">
                <a:extLst>
                  <a:ext uri="{FF2B5EF4-FFF2-40B4-BE49-F238E27FC236}">
                    <a16:creationId xmlns:a16="http://schemas.microsoft.com/office/drawing/2014/main" id="{4F39E0F4-0CC1-ADB8-CC20-227B1E7DC905}"/>
                  </a:ext>
                </a:extLst>
              </p:cNvPr>
              <p:cNvSpPr txBox="1">
                <a:spLocks noChangeArrowheads="1"/>
              </p:cNvSpPr>
              <p:nvPr/>
            </p:nvSpPr>
            <p:spPr bwMode="auto">
              <a:xfrm>
                <a:off x="4272" y="2534"/>
                <a:ext cx="28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200">
                    <a:solidFill>
                      <a:schemeClr val="tx2"/>
                    </a:solidFill>
                  </a:rPr>
                  <a:t>3bit</a:t>
                </a:r>
              </a:p>
            </p:txBody>
          </p:sp>
          <p:sp>
            <p:nvSpPr>
              <p:cNvPr id="58400" name="Text Box 28">
                <a:extLst>
                  <a:ext uri="{FF2B5EF4-FFF2-40B4-BE49-F238E27FC236}">
                    <a16:creationId xmlns:a16="http://schemas.microsoft.com/office/drawing/2014/main" id="{D8800C10-D2A1-F770-3C46-608495C4A061}"/>
                  </a:ext>
                </a:extLst>
              </p:cNvPr>
              <p:cNvSpPr txBox="1">
                <a:spLocks noChangeArrowheads="1"/>
              </p:cNvSpPr>
              <p:nvPr/>
            </p:nvSpPr>
            <p:spPr bwMode="auto">
              <a:xfrm>
                <a:off x="4664" y="2534"/>
                <a:ext cx="47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200">
                    <a:solidFill>
                      <a:schemeClr val="tx2"/>
                    </a:solidFill>
                  </a:rPr>
                  <a:t>8.25bit</a:t>
                </a:r>
              </a:p>
            </p:txBody>
          </p:sp>
          <p:sp>
            <p:nvSpPr>
              <p:cNvPr id="58401" name="Text Box 29">
                <a:extLst>
                  <a:ext uri="{FF2B5EF4-FFF2-40B4-BE49-F238E27FC236}">
                    <a16:creationId xmlns:a16="http://schemas.microsoft.com/office/drawing/2014/main" id="{76682713-B613-D56F-4795-012C8253F9D5}"/>
                  </a:ext>
                </a:extLst>
              </p:cNvPr>
              <p:cNvSpPr txBox="1">
                <a:spLocks noChangeArrowheads="1"/>
              </p:cNvSpPr>
              <p:nvPr/>
            </p:nvSpPr>
            <p:spPr bwMode="auto">
              <a:xfrm>
                <a:off x="768" y="2333"/>
                <a:ext cx="3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Tail bit</a:t>
                </a:r>
              </a:p>
            </p:txBody>
          </p:sp>
          <p:sp>
            <p:nvSpPr>
              <p:cNvPr id="58402" name="Text Box 30">
                <a:extLst>
                  <a:ext uri="{FF2B5EF4-FFF2-40B4-BE49-F238E27FC236}">
                    <a16:creationId xmlns:a16="http://schemas.microsoft.com/office/drawing/2014/main" id="{97B80431-C66A-638C-A07F-F6DC141EEFF5}"/>
                  </a:ext>
                </a:extLst>
              </p:cNvPr>
              <p:cNvSpPr txBox="1">
                <a:spLocks noChangeArrowheads="1"/>
              </p:cNvSpPr>
              <p:nvPr/>
            </p:nvSpPr>
            <p:spPr bwMode="auto">
              <a:xfrm>
                <a:off x="4272" y="2333"/>
                <a:ext cx="3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Tail bit</a:t>
                </a:r>
              </a:p>
            </p:txBody>
          </p:sp>
          <p:sp>
            <p:nvSpPr>
              <p:cNvPr id="58403" name="Text Box 31">
                <a:extLst>
                  <a:ext uri="{FF2B5EF4-FFF2-40B4-BE49-F238E27FC236}">
                    <a16:creationId xmlns:a16="http://schemas.microsoft.com/office/drawing/2014/main" id="{8FA0D29F-05AD-0A58-231C-BABB40124EA9}"/>
                  </a:ext>
                </a:extLst>
              </p:cNvPr>
              <p:cNvSpPr txBox="1">
                <a:spLocks noChangeArrowheads="1"/>
              </p:cNvSpPr>
              <p:nvPr/>
            </p:nvSpPr>
            <p:spPr bwMode="auto">
              <a:xfrm>
                <a:off x="2400" y="2333"/>
                <a:ext cx="24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Data</a:t>
                </a:r>
              </a:p>
            </p:txBody>
          </p:sp>
          <p:sp>
            <p:nvSpPr>
              <p:cNvPr id="58404" name="Text Box 32">
                <a:extLst>
                  <a:ext uri="{FF2B5EF4-FFF2-40B4-BE49-F238E27FC236}">
                    <a16:creationId xmlns:a16="http://schemas.microsoft.com/office/drawing/2014/main" id="{6678FE20-C162-1C25-449F-E8EBAC9D33C1}"/>
                  </a:ext>
                </a:extLst>
              </p:cNvPr>
              <p:cNvSpPr txBox="1">
                <a:spLocks noChangeArrowheads="1"/>
              </p:cNvSpPr>
              <p:nvPr/>
            </p:nvSpPr>
            <p:spPr bwMode="auto">
              <a:xfrm>
                <a:off x="576" y="1968"/>
                <a:ext cx="457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buFontTx/>
                  <a:buChar char="•"/>
                </a:pPr>
                <a:r>
                  <a:rPr kumimoji="1" lang="en-US" altLang="zh-CN" sz="1200" i="1" u="sng" dirty="0">
                    <a:solidFill>
                      <a:schemeClr val="tx2"/>
                    </a:solidFill>
                  </a:rPr>
                  <a:t> Frequency correction burst (FCH): Used in frequency synchronization between MS and BTS</a:t>
                </a:r>
              </a:p>
            </p:txBody>
          </p:sp>
        </p:grpSp>
        <p:grpSp>
          <p:nvGrpSpPr>
            <p:cNvPr id="58374" name="Group 33">
              <a:extLst>
                <a:ext uri="{FF2B5EF4-FFF2-40B4-BE49-F238E27FC236}">
                  <a16:creationId xmlns:a16="http://schemas.microsoft.com/office/drawing/2014/main" id="{AB6BCE2E-3C73-1C3C-C6C8-8B2EAE382769}"/>
                </a:ext>
              </a:extLst>
            </p:cNvPr>
            <p:cNvGrpSpPr>
              <a:grpSpLocks/>
            </p:cNvGrpSpPr>
            <p:nvPr/>
          </p:nvGrpSpPr>
          <p:grpSpPr bwMode="auto">
            <a:xfrm>
              <a:off x="1825228" y="4616058"/>
              <a:ext cx="5661422" cy="951310"/>
              <a:chOff x="573" y="3157"/>
              <a:chExt cx="4755" cy="799"/>
            </a:xfrm>
          </p:grpSpPr>
          <p:sp>
            <p:nvSpPr>
              <p:cNvPr id="58375" name="Rectangle 34">
                <a:extLst>
                  <a:ext uri="{FF2B5EF4-FFF2-40B4-BE49-F238E27FC236}">
                    <a16:creationId xmlns:a16="http://schemas.microsoft.com/office/drawing/2014/main" id="{354D9DE5-5D88-F596-9A24-E5B11A3B3BCA}"/>
                  </a:ext>
                </a:extLst>
              </p:cNvPr>
              <p:cNvSpPr>
                <a:spLocks noChangeArrowheads="1"/>
              </p:cNvSpPr>
              <p:nvPr/>
            </p:nvSpPr>
            <p:spPr bwMode="auto">
              <a:xfrm>
                <a:off x="720" y="3685"/>
                <a:ext cx="4416" cy="240"/>
              </a:xfrm>
              <a:prstGeom prst="rect">
                <a:avLst/>
              </a:prstGeom>
              <a:solidFill>
                <a:srgbClr val="CCECFF"/>
              </a:solidFill>
              <a:ln w="9525">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solidFill>
                    <a:schemeClr val="tx2"/>
                  </a:solidFill>
                </a:endParaRPr>
              </a:p>
            </p:txBody>
          </p:sp>
          <p:sp>
            <p:nvSpPr>
              <p:cNvPr id="58376" name="Line 35">
                <a:extLst>
                  <a:ext uri="{FF2B5EF4-FFF2-40B4-BE49-F238E27FC236}">
                    <a16:creationId xmlns:a16="http://schemas.microsoft.com/office/drawing/2014/main" id="{9281AB10-ED79-772F-0607-40C1A5815208}"/>
                  </a:ext>
                </a:extLst>
              </p:cNvPr>
              <p:cNvSpPr>
                <a:spLocks noChangeShapeType="1"/>
              </p:cNvSpPr>
              <p:nvPr/>
            </p:nvSpPr>
            <p:spPr bwMode="auto">
              <a:xfrm>
                <a:off x="1056" y="369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377" name="Text Box 36">
                <a:extLst>
                  <a:ext uri="{FF2B5EF4-FFF2-40B4-BE49-F238E27FC236}">
                    <a16:creationId xmlns:a16="http://schemas.microsoft.com/office/drawing/2014/main" id="{3AD7379F-88FF-3F42-2224-A6B6E1496273}"/>
                  </a:ext>
                </a:extLst>
              </p:cNvPr>
              <p:cNvSpPr txBox="1">
                <a:spLocks noChangeArrowheads="1"/>
              </p:cNvSpPr>
              <p:nvPr/>
            </p:nvSpPr>
            <p:spPr bwMode="auto">
              <a:xfrm>
                <a:off x="768" y="3723"/>
                <a:ext cx="24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200">
                    <a:solidFill>
                      <a:schemeClr val="tx2"/>
                    </a:solidFill>
                  </a:rPr>
                  <a:t>3bit</a:t>
                </a:r>
              </a:p>
            </p:txBody>
          </p:sp>
          <p:sp>
            <p:nvSpPr>
              <p:cNvPr id="58378" name="Line 37">
                <a:extLst>
                  <a:ext uri="{FF2B5EF4-FFF2-40B4-BE49-F238E27FC236}">
                    <a16:creationId xmlns:a16="http://schemas.microsoft.com/office/drawing/2014/main" id="{CBBA4138-B78E-AB58-6DD0-AB529939A27B}"/>
                  </a:ext>
                </a:extLst>
              </p:cNvPr>
              <p:cNvSpPr>
                <a:spLocks noChangeShapeType="1"/>
              </p:cNvSpPr>
              <p:nvPr/>
            </p:nvSpPr>
            <p:spPr bwMode="auto">
              <a:xfrm>
                <a:off x="1920" y="369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379" name="Text Box 38">
                <a:extLst>
                  <a:ext uri="{FF2B5EF4-FFF2-40B4-BE49-F238E27FC236}">
                    <a16:creationId xmlns:a16="http://schemas.microsoft.com/office/drawing/2014/main" id="{7FEB6F6D-9856-BAA1-79E4-C8AFDAD11011}"/>
                  </a:ext>
                </a:extLst>
              </p:cNvPr>
              <p:cNvSpPr txBox="1">
                <a:spLocks noChangeArrowheads="1"/>
              </p:cNvSpPr>
              <p:nvPr/>
            </p:nvSpPr>
            <p:spPr bwMode="auto">
              <a:xfrm>
                <a:off x="1200" y="3723"/>
                <a:ext cx="7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kumimoji="1" lang="en-US" altLang="zh-CN" sz="900">
                    <a:solidFill>
                      <a:schemeClr val="tx2"/>
                    </a:solidFill>
                  </a:rPr>
                  <a:t>39 encrypted bits</a:t>
                </a:r>
              </a:p>
            </p:txBody>
          </p:sp>
          <p:sp>
            <p:nvSpPr>
              <p:cNvPr id="58380" name="Line 39">
                <a:extLst>
                  <a:ext uri="{FF2B5EF4-FFF2-40B4-BE49-F238E27FC236}">
                    <a16:creationId xmlns:a16="http://schemas.microsoft.com/office/drawing/2014/main" id="{D9707907-6DAE-5101-49E6-9B176FAA65FD}"/>
                  </a:ext>
                </a:extLst>
              </p:cNvPr>
              <p:cNvSpPr>
                <a:spLocks noChangeShapeType="1"/>
              </p:cNvSpPr>
              <p:nvPr/>
            </p:nvSpPr>
            <p:spPr bwMode="auto">
              <a:xfrm>
                <a:off x="4224" y="3685"/>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381" name="Line 40">
                <a:extLst>
                  <a:ext uri="{FF2B5EF4-FFF2-40B4-BE49-F238E27FC236}">
                    <a16:creationId xmlns:a16="http://schemas.microsoft.com/office/drawing/2014/main" id="{BD3418C8-D053-0E67-619B-B090F5B47ACA}"/>
                  </a:ext>
                </a:extLst>
              </p:cNvPr>
              <p:cNvSpPr>
                <a:spLocks noChangeShapeType="1"/>
              </p:cNvSpPr>
              <p:nvPr/>
            </p:nvSpPr>
            <p:spPr bwMode="auto">
              <a:xfrm>
                <a:off x="4608" y="3685"/>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382" name="Text Box 41">
                <a:extLst>
                  <a:ext uri="{FF2B5EF4-FFF2-40B4-BE49-F238E27FC236}">
                    <a16:creationId xmlns:a16="http://schemas.microsoft.com/office/drawing/2014/main" id="{58566C84-1D43-81CB-B23F-C9237744191D}"/>
                  </a:ext>
                </a:extLst>
              </p:cNvPr>
              <p:cNvSpPr txBox="1">
                <a:spLocks noChangeArrowheads="1"/>
              </p:cNvSpPr>
              <p:nvPr/>
            </p:nvSpPr>
            <p:spPr bwMode="auto">
              <a:xfrm>
                <a:off x="3515" y="3702"/>
                <a:ext cx="74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kumimoji="1" lang="en-US" altLang="zh-CN" sz="900">
                    <a:solidFill>
                      <a:schemeClr val="tx2"/>
                    </a:solidFill>
                  </a:rPr>
                  <a:t>39 encrypted bits</a:t>
                </a:r>
              </a:p>
            </p:txBody>
          </p:sp>
          <p:sp>
            <p:nvSpPr>
              <p:cNvPr id="58383" name="Text Box 42">
                <a:extLst>
                  <a:ext uri="{FF2B5EF4-FFF2-40B4-BE49-F238E27FC236}">
                    <a16:creationId xmlns:a16="http://schemas.microsoft.com/office/drawing/2014/main" id="{3278941E-E3CF-5EEB-FD5A-67D32272AB01}"/>
                  </a:ext>
                </a:extLst>
              </p:cNvPr>
              <p:cNvSpPr txBox="1">
                <a:spLocks noChangeArrowheads="1"/>
              </p:cNvSpPr>
              <p:nvPr/>
            </p:nvSpPr>
            <p:spPr bwMode="auto">
              <a:xfrm>
                <a:off x="4320" y="3723"/>
                <a:ext cx="384"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200">
                    <a:solidFill>
                      <a:schemeClr val="tx2"/>
                    </a:solidFill>
                  </a:rPr>
                  <a:t>3bit</a:t>
                </a:r>
              </a:p>
            </p:txBody>
          </p:sp>
          <p:sp>
            <p:nvSpPr>
              <p:cNvPr id="58384" name="Text Box 43">
                <a:extLst>
                  <a:ext uri="{FF2B5EF4-FFF2-40B4-BE49-F238E27FC236}">
                    <a16:creationId xmlns:a16="http://schemas.microsoft.com/office/drawing/2014/main" id="{9C89437A-801F-BC7D-B80B-E20324A21D67}"/>
                  </a:ext>
                </a:extLst>
              </p:cNvPr>
              <p:cNvSpPr txBox="1">
                <a:spLocks noChangeArrowheads="1"/>
              </p:cNvSpPr>
              <p:nvPr/>
            </p:nvSpPr>
            <p:spPr bwMode="auto">
              <a:xfrm>
                <a:off x="4656" y="3723"/>
                <a:ext cx="43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1200">
                    <a:solidFill>
                      <a:schemeClr val="tx2"/>
                    </a:solidFill>
                  </a:rPr>
                  <a:t>8.25bit</a:t>
                </a:r>
              </a:p>
            </p:txBody>
          </p:sp>
          <p:sp>
            <p:nvSpPr>
              <p:cNvPr id="58385" name="Text Box 44">
                <a:extLst>
                  <a:ext uri="{FF2B5EF4-FFF2-40B4-BE49-F238E27FC236}">
                    <a16:creationId xmlns:a16="http://schemas.microsoft.com/office/drawing/2014/main" id="{456B7920-D452-14FB-BCB2-5542AA4D8656}"/>
                  </a:ext>
                </a:extLst>
              </p:cNvPr>
              <p:cNvSpPr txBox="1">
                <a:spLocks noChangeArrowheads="1"/>
              </p:cNvSpPr>
              <p:nvPr/>
            </p:nvSpPr>
            <p:spPr bwMode="auto">
              <a:xfrm>
                <a:off x="768" y="3522"/>
                <a:ext cx="336"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Tail bit</a:t>
                </a:r>
              </a:p>
            </p:txBody>
          </p:sp>
          <p:sp>
            <p:nvSpPr>
              <p:cNvPr id="58386" name="Text Box 45">
                <a:extLst>
                  <a:ext uri="{FF2B5EF4-FFF2-40B4-BE49-F238E27FC236}">
                    <a16:creationId xmlns:a16="http://schemas.microsoft.com/office/drawing/2014/main" id="{C8784DD7-EE5F-F00F-1156-1CC2C1F3DD24}"/>
                  </a:ext>
                </a:extLst>
              </p:cNvPr>
              <p:cNvSpPr txBox="1">
                <a:spLocks noChangeArrowheads="1"/>
              </p:cNvSpPr>
              <p:nvPr/>
            </p:nvSpPr>
            <p:spPr bwMode="auto">
              <a:xfrm>
                <a:off x="4272" y="3493"/>
                <a:ext cx="432"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Tail bit</a:t>
                </a:r>
              </a:p>
            </p:txBody>
          </p:sp>
          <p:sp>
            <p:nvSpPr>
              <p:cNvPr id="58387" name="Text Box 46">
                <a:extLst>
                  <a:ext uri="{FF2B5EF4-FFF2-40B4-BE49-F238E27FC236}">
                    <a16:creationId xmlns:a16="http://schemas.microsoft.com/office/drawing/2014/main" id="{A6B49138-629B-3852-5453-8543E49D5DCE}"/>
                  </a:ext>
                </a:extLst>
              </p:cNvPr>
              <p:cNvSpPr txBox="1">
                <a:spLocks noChangeArrowheads="1"/>
              </p:cNvSpPr>
              <p:nvPr/>
            </p:nvSpPr>
            <p:spPr bwMode="auto">
              <a:xfrm>
                <a:off x="4704" y="3497"/>
                <a:ext cx="62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Guard interval</a:t>
                </a:r>
              </a:p>
            </p:txBody>
          </p:sp>
          <p:sp>
            <p:nvSpPr>
              <p:cNvPr id="58388" name="Text Box 47">
                <a:extLst>
                  <a:ext uri="{FF2B5EF4-FFF2-40B4-BE49-F238E27FC236}">
                    <a16:creationId xmlns:a16="http://schemas.microsoft.com/office/drawing/2014/main" id="{CC5A1BCA-8067-1C73-C9A4-9F353B3CF399}"/>
                  </a:ext>
                </a:extLst>
              </p:cNvPr>
              <p:cNvSpPr txBox="1">
                <a:spLocks noChangeArrowheads="1"/>
              </p:cNvSpPr>
              <p:nvPr/>
            </p:nvSpPr>
            <p:spPr bwMode="auto">
              <a:xfrm>
                <a:off x="3744" y="3493"/>
                <a:ext cx="336"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Data</a:t>
                </a:r>
                <a:endParaRPr kumimoji="1" lang="en-US" altLang="zh-CN" sz="1200" b="0">
                  <a:solidFill>
                    <a:schemeClr val="tx2"/>
                  </a:solidFill>
                </a:endParaRPr>
              </a:p>
              <a:p>
                <a:pPr eaLnBrk="1" hangingPunct="1">
                  <a:spcBef>
                    <a:spcPct val="50000"/>
                  </a:spcBef>
                </a:pPr>
                <a:endParaRPr kumimoji="1" lang="en-US" altLang="zh-CN" sz="900" b="0">
                  <a:solidFill>
                    <a:schemeClr val="tx2"/>
                  </a:solidFill>
                </a:endParaRPr>
              </a:p>
            </p:txBody>
          </p:sp>
          <p:sp>
            <p:nvSpPr>
              <p:cNvPr id="58389" name="Line 48">
                <a:extLst>
                  <a:ext uri="{FF2B5EF4-FFF2-40B4-BE49-F238E27FC236}">
                    <a16:creationId xmlns:a16="http://schemas.microsoft.com/office/drawing/2014/main" id="{04DD88A2-9F97-EB0F-3F7E-EE830F616479}"/>
                  </a:ext>
                </a:extLst>
              </p:cNvPr>
              <p:cNvSpPr>
                <a:spLocks noChangeShapeType="1"/>
              </p:cNvSpPr>
              <p:nvPr/>
            </p:nvSpPr>
            <p:spPr bwMode="auto">
              <a:xfrm>
                <a:off x="3504" y="3685"/>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sz="1350">
                  <a:solidFill>
                    <a:schemeClr val="tx2"/>
                  </a:solidFill>
                </a:endParaRPr>
              </a:p>
            </p:txBody>
          </p:sp>
          <p:sp>
            <p:nvSpPr>
              <p:cNvPr id="58390" name="Text Box 49">
                <a:extLst>
                  <a:ext uri="{FF2B5EF4-FFF2-40B4-BE49-F238E27FC236}">
                    <a16:creationId xmlns:a16="http://schemas.microsoft.com/office/drawing/2014/main" id="{AC08E7C3-03AA-ABE3-8BF7-3D10411FCA1E}"/>
                  </a:ext>
                </a:extLst>
              </p:cNvPr>
              <p:cNvSpPr txBox="1">
                <a:spLocks noChangeArrowheads="1"/>
              </p:cNvSpPr>
              <p:nvPr/>
            </p:nvSpPr>
            <p:spPr bwMode="auto">
              <a:xfrm>
                <a:off x="1392" y="3522"/>
                <a:ext cx="240"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b="0">
                    <a:solidFill>
                      <a:schemeClr val="tx2"/>
                    </a:solidFill>
                  </a:rPr>
                  <a:t>Data</a:t>
                </a:r>
              </a:p>
            </p:txBody>
          </p:sp>
          <p:sp>
            <p:nvSpPr>
              <p:cNvPr id="58391" name="Text Box 50">
                <a:extLst>
                  <a:ext uri="{FF2B5EF4-FFF2-40B4-BE49-F238E27FC236}">
                    <a16:creationId xmlns:a16="http://schemas.microsoft.com/office/drawing/2014/main" id="{DB28E201-AD1B-2B00-9932-0037196194F0}"/>
                  </a:ext>
                </a:extLst>
              </p:cNvPr>
              <p:cNvSpPr txBox="1">
                <a:spLocks noChangeArrowheads="1"/>
              </p:cNvSpPr>
              <p:nvPr/>
            </p:nvSpPr>
            <p:spPr bwMode="auto">
              <a:xfrm>
                <a:off x="2352" y="3696"/>
                <a:ext cx="1104"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zh-CN" sz="900">
                    <a:solidFill>
                      <a:schemeClr val="tx2"/>
                    </a:solidFill>
                  </a:rPr>
                  <a:t>64 synchronous bits</a:t>
                </a:r>
              </a:p>
            </p:txBody>
          </p:sp>
          <p:sp>
            <p:nvSpPr>
              <p:cNvPr id="58392" name="Text Box 51">
                <a:extLst>
                  <a:ext uri="{FF2B5EF4-FFF2-40B4-BE49-F238E27FC236}">
                    <a16:creationId xmlns:a16="http://schemas.microsoft.com/office/drawing/2014/main" id="{B640F06A-48B5-618A-79E0-0CD8B4FFF934}"/>
                  </a:ext>
                </a:extLst>
              </p:cNvPr>
              <p:cNvSpPr txBox="1">
                <a:spLocks noChangeArrowheads="1"/>
              </p:cNvSpPr>
              <p:nvPr/>
            </p:nvSpPr>
            <p:spPr bwMode="auto">
              <a:xfrm>
                <a:off x="573" y="3157"/>
                <a:ext cx="4575"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buFontTx/>
                  <a:buChar char="•"/>
                </a:pPr>
                <a:r>
                  <a:rPr kumimoji="1" lang="en-US" altLang="zh-CN" sz="1200" i="1" u="sng">
                    <a:solidFill>
                      <a:schemeClr val="tx2"/>
                    </a:solidFill>
                  </a:rPr>
                  <a:t> Synchronous burst (SCH): Used in timing synchronization between MS and BTS</a:t>
                </a:r>
              </a:p>
            </p:txBody>
          </p:sp>
        </p:grpSp>
      </p:grpSp>
    </p:spTree>
    <p:extLst>
      <p:ext uri="{BB962C8B-B14F-4D97-AF65-F5344CB8AC3E}">
        <p14:creationId xmlns:p14="http://schemas.microsoft.com/office/powerpoint/2010/main" val="261657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2">
            <a:extLst>
              <a:ext uri="{FF2B5EF4-FFF2-40B4-BE49-F238E27FC236}">
                <a16:creationId xmlns:a16="http://schemas.microsoft.com/office/drawing/2014/main" id="{0F09F4D4-2C11-F9A5-F21C-0583BD4B371D}"/>
              </a:ext>
            </a:extLst>
          </p:cNvPr>
          <p:cNvSpPr>
            <a:spLocks noGrp="1" noChangeArrowheads="1"/>
          </p:cNvSpPr>
          <p:nvPr>
            <p:ph type="title"/>
          </p:nvPr>
        </p:nvSpPr>
        <p:spPr>
          <a:xfrm>
            <a:off x="215503" y="342901"/>
            <a:ext cx="8616997" cy="651272"/>
          </a:xfrm>
        </p:spPr>
        <p:txBody>
          <a:bodyPr>
            <a:normAutofit fontScale="90000"/>
          </a:bodyPr>
          <a:lstStyle/>
          <a:p>
            <a:pPr>
              <a:defRPr/>
            </a:pPr>
            <a:r>
              <a:rPr lang="en-US" altLang="zh-CN" dirty="0">
                <a:ea typeface="宋体" pitchFamily="2" charset="-122"/>
              </a:rPr>
              <a:t>Burst Mapping on physical channel</a:t>
            </a:r>
          </a:p>
        </p:txBody>
      </p:sp>
      <p:grpSp>
        <p:nvGrpSpPr>
          <p:cNvPr id="2" name="Group 1">
            <a:extLst>
              <a:ext uri="{FF2B5EF4-FFF2-40B4-BE49-F238E27FC236}">
                <a16:creationId xmlns:a16="http://schemas.microsoft.com/office/drawing/2014/main" id="{2CBA2A0B-7EE1-32DC-811C-92E7B17FBADF}"/>
              </a:ext>
            </a:extLst>
          </p:cNvPr>
          <p:cNvGrpSpPr/>
          <p:nvPr/>
        </p:nvGrpSpPr>
        <p:grpSpPr>
          <a:xfrm>
            <a:off x="542611" y="2538413"/>
            <a:ext cx="8430567" cy="4113595"/>
            <a:chOff x="1687117" y="2538414"/>
            <a:chExt cx="5778103" cy="2644199"/>
          </a:xfrm>
        </p:grpSpPr>
        <p:sp>
          <p:nvSpPr>
            <p:cNvPr id="59395" name="Rectangle 3">
              <a:extLst>
                <a:ext uri="{FF2B5EF4-FFF2-40B4-BE49-F238E27FC236}">
                  <a16:creationId xmlns:a16="http://schemas.microsoft.com/office/drawing/2014/main" id="{498F86A2-BC27-59D0-D3ED-20668F4D109B}"/>
                </a:ext>
              </a:extLst>
            </p:cNvPr>
            <p:cNvSpPr>
              <a:spLocks noChangeArrowheads="1"/>
            </p:cNvSpPr>
            <p:nvPr/>
          </p:nvSpPr>
          <p:spPr bwMode="auto">
            <a:xfrm>
              <a:off x="1832374" y="3833813"/>
              <a:ext cx="354806" cy="639366"/>
            </a:xfrm>
            <a:prstGeom prst="rect">
              <a:avLst/>
            </a:prstGeom>
            <a:solidFill>
              <a:srgbClr val="CCECFF"/>
            </a:solidFill>
            <a:ln w="19050">
              <a:solidFill>
                <a:srgbClr val="333399"/>
              </a:solidFill>
              <a:miter lim="800000"/>
              <a:headEnd/>
              <a:tailEnd/>
            </a:ln>
            <a:effectLst>
              <a:outerShdw dist="53882" dir="2700000" algn="ctr" rotWithShape="0">
                <a:schemeClr val="folHlink"/>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30000"/>
                </a:spcBef>
              </a:pPr>
              <a:endParaRPr kumimoji="1" lang="en-US" altLang="en-US" sz="1500">
                <a:ea typeface="宋体" panose="02010600030101010101" pitchFamily="2" charset="-122"/>
              </a:endParaRPr>
            </a:p>
          </p:txBody>
        </p:sp>
        <p:sp>
          <p:nvSpPr>
            <p:cNvPr id="59396" name="Rectangle 4">
              <a:extLst>
                <a:ext uri="{FF2B5EF4-FFF2-40B4-BE49-F238E27FC236}">
                  <a16:creationId xmlns:a16="http://schemas.microsoft.com/office/drawing/2014/main" id="{1812BF79-CCB3-D96E-E199-C9D84C5FF5B9}"/>
                </a:ext>
              </a:extLst>
            </p:cNvPr>
            <p:cNvSpPr>
              <a:spLocks noChangeArrowheads="1"/>
            </p:cNvSpPr>
            <p:nvPr/>
          </p:nvSpPr>
          <p:spPr bwMode="auto">
            <a:xfrm>
              <a:off x="2187180" y="3833813"/>
              <a:ext cx="3896915" cy="639366"/>
            </a:xfrm>
            <a:prstGeom prst="rect">
              <a:avLst/>
            </a:prstGeom>
            <a:solidFill>
              <a:srgbClr val="CCECFF"/>
            </a:solidFill>
            <a:ln w="19050">
              <a:solidFill>
                <a:srgbClr val="333399"/>
              </a:solidFill>
              <a:miter lim="800000"/>
              <a:headEnd/>
              <a:tailEnd/>
            </a:ln>
            <a:effectLst>
              <a:outerShdw dist="53882" dir="2700000" algn="ctr" rotWithShape="0">
                <a:schemeClr val="folHlink"/>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30000"/>
                </a:spcBef>
              </a:pPr>
              <a:r>
                <a:rPr kumimoji="1" lang="en-US" altLang="zh-CN" sz="1500">
                  <a:solidFill>
                    <a:schemeClr val="accent2"/>
                  </a:solidFill>
                </a:rPr>
                <a:t>Burst (148 bits)</a:t>
              </a:r>
            </a:p>
          </p:txBody>
        </p:sp>
        <p:sp>
          <p:nvSpPr>
            <p:cNvPr id="59397" name="Rectangle 5">
              <a:extLst>
                <a:ext uri="{FF2B5EF4-FFF2-40B4-BE49-F238E27FC236}">
                  <a16:creationId xmlns:a16="http://schemas.microsoft.com/office/drawing/2014/main" id="{F7B43AAA-ED1F-486D-0E8B-8E3FC1321F9F}"/>
                </a:ext>
              </a:extLst>
            </p:cNvPr>
            <p:cNvSpPr>
              <a:spLocks noChangeArrowheads="1"/>
            </p:cNvSpPr>
            <p:nvPr/>
          </p:nvSpPr>
          <p:spPr bwMode="auto">
            <a:xfrm>
              <a:off x="6462714" y="3833813"/>
              <a:ext cx="627460" cy="639366"/>
            </a:xfrm>
            <a:prstGeom prst="rect">
              <a:avLst/>
            </a:prstGeom>
            <a:solidFill>
              <a:srgbClr val="CCECFF"/>
            </a:solidFill>
            <a:ln w="19050">
              <a:solidFill>
                <a:srgbClr val="333399"/>
              </a:solidFill>
              <a:miter lim="800000"/>
              <a:headEnd/>
              <a:tailEnd/>
            </a:ln>
            <a:effectLst>
              <a:outerShdw dist="53882" dir="2700000" algn="ctr" rotWithShape="0">
                <a:schemeClr val="folHlink"/>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30000"/>
                </a:spcBef>
              </a:pPr>
              <a:r>
                <a:rPr kumimoji="1" lang="en-US" altLang="en-US" sz="900">
                  <a:solidFill>
                    <a:schemeClr val="accent2"/>
                  </a:solidFill>
                  <a:ea typeface="宋体" panose="02010600030101010101" pitchFamily="2" charset="-122"/>
                </a:rPr>
                <a:t>Guard</a:t>
              </a:r>
              <a:r>
                <a:rPr kumimoji="1" lang="en-US" altLang="en-US" sz="900">
                  <a:ea typeface="宋体" panose="02010600030101010101" pitchFamily="2" charset="-122"/>
                </a:rPr>
                <a:t> </a:t>
              </a:r>
            </a:p>
            <a:p>
              <a:pPr algn="ctr" eaLnBrk="1" hangingPunct="1">
                <a:spcBef>
                  <a:spcPct val="30000"/>
                </a:spcBef>
              </a:pPr>
              <a:r>
                <a:rPr kumimoji="1" lang="en-US" altLang="en-US" sz="900">
                  <a:solidFill>
                    <a:schemeClr val="accent2"/>
                  </a:solidFill>
                  <a:ea typeface="宋体" panose="02010600030101010101" pitchFamily="2" charset="-122"/>
                </a:rPr>
                <a:t>Interval</a:t>
              </a:r>
            </a:p>
            <a:p>
              <a:pPr algn="ctr" eaLnBrk="1" hangingPunct="1">
                <a:spcBef>
                  <a:spcPct val="30000"/>
                </a:spcBef>
              </a:pPr>
              <a:r>
                <a:rPr kumimoji="1" lang="en-US" altLang="en-US" sz="900">
                  <a:solidFill>
                    <a:schemeClr val="accent2"/>
                  </a:solidFill>
                  <a:ea typeface="宋体" panose="02010600030101010101" pitchFamily="2" charset="-122"/>
                </a:rPr>
                <a:t>(8.25 bits)</a:t>
              </a:r>
            </a:p>
          </p:txBody>
        </p:sp>
        <p:grpSp>
          <p:nvGrpSpPr>
            <p:cNvPr id="59398" name="Group 6">
              <a:extLst>
                <a:ext uri="{FF2B5EF4-FFF2-40B4-BE49-F238E27FC236}">
                  <a16:creationId xmlns:a16="http://schemas.microsoft.com/office/drawing/2014/main" id="{EE7BAA17-1244-EF6F-E776-B9BA9783081B}"/>
                </a:ext>
              </a:extLst>
            </p:cNvPr>
            <p:cNvGrpSpPr>
              <a:grpSpLocks/>
            </p:cNvGrpSpPr>
            <p:nvPr/>
          </p:nvGrpSpPr>
          <p:grpSpPr bwMode="auto">
            <a:xfrm>
              <a:off x="1687117" y="2538414"/>
              <a:ext cx="5778103" cy="1241822"/>
              <a:chOff x="457" y="845"/>
              <a:chExt cx="4853" cy="1043"/>
            </a:xfrm>
          </p:grpSpPr>
          <p:sp>
            <p:nvSpPr>
              <p:cNvPr id="59403" name="Rectangle 7">
                <a:extLst>
                  <a:ext uri="{FF2B5EF4-FFF2-40B4-BE49-F238E27FC236}">
                    <a16:creationId xmlns:a16="http://schemas.microsoft.com/office/drawing/2014/main" id="{8A03F100-6097-EA9A-8558-3B612B7C1548}"/>
                  </a:ext>
                </a:extLst>
              </p:cNvPr>
              <p:cNvSpPr>
                <a:spLocks noChangeArrowheads="1"/>
              </p:cNvSpPr>
              <p:nvPr/>
            </p:nvSpPr>
            <p:spPr bwMode="auto">
              <a:xfrm>
                <a:off x="457" y="860"/>
                <a:ext cx="190" cy="178"/>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04" name="Rectangle 8">
                <a:extLst>
                  <a:ext uri="{FF2B5EF4-FFF2-40B4-BE49-F238E27FC236}">
                    <a16:creationId xmlns:a16="http://schemas.microsoft.com/office/drawing/2014/main" id="{A13E17BB-ADE2-E25B-7BB6-27EB27EC262E}"/>
                  </a:ext>
                </a:extLst>
              </p:cNvPr>
              <p:cNvSpPr>
                <a:spLocks noChangeArrowheads="1"/>
              </p:cNvSpPr>
              <p:nvPr/>
            </p:nvSpPr>
            <p:spPr bwMode="auto">
              <a:xfrm>
                <a:off x="647" y="860"/>
                <a:ext cx="192" cy="178"/>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05" name="Rectangle 9">
                <a:extLst>
                  <a:ext uri="{FF2B5EF4-FFF2-40B4-BE49-F238E27FC236}">
                    <a16:creationId xmlns:a16="http://schemas.microsoft.com/office/drawing/2014/main" id="{7DF57D7D-9BE2-5020-74C3-88AD5FA05031}"/>
                  </a:ext>
                </a:extLst>
              </p:cNvPr>
              <p:cNvSpPr>
                <a:spLocks noChangeArrowheads="1"/>
              </p:cNvSpPr>
              <p:nvPr/>
            </p:nvSpPr>
            <p:spPr bwMode="auto">
              <a:xfrm>
                <a:off x="839" y="860"/>
                <a:ext cx="190" cy="178"/>
              </a:xfrm>
              <a:prstGeom prst="rect">
                <a:avLst/>
              </a:prstGeom>
              <a:solidFill>
                <a:srgbClr val="FF0000"/>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06" name="Rectangle 10">
                <a:extLst>
                  <a:ext uri="{FF2B5EF4-FFF2-40B4-BE49-F238E27FC236}">
                    <a16:creationId xmlns:a16="http://schemas.microsoft.com/office/drawing/2014/main" id="{082AF11C-63FE-7D83-28B2-69EE541054E8}"/>
                  </a:ext>
                </a:extLst>
              </p:cNvPr>
              <p:cNvSpPr>
                <a:spLocks noChangeArrowheads="1"/>
              </p:cNvSpPr>
              <p:nvPr/>
            </p:nvSpPr>
            <p:spPr bwMode="auto">
              <a:xfrm>
                <a:off x="1032" y="860"/>
                <a:ext cx="189" cy="178"/>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07" name="Rectangle 11">
                <a:extLst>
                  <a:ext uri="{FF2B5EF4-FFF2-40B4-BE49-F238E27FC236}">
                    <a16:creationId xmlns:a16="http://schemas.microsoft.com/office/drawing/2014/main" id="{5903DE99-CED2-7A74-4DB7-E5E02034995D}"/>
                  </a:ext>
                </a:extLst>
              </p:cNvPr>
              <p:cNvSpPr>
                <a:spLocks noChangeArrowheads="1"/>
              </p:cNvSpPr>
              <p:nvPr/>
            </p:nvSpPr>
            <p:spPr bwMode="auto">
              <a:xfrm>
                <a:off x="1230" y="860"/>
                <a:ext cx="190" cy="178"/>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08" name="Rectangle 12">
                <a:extLst>
                  <a:ext uri="{FF2B5EF4-FFF2-40B4-BE49-F238E27FC236}">
                    <a16:creationId xmlns:a16="http://schemas.microsoft.com/office/drawing/2014/main" id="{A308D329-466B-5B73-5798-7067493AECFA}"/>
                  </a:ext>
                </a:extLst>
              </p:cNvPr>
              <p:cNvSpPr>
                <a:spLocks noChangeArrowheads="1"/>
              </p:cNvSpPr>
              <p:nvPr/>
            </p:nvSpPr>
            <p:spPr bwMode="auto">
              <a:xfrm>
                <a:off x="1422" y="860"/>
                <a:ext cx="189" cy="178"/>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09" name="Rectangle 13">
                <a:extLst>
                  <a:ext uri="{FF2B5EF4-FFF2-40B4-BE49-F238E27FC236}">
                    <a16:creationId xmlns:a16="http://schemas.microsoft.com/office/drawing/2014/main" id="{B5A19F83-AF49-EC7E-1FCA-1270B8E69A37}"/>
                  </a:ext>
                </a:extLst>
              </p:cNvPr>
              <p:cNvSpPr>
                <a:spLocks noChangeArrowheads="1"/>
              </p:cNvSpPr>
              <p:nvPr/>
            </p:nvSpPr>
            <p:spPr bwMode="auto">
              <a:xfrm>
                <a:off x="1614" y="860"/>
                <a:ext cx="190" cy="178"/>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10" name="Rectangle 14">
                <a:extLst>
                  <a:ext uri="{FF2B5EF4-FFF2-40B4-BE49-F238E27FC236}">
                    <a16:creationId xmlns:a16="http://schemas.microsoft.com/office/drawing/2014/main" id="{A8E83D94-8540-1EB4-4D08-81B3C4606E71}"/>
                  </a:ext>
                </a:extLst>
              </p:cNvPr>
              <p:cNvSpPr>
                <a:spLocks noChangeArrowheads="1"/>
              </p:cNvSpPr>
              <p:nvPr/>
            </p:nvSpPr>
            <p:spPr bwMode="auto">
              <a:xfrm>
                <a:off x="1806" y="860"/>
                <a:ext cx="190" cy="178"/>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11" name="Rectangle 15">
                <a:extLst>
                  <a:ext uri="{FF2B5EF4-FFF2-40B4-BE49-F238E27FC236}">
                    <a16:creationId xmlns:a16="http://schemas.microsoft.com/office/drawing/2014/main" id="{67CCDCD8-A0AC-9E1A-2FA1-1EB5A6CF90AF}"/>
                  </a:ext>
                </a:extLst>
              </p:cNvPr>
              <p:cNvSpPr>
                <a:spLocks noChangeArrowheads="1"/>
              </p:cNvSpPr>
              <p:nvPr/>
            </p:nvSpPr>
            <p:spPr bwMode="auto">
              <a:xfrm>
                <a:off x="463" y="854"/>
                <a:ext cx="1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050">
                    <a:solidFill>
                      <a:schemeClr val="accent2"/>
                    </a:solidFill>
                    <a:latin typeface="Dutch (scalable)" charset="0"/>
                    <a:ea typeface="宋体" panose="02010600030101010101" pitchFamily="2" charset="-122"/>
                    <a:cs typeface="Arial" panose="020B0604020202020204" pitchFamily="34" charset="0"/>
                  </a:rPr>
                  <a:t>0</a:t>
                </a:r>
              </a:p>
            </p:txBody>
          </p:sp>
          <p:sp>
            <p:nvSpPr>
              <p:cNvPr id="59412" name="Rectangle 16">
                <a:extLst>
                  <a:ext uri="{FF2B5EF4-FFF2-40B4-BE49-F238E27FC236}">
                    <a16:creationId xmlns:a16="http://schemas.microsoft.com/office/drawing/2014/main" id="{500E02BC-59B4-FEF4-9830-AEF20674F265}"/>
                  </a:ext>
                </a:extLst>
              </p:cNvPr>
              <p:cNvSpPr>
                <a:spLocks noChangeArrowheads="1"/>
              </p:cNvSpPr>
              <p:nvPr/>
            </p:nvSpPr>
            <p:spPr bwMode="auto">
              <a:xfrm>
                <a:off x="1813" y="854"/>
                <a:ext cx="1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050">
                    <a:solidFill>
                      <a:schemeClr val="accent2"/>
                    </a:solidFill>
                    <a:latin typeface="Dutch (scalable)" charset="0"/>
                    <a:ea typeface="宋体" panose="02010600030101010101" pitchFamily="2" charset="-122"/>
                    <a:cs typeface="Arial" panose="020B0604020202020204" pitchFamily="34" charset="0"/>
                  </a:rPr>
                  <a:t>7</a:t>
                </a:r>
              </a:p>
            </p:txBody>
          </p:sp>
          <p:sp>
            <p:nvSpPr>
              <p:cNvPr id="59413" name="Rectangle 17">
                <a:extLst>
                  <a:ext uri="{FF2B5EF4-FFF2-40B4-BE49-F238E27FC236}">
                    <a16:creationId xmlns:a16="http://schemas.microsoft.com/office/drawing/2014/main" id="{15DE6E9F-31FE-D880-D562-D0DFF2260665}"/>
                  </a:ext>
                </a:extLst>
              </p:cNvPr>
              <p:cNvSpPr>
                <a:spLocks noChangeArrowheads="1"/>
              </p:cNvSpPr>
              <p:nvPr/>
            </p:nvSpPr>
            <p:spPr bwMode="auto">
              <a:xfrm>
                <a:off x="567" y="1253"/>
                <a:ext cx="12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050">
                    <a:latin typeface="Dutch (scalable)" charset="0"/>
                    <a:ea typeface="宋体" panose="02010600030101010101" pitchFamily="2" charset="-122"/>
                    <a:cs typeface="Arial" panose="020B0604020202020204" pitchFamily="34" charset="0"/>
                  </a:rPr>
                  <a:t>TDMA frame = 4.615 ms</a:t>
                </a:r>
              </a:p>
            </p:txBody>
          </p:sp>
          <p:sp>
            <p:nvSpPr>
              <p:cNvPr id="59414" name="Rectangle 18">
                <a:extLst>
                  <a:ext uri="{FF2B5EF4-FFF2-40B4-BE49-F238E27FC236}">
                    <a16:creationId xmlns:a16="http://schemas.microsoft.com/office/drawing/2014/main" id="{E2A82EDF-858C-BDC5-E6B1-A7E1F272FE4B}"/>
                  </a:ext>
                </a:extLst>
              </p:cNvPr>
              <p:cNvSpPr>
                <a:spLocks noChangeArrowheads="1"/>
              </p:cNvSpPr>
              <p:nvPr/>
            </p:nvSpPr>
            <p:spPr bwMode="auto">
              <a:xfrm>
                <a:off x="2222" y="860"/>
                <a:ext cx="190" cy="178"/>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15" name="Rectangle 19">
                <a:extLst>
                  <a:ext uri="{FF2B5EF4-FFF2-40B4-BE49-F238E27FC236}">
                    <a16:creationId xmlns:a16="http://schemas.microsoft.com/office/drawing/2014/main" id="{AE8A12D3-499D-06F0-9D34-9E4B97EE46DD}"/>
                  </a:ext>
                </a:extLst>
              </p:cNvPr>
              <p:cNvSpPr>
                <a:spLocks noChangeArrowheads="1"/>
              </p:cNvSpPr>
              <p:nvPr/>
            </p:nvSpPr>
            <p:spPr bwMode="auto">
              <a:xfrm>
                <a:off x="2238" y="854"/>
                <a:ext cx="1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050">
                    <a:solidFill>
                      <a:schemeClr val="accent2"/>
                    </a:solidFill>
                    <a:latin typeface="Dutch (scalable)" charset="0"/>
                    <a:ea typeface="宋体" panose="02010600030101010101" pitchFamily="2" charset="-122"/>
                    <a:cs typeface="Arial" panose="020B0604020202020204" pitchFamily="34" charset="0"/>
                  </a:rPr>
                  <a:t>0</a:t>
                </a:r>
              </a:p>
            </p:txBody>
          </p:sp>
          <p:sp>
            <p:nvSpPr>
              <p:cNvPr id="59416" name="Rectangle 20">
                <a:extLst>
                  <a:ext uri="{FF2B5EF4-FFF2-40B4-BE49-F238E27FC236}">
                    <a16:creationId xmlns:a16="http://schemas.microsoft.com/office/drawing/2014/main" id="{C0DDEA38-AD24-A634-EA55-3F0E59BD6ACD}"/>
                  </a:ext>
                </a:extLst>
              </p:cNvPr>
              <p:cNvSpPr>
                <a:spLocks noChangeArrowheads="1"/>
              </p:cNvSpPr>
              <p:nvPr/>
            </p:nvSpPr>
            <p:spPr bwMode="auto">
              <a:xfrm>
                <a:off x="476" y="1026"/>
                <a:ext cx="15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050">
                    <a:latin typeface="Dutch (scalable)" charset="0"/>
                    <a:ea typeface="宋体" panose="02010600030101010101" pitchFamily="2" charset="-122"/>
                    <a:cs typeface="Arial" panose="020B0604020202020204" pitchFamily="34" charset="0"/>
                  </a:rPr>
                  <a:t>f</a:t>
                </a:r>
              </a:p>
            </p:txBody>
          </p:sp>
          <p:sp>
            <p:nvSpPr>
              <p:cNvPr id="59417" name="Rectangle 21">
                <a:extLst>
                  <a:ext uri="{FF2B5EF4-FFF2-40B4-BE49-F238E27FC236}">
                    <a16:creationId xmlns:a16="http://schemas.microsoft.com/office/drawing/2014/main" id="{FAF1142B-0D60-5A87-2855-406D18FF374C}"/>
                  </a:ext>
                </a:extLst>
              </p:cNvPr>
              <p:cNvSpPr>
                <a:spLocks noChangeArrowheads="1"/>
              </p:cNvSpPr>
              <p:nvPr/>
            </p:nvSpPr>
            <p:spPr bwMode="auto">
              <a:xfrm>
                <a:off x="2241" y="1020"/>
                <a:ext cx="1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050">
                    <a:latin typeface="Dutch (scalable)" charset="0"/>
                    <a:ea typeface="宋体" panose="02010600030101010101" pitchFamily="2" charset="-122"/>
                    <a:cs typeface="Arial" panose="020B0604020202020204" pitchFamily="34" charset="0"/>
                  </a:rPr>
                  <a:t>s</a:t>
                </a:r>
              </a:p>
            </p:txBody>
          </p:sp>
          <p:sp>
            <p:nvSpPr>
              <p:cNvPr id="59418" name="Line 22">
                <a:extLst>
                  <a:ext uri="{FF2B5EF4-FFF2-40B4-BE49-F238E27FC236}">
                    <a16:creationId xmlns:a16="http://schemas.microsoft.com/office/drawing/2014/main" id="{84B22F66-A96D-4D4C-73A4-E14A770251C1}"/>
                  </a:ext>
                </a:extLst>
              </p:cNvPr>
              <p:cNvSpPr>
                <a:spLocks noChangeShapeType="1"/>
              </p:cNvSpPr>
              <p:nvPr/>
            </p:nvSpPr>
            <p:spPr bwMode="auto">
              <a:xfrm>
                <a:off x="476" y="1207"/>
                <a:ext cx="1540" cy="0"/>
              </a:xfrm>
              <a:prstGeom prst="line">
                <a:avLst/>
              </a:prstGeom>
              <a:noFill/>
              <a:ln w="127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IN" sz="1350"/>
              </a:p>
            </p:txBody>
          </p:sp>
          <p:sp>
            <p:nvSpPr>
              <p:cNvPr id="59419" name="Rectangle 23">
                <a:extLst>
                  <a:ext uri="{FF2B5EF4-FFF2-40B4-BE49-F238E27FC236}">
                    <a16:creationId xmlns:a16="http://schemas.microsoft.com/office/drawing/2014/main" id="{B84799D6-B7F4-02EF-06EE-D69F9E9B437C}"/>
                  </a:ext>
                </a:extLst>
              </p:cNvPr>
              <p:cNvSpPr>
                <a:spLocks noChangeArrowheads="1"/>
              </p:cNvSpPr>
              <p:nvPr/>
            </p:nvSpPr>
            <p:spPr bwMode="auto">
              <a:xfrm>
                <a:off x="2409" y="868"/>
                <a:ext cx="183"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20" name="Rectangle 24">
                <a:extLst>
                  <a:ext uri="{FF2B5EF4-FFF2-40B4-BE49-F238E27FC236}">
                    <a16:creationId xmlns:a16="http://schemas.microsoft.com/office/drawing/2014/main" id="{00161F1A-41A8-FEAC-DB57-D08914403D90}"/>
                  </a:ext>
                </a:extLst>
              </p:cNvPr>
              <p:cNvSpPr>
                <a:spLocks noChangeArrowheads="1"/>
              </p:cNvSpPr>
              <p:nvPr/>
            </p:nvSpPr>
            <p:spPr bwMode="auto">
              <a:xfrm>
                <a:off x="2563" y="868"/>
                <a:ext cx="181" cy="169"/>
              </a:xfrm>
              <a:prstGeom prst="rect">
                <a:avLst/>
              </a:prstGeom>
              <a:solidFill>
                <a:srgbClr val="FF0000"/>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21" name="Rectangle 25">
                <a:extLst>
                  <a:ext uri="{FF2B5EF4-FFF2-40B4-BE49-F238E27FC236}">
                    <a16:creationId xmlns:a16="http://schemas.microsoft.com/office/drawing/2014/main" id="{CE1DC201-7B0E-8DC3-85BA-08254B65A4E5}"/>
                  </a:ext>
                </a:extLst>
              </p:cNvPr>
              <p:cNvSpPr>
                <a:spLocks noChangeArrowheads="1"/>
              </p:cNvSpPr>
              <p:nvPr/>
            </p:nvSpPr>
            <p:spPr bwMode="auto">
              <a:xfrm>
                <a:off x="2744" y="868"/>
                <a:ext cx="180"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22" name="Rectangle 26">
                <a:extLst>
                  <a:ext uri="{FF2B5EF4-FFF2-40B4-BE49-F238E27FC236}">
                    <a16:creationId xmlns:a16="http://schemas.microsoft.com/office/drawing/2014/main" id="{6F33C811-7419-E5D6-6878-B9E31A55AECD}"/>
                  </a:ext>
                </a:extLst>
              </p:cNvPr>
              <p:cNvSpPr>
                <a:spLocks noChangeArrowheads="1"/>
              </p:cNvSpPr>
              <p:nvPr/>
            </p:nvSpPr>
            <p:spPr bwMode="auto">
              <a:xfrm>
                <a:off x="2926" y="868"/>
                <a:ext cx="181"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23" name="Rectangle 27">
                <a:extLst>
                  <a:ext uri="{FF2B5EF4-FFF2-40B4-BE49-F238E27FC236}">
                    <a16:creationId xmlns:a16="http://schemas.microsoft.com/office/drawing/2014/main" id="{13A742A4-FC8A-B4BB-2D36-0802EB639497}"/>
                  </a:ext>
                </a:extLst>
              </p:cNvPr>
              <p:cNvSpPr>
                <a:spLocks noChangeArrowheads="1"/>
              </p:cNvSpPr>
              <p:nvPr/>
            </p:nvSpPr>
            <p:spPr bwMode="auto">
              <a:xfrm>
                <a:off x="3107" y="868"/>
                <a:ext cx="180"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24" name="Rectangle 28">
                <a:extLst>
                  <a:ext uri="{FF2B5EF4-FFF2-40B4-BE49-F238E27FC236}">
                    <a16:creationId xmlns:a16="http://schemas.microsoft.com/office/drawing/2014/main" id="{EDD88D00-EA2A-D3D1-DDE2-1DD77E3FE124}"/>
                  </a:ext>
                </a:extLst>
              </p:cNvPr>
              <p:cNvSpPr>
                <a:spLocks noChangeArrowheads="1"/>
              </p:cNvSpPr>
              <p:nvPr/>
            </p:nvSpPr>
            <p:spPr bwMode="auto">
              <a:xfrm>
                <a:off x="3288" y="868"/>
                <a:ext cx="181"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25" name="Rectangle 29">
                <a:extLst>
                  <a:ext uri="{FF2B5EF4-FFF2-40B4-BE49-F238E27FC236}">
                    <a16:creationId xmlns:a16="http://schemas.microsoft.com/office/drawing/2014/main" id="{793BA3C8-800A-919B-4998-03A6AE49EDFB}"/>
                  </a:ext>
                </a:extLst>
              </p:cNvPr>
              <p:cNvSpPr>
                <a:spLocks noChangeArrowheads="1"/>
              </p:cNvSpPr>
              <p:nvPr/>
            </p:nvSpPr>
            <p:spPr bwMode="auto">
              <a:xfrm>
                <a:off x="3470" y="868"/>
                <a:ext cx="181"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26" name="Rectangle 30">
                <a:extLst>
                  <a:ext uri="{FF2B5EF4-FFF2-40B4-BE49-F238E27FC236}">
                    <a16:creationId xmlns:a16="http://schemas.microsoft.com/office/drawing/2014/main" id="{7B6ED629-B84C-C79D-1BB0-DA4AC5B83A27}"/>
                  </a:ext>
                </a:extLst>
              </p:cNvPr>
              <p:cNvSpPr>
                <a:spLocks noChangeArrowheads="1"/>
              </p:cNvSpPr>
              <p:nvPr/>
            </p:nvSpPr>
            <p:spPr bwMode="auto">
              <a:xfrm>
                <a:off x="3475" y="863"/>
                <a:ext cx="1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050">
                    <a:solidFill>
                      <a:schemeClr val="accent2"/>
                    </a:solidFill>
                    <a:latin typeface="Dutch (scalable)" charset="0"/>
                    <a:ea typeface="宋体" panose="02010600030101010101" pitchFamily="2" charset="-122"/>
                    <a:cs typeface="Arial" panose="020B0604020202020204" pitchFamily="34" charset="0"/>
                  </a:rPr>
                  <a:t>7</a:t>
                </a:r>
              </a:p>
            </p:txBody>
          </p:sp>
          <p:sp>
            <p:nvSpPr>
              <p:cNvPr id="59427" name="Line 31">
                <a:extLst>
                  <a:ext uri="{FF2B5EF4-FFF2-40B4-BE49-F238E27FC236}">
                    <a16:creationId xmlns:a16="http://schemas.microsoft.com/office/drawing/2014/main" id="{B5546056-56EF-DA9A-DF05-40CCA9AA56AA}"/>
                  </a:ext>
                </a:extLst>
              </p:cNvPr>
              <p:cNvSpPr>
                <a:spLocks noChangeShapeType="1"/>
              </p:cNvSpPr>
              <p:nvPr/>
            </p:nvSpPr>
            <p:spPr bwMode="auto">
              <a:xfrm>
                <a:off x="1992" y="935"/>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sz="1350"/>
              </a:p>
            </p:txBody>
          </p:sp>
          <p:sp>
            <p:nvSpPr>
              <p:cNvPr id="59428" name="Rectangle 32">
                <a:extLst>
                  <a:ext uri="{FF2B5EF4-FFF2-40B4-BE49-F238E27FC236}">
                    <a16:creationId xmlns:a16="http://schemas.microsoft.com/office/drawing/2014/main" id="{2A894E3D-A304-C107-5B9F-23D0A3128ED7}"/>
                  </a:ext>
                </a:extLst>
              </p:cNvPr>
              <p:cNvSpPr>
                <a:spLocks noChangeArrowheads="1"/>
              </p:cNvSpPr>
              <p:nvPr/>
            </p:nvSpPr>
            <p:spPr bwMode="auto">
              <a:xfrm>
                <a:off x="3881" y="851"/>
                <a:ext cx="190" cy="178"/>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29" name="Rectangle 33">
                <a:extLst>
                  <a:ext uri="{FF2B5EF4-FFF2-40B4-BE49-F238E27FC236}">
                    <a16:creationId xmlns:a16="http://schemas.microsoft.com/office/drawing/2014/main" id="{7CA9BB3D-E805-E02C-7028-709948CA4DA3}"/>
                  </a:ext>
                </a:extLst>
              </p:cNvPr>
              <p:cNvSpPr>
                <a:spLocks noChangeArrowheads="1"/>
              </p:cNvSpPr>
              <p:nvPr/>
            </p:nvSpPr>
            <p:spPr bwMode="auto">
              <a:xfrm>
                <a:off x="3897" y="845"/>
                <a:ext cx="1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050">
                    <a:solidFill>
                      <a:schemeClr val="accent2"/>
                    </a:solidFill>
                    <a:latin typeface="Dutch (scalable)" charset="0"/>
                    <a:ea typeface="宋体" panose="02010600030101010101" pitchFamily="2" charset="-122"/>
                    <a:cs typeface="Arial" panose="020B0604020202020204" pitchFamily="34" charset="0"/>
                  </a:rPr>
                  <a:t>0</a:t>
                </a:r>
              </a:p>
            </p:txBody>
          </p:sp>
          <p:sp>
            <p:nvSpPr>
              <p:cNvPr id="59430" name="Rectangle 34">
                <a:extLst>
                  <a:ext uri="{FF2B5EF4-FFF2-40B4-BE49-F238E27FC236}">
                    <a16:creationId xmlns:a16="http://schemas.microsoft.com/office/drawing/2014/main" id="{88015CE1-468A-C0F8-137C-6386FF650165}"/>
                  </a:ext>
                </a:extLst>
              </p:cNvPr>
              <p:cNvSpPr>
                <a:spLocks noChangeArrowheads="1"/>
              </p:cNvSpPr>
              <p:nvPr/>
            </p:nvSpPr>
            <p:spPr bwMode="auto">
              <a:xfrm>
                <a:off x="3900" y="1011"/>
                <a:ext cx="16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050">
                    <a:latin typeface="Dutch (scalable)" charset="0"/>
                    <a:ea typeface="宋体" panose="02010600030101010101" pitchFamily="2" charset="-122"/>
                    <a:cs typeface="Arial" panose="020B0604020202020204" pitchFamily="34" charset="0"/>
                  </a:rPr>
                  <a:t>s</a:t>
                </a:r>
              </a:p>
            </p:txBody>
          </p:sp>
          <p:sp>
            <p:nvSpPr>
              <p:cNvPr id="59431" name="Rectangle 35">
                <a:extLst>
                  <a:ext uri="{FF2B5EF4-FFF2-40B4-BE49-F238E27FC236}">
                    <a16:creationId xmlns:a16="http://schemas.microsoft.com/office/drawing/2014/main" id="{388A03E0-25E4-FE9F-09AD-5028833BF4E2}"/>
                  </a:ext>
                </a:extLst>
              </p:cNvPr>
              <p:cNvSpPr>
                <a:spLocks noChangeArrowheads="1"/>
              </p:cNvSpPr>
              <p:nvPr/>
            </p:nvSpPr>
            <p:spPr bwMode="auto">
              <a:xfrm>
                <a:off x="4068" y="859"/>
                <a:ext cx="183"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32" name="Rectangle 36">
                <a:extLst>
                  <a:ext uri="{FF2B5EF4-FFF2-40B4-BE49-F238E27FC236}">
                    <a16:creationId xmlns:a16="http://schemas.microsoft.com/office/drawing/2014/main" id="{BF8DBCD3-1535-1FA4-0004-E84F4A106168}"/>
                  </a:ext>
                </a:extLst>
              </p:cNvPr>
              <p:cNvSpPr>
                <a:spLocks noChangeArrowheads="1"/>
              </p:cNvSpPr>
              <p:nvPr/>
            </p:nvSpPr>
            <p:spPr bwMode="auto">
              <a:xfrm>
                <a:off x="4222" y="859"/>
                <a:ext cx="181" cy="169"/>
              </a:xfrm>
              <a:prstGeom prst="rect">
                <a:avLst/>
              </a:prstGeom>
              <a:solidFill>
                <a:srgbClr val="FF0000"/>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33" name="Rectangle 37">
                <a:extLst>
                  <a:ext uri="{FF2B5EF4-FFF2-40B4-BE49-F238E27FC236}">
                    <a16:creationId xmlns:a16="http://schemas.microsoft.com/office/drawing/2014/main" id="{25468C17-C6B4-46FA-2A34-AF8E06689629}"/>
                  </a:ext>
                </a:extLst>
              </p:cNvPr>
              <p:cNvSpPr>
                <a:spLocks noChangeArrowheads="1"/>
              </p:cNvSpPr>
              <p:nvPr/>
            </p:nvSpPr>
            <p:spPr bwMode="auto">
              <a:xfrm>
                <a:off x="4403" y="859"/>
                <a:ext cx="180"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34" name="Rectangle 38">
                <a:extLst>
                  <a:ext uri="{FF2B5EF4-FFF2-40B4-BE49-F238E27FC236}">
                    <a16:creationId xmlns:a16="http://schemas.microsoft.com/office/drawing/2014/main" id="{2908C615-503C-C06F-F3DA-0A472A71CA6C}"/>
                  </a:ext>
                </a:extLst>
              </p:cNvPr>
              <p:cNvSpPr>
                <a:spLocks noChangeArrowheads="1"/>
              </p:cNvSpPr>
              <p:nvPr/>
            </p:nvSpPr>
            <p:spPr bwMode="auto">
              <a:xfrm>
                <a:off x="4585" y="859"/>
                <a:ext cx="181"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35" name="Rectangle 39">
                <a:extLst>
                  <a:ext uri="{FF2B5EF4-FFF2-40B4-BE49-F238E27FC236}">
                    <a16:creationId xmlns:a16="http://schemas.microsoft.com/office/drawing/2014/main" id="{08779B8E-A6E3-D40A-9388-6CF4D2DBCBEC}"/>
                  </a:ext>
                </a:extLst>
              </p:cNvPr>
              <p:cNvSpPr>
                <a:spLocks noChangeArrowheads="1"/>
              </p:cNvSpPr>
              <p:nvPr/>
            </p:nvSpPr>
            <p:spPr bwMode="auto">
              <a:xfrm>
                <a:off x="4766" y="859"/>
                <a:ext cx="180"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36" name="Rectangle 40">
                <a:extLst>
                  <a:ext uri="{FF2B5EF4-FFF2-40B4-BE49-F238E27FC236}">
                    <a16:creationId xmlns:a16="http://schemas.microsoft.com/office/drawing/2014/main" id="{7F3E9191-3A91-EC44-B302-B4D4AD4955D8}"/>
                  </a:ext>
                </a:extLst>
              </p:cNvPr>
              <p:cNvSpPr>
                <a:spLocks noChangeArrowheads="1"/>
              </p:cNvSpPr>
              <p:nvPr/>
            </p:nvSpPr>
            <p:spPr bwMode="auto">
              <a:xfrm>
                <a:off x="4947" y="859"/>
                <a:ext cx="181"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37" name="Rectangle 41">
                <a:extLst>
                  <a:ext uri="{FF2B5EF4-FFF2-40B4-BE49-F238E27FC236}">
                    <a16:creationId xmlns:a16="http://schemas.microsoft.com/office/drawing/2014/main" id="{E67F556D-14A3-FCA2-0E84-9AA87C2DC909}"/>
                  </a:ext>
                </a:extLst>
              </p:cNvPr>
              <p:cNvSpPr>
                <a:spLocks noChangeArrowheads="1"/>
              </p:cNvSpPr>
              <p:nvPr/>
            </p:nvSpPr>
            <p:spPr bwMode="auto">
              <a:xfrm>
                <a:off x="5129" y="859"/>
                <a:ext cx="181" cy="169"/>
              </a:xfrm>
              <a:prstGeom prst="rect">
                <a:avLst/>
              </a:prstGeom>
              <a:solidFill>
                <a:srgbClr val="FDC0E5"/>
              </a:solidFill>
              <a:ln w="12700">
                <a:solidFill>
                  <a:schemeClr val="tx1"/>
                </a:solidFill>
                <a:miter lim="800000"/>
                <a:headEnd/>
                <a:tailEnd/>
              </a:ln>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59438" name="Rectangle 42">
                <a:extLst>
                  <a:ext uri="{FF2B5EF4-FFF2-40B4-BE49-F238E27FC236}">
                    <a16:creationId xmlns:a16="http://schemas.microsoft.com/office/drawing/2014/main" id="{56DC40F5-F09E-8D72-33E3-BC8439929746}"/>
                  </a:ext>
                </a:extLst>
              </p:cNvPr>
              <p:cNvSpPr>
                <a:spLocks noChangeArrowheads="1"/>
              </p:cNvSpPr>
              <p:nvPr/>
            </p:nvSpPr>
            <p:spPr bwMode="auto">
              <a:xfrm>
                <a:off x="5134" y="854"/>
                <a:ext cx="17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67866" tIns="33338" rIns="67866" bIns="33338">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r>
                  <a:rPr lang="en-US" altLang="en-US" sz="1050">
                    <a:solidFill>
                      <a:schemeClr val="accent2"/>
                    </a:solidFill>
                    <a:latin typeface="Dutch (scalable)" charset="0"/>
                    <a:ea typeface="宋体" panose="02010600030101010101" pitchFamily="2" charset="-122"/>
                    <a:cs typeface="Arial" panose="020B0604020202020204" pitchFamily="34" charset="0"/>
                  </a:rPr>
                  <a:t>7</a:t>
                </a:r>
              </a:p>
            </p:txBody>
          </p:sp>
          <p:sp>
            <p:nvSpPr>
              <p:cNvPr id="59439" name="Line 43">
                <a:extLst>
                  <a:ext uri="{FF2B5EF4-FFF2-40B4-BE49-F238E27FC236}">
                    <a16:creationId xmlns:a16="http://schemas.microsoft.com/office/drawing/2014/main" id="{45AAE550-49C6-AA1B-E829-1F17881FF3A7}"/>
                  </a:ext>
                </a:extLst>
              </p:cNvPr>
              <p:cNvSpPr>
                <a:spLocks noChangeShapeType="1"/>
              </p:cNvSpPr>
              <p:nvPr/>
            </p:nvSpPr>
            <p:spPr bwMode="auto">
              <a:xfrm>
                <a:off x="3651" y="926"/>
                <a:ext cx="22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sz="1350"/>
              </a:p>
            </p:txBody>
          </p:sp>
          <p:sp>
            <p:nvSpPr>
              <p:cNvPr id="59440" name="Line 44">
                <a:extLst>
                  <a:ext uri="{FF2B5EF4-FFF2-40B4-BE49-F238E27FC236}">
                    <a16:creationId xmlns:a16="http://schemas.microsoft.com/office/drawing/2014/main" id="{A3CBBEF5-1653-5B17-08BA-2867B99E9476}"/>
                  </a:ext>
                </a:extLst>
              </p:cNvPr>
              <p:cNvSpPr>
                <a:spLocks noChangeShapeType="1"/>
              </p:cNvSpPr>
              <p:nvPr/>
            </p:nvSpPr>
            <p:spPr bwMode="auto">
              <a:xfrm flipH="1">
                <a:off x="612" y="1071"/>
                <a:ext cx="227" cy="81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sz="1350"/>
              </a:p>
            </p:txBody>
          </p:sp>
          <p:sp>
            <p:nvSpPr>
              <p:cNvPr id="59441" name="Line 45">
                <a:extLst>
                  <a:ext uri="{FF2B5EF4-FFF2-40B4-BE49-F238E27FC236}">
                    <a16:creationId xmlns:a16="http://schemas.microsoft.com/office/drawing/2014/main" id="{D27F2C0A-FED6-3210-988D-31F7AA562BD2}"/>
                  </a:ext>
                </a:extLst>
              </p:cNvPr>
              <p:cNvSpPr>
                <a:spLocks noChangeShapeType="1"/>
              </p:cNvSpPr>
              <p:nvPr/>
            </p:nvSpPr>
            <p:spPr bwMode="auto">
              <a:xfrm>
                <a:off x="1020" y="1071"/>
                <a:ext cx="3947" cy="81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sz="1350"/>
              </a:p>
            </p:txBody>
          </p:sp>
          <p:sp>
            <p:nvSpPr>
              <p:cNvPr id="59442" name="Line 46">
                <a:extLst>
                  <a:ext uri="{FF2B5EF4-FFF2-40B4-BE49-F238E27FC236}">
                    <a16:creationId xmlns:a16="http://schemas.microsoft.com/office/drawing/2014/main" id="{2681C38E-B4FF-5273-E751-9115CBE474E8}"/>
                  </a:ext>
                </a:extLst>
              </p:cNvPr>
              <p:cNvSpPr>
                <a:spLocks noChangeShapeType="1"/>
              </p:cNvSpPr>
              <p:nvPr/>
            </p:nvSpPr>
            <p:spPr bwMode="auto">
              <a:xfrm flipH="1">
                <a:off x="612" y="1071"/>
                <a:ext cx="1950" cy="81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sz="1350"/>
              </a:p>
            </p:txBody>
          </p:sp>
          <p:sp>
            <p:nvSpPr>
              <p:cNvPr id="59443" name="Line 47">
                <a:extLst>
                  <a:ext uri="{FF2B5EF4-FFF2-40B4-BE49-F238E27FC236}">
                    <a16:creationId xmlns:a16="http://schemas.microsoft.com/office/drawing/2014/main" id="{B2ACCBBA-7AE0-6933-EF9A-ABA219E163DA}"/>
                  </a:ext>
                </a:extLst>
              </p:cNvPr>
              <p:cNvSpPr>
                <a:spLocks noChangeShapeType="1"/>
              </p:cNvSpPr>
              <p:nvPr/>
            </p:nvSpPr>
            <p:spPr bwMode="auto">
              <a:xfrm>
                <a:off x="2744" y="1071"/>
                <a:ext cx="2177" cy="81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sz="1350"/>
              </a:p>
            </p:txBody>
          </p:sp>
          <p:sp>
            <p:nvSpPr>
              <p:cNvPr id="59444" name="Line 48">
                <a:extLst>
                  <a:ext uri="{FF2B5EF4-FFF2-40B4-BE49-F238E27FC236}">
                    <a16:creationId xmlns:a16="http://schemas.microsoft.com/office/drawing/2014/main" id="{486BA33C-7258-F79E-6ACE-EE3D4A2A3525}"/>
                  </a:ext>
                </a:extLst>
              </p:cNvPr>
              <p:cNvSpPr>
                <a:spLocks noChangeShapeType="1"/>
              </p:cNvSpPr>
              <p:nvPr/>
            </p:nvSpPr>
            <p:spPr bwMode="auto">
              <a:xfrm flipH="1">
                <a:off x="612" y="1071"/>
                <a:ext cx="3583" cy="81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sz="1350"/>
              </a:p>
            </p:txBody>
          </p:sp>
          <p:sp>
            <p:nvSpPr>
              <p:cNvPr id="59445" name="Line 49">
                <a:extLst>
                  <a:ext uri="{FF2B5EF4-FFF2-40B4-BE49-F238E27FC236}">
                    <a16:creationId xmlns:a16="http://schemas.microsoft.com/office/drawing/2014/main" id="{503EBE98-038D-9087-00A2-560B7351DFCC}"/>
                  </a:ext>
                </a:extLst>
              </p:cNvPr>
              <p:cNvSpPr>
                <a:spLocks noChangeShapeType="1"/>
              </p:cNvSpPr>
              <p:nvPr/>
            </p:nvSpPr>
            <p:spPr bwMode="auto">
              <a:xfrm>
                <a:off x="4377" y="1071"/>
                <a:ext cx="544" cy="817"/>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sz="1350"/>
              </a:p>
            </p:txBody>
          </p:sp>
        </p:grpSp>
        <p:sp>
          <p:nvSpPr>
            <p:cNvPr id="59399" name="Line 50">
              <a:extLst>
                <a:ext uri="{FF2B5EF4-FFF2-40B4-BE49-F238E27FC236}">
                  <a16:creationId xmlns:a16="http://schemas.microsoft.com/office/drawing/2014/main" id="{16BCC1F9-5B22-039D-E785-2EA2E62D69AA}"/>
                </a:ext>
              </a:extLst>
            </p:cNvPr>
            <p:cNvSpPr>
              <a:spLocks noChangeShapeType="1"/>
            </p:cNvSpPr>
            <p:nvPr/>
          </p:nvSpPr>
          <p:spPr bwMode="auto">
            <a:xfrm>
              <a:off x="5057775" y="4644629"/>
              <a:ext cx="2052638"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sz="1350"/>
            </a:p>
          </p:txBody>
        </p:sp>
        <p:sp>
          <p:nvSpPr>
            <p:cNvPr id="59400" name="Line 51">
              <a:extLst>
                <a:ext uri="{FF2B5EF4-FFF2-40B4-BE49-F238E27FC236}">
                  <a16:creationId xmlns:a16="http://schemas.microsoft.com/office/drawing/2014/main" id="{BAEB5150-B984-B341-CF67-AA96A77EBA4E}"/>
                </a:ext>
              </a:extLst>
            </p:cNvPr>
            <p:cNvSpPr>
              <a:spLocks noChangeShapeType="1"/>
            </p:cNvSpPr>
            <p:nvPr/>
          </p:nvSpPr>
          <p:spPr bwMode="auto">
            <a:xfrm flipH="1">
              <a:off x="1871662" y="4644629"/>
              <a:ext cx="22145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sz="1350"/>
            </a:p>
          </p:txBody>
        </p:sp>
        <p:sp>
          <p:nvSpPr>
            <p:cNvPr id="59401" name="Text Box 52">
              <a:extLst>
                <a:ext uri="{FF2B5EF4-FFF2-40B4-BE49-F238E27FC236}">
                  <a16:creationId xmlns:a16="http://schemas.microsoft.com/office/drawing/2014/main" id="{B093AF92-4774-966C-C856-52C35982D671}"/>
                </a:ext>
              </a:extLst>
            </p:cNvPr>
            <p:cNvSpPr txBox="1">
              <a:spLocks noChangeArrowheads="1"/>
            </p:cNvSpPr>
            <p:nvPr/>
          </p:nvSpPr>
          <p:spPr bwMode="auto">
            <a:xfrm>
              <a:off x="4086225" y="4536282"/>
              <a:ext cx="971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50000"/>
                </a:spcBef>
              </a:pPr>
              <a:r>
                <a:rPr kumimoji="1" lang="en-US" altLang="en-US" sz="1200">
                  <a:latin typeface="Times New Roman" panose="02020603050405020304" pitchFamily="18" charset="0"/>
                  <a:ea typeface="宋体" panose="02010600030101010101" pitchFamily="2" charset="-122"/>
                </a:rPr>
                <a:t>577</a:t>
              </a:r>
              <a:r>
                <a:rPr kumimoji="1" lang="en-US" altLang="en-US" sz="1200">
                  <a:latin typeface="Times New Roman" panose="02020603050405020304" pitchFamily="18" charset="0"/>
                  <a:ea typeface="宋体" panose="02010600030101010101" pitchFamily="2" charset="-122"/>
                  <a:cs typeface="Times New Roman" panose="02020603050405020304" pitchFamily="18" charset="0"/>
                </a:rPr>
                <a:t>µs (156.25 bits)</a:t>
              </a:r>
            </a:p>
          </p:txBody>
        </p:sp>
        <p:sp>
          <p:nvSpPr>
            <p:cNvPr id="59402" name="Rectangle 53">
              <a:extLst>
                <a:ext uri="{FF2B5EF4-FFF2-40B4-BE49-F238E27FC236}">
                  <a16:creationId xmlns:a16="http://schemas.microsoft.com/office/drawing/2014/main" id="{C0D6689D-37F1-1E32-ACE2-965FC5559894}"/>
                </a:ext>
              </a:extLst>
            </p:cNvPr>
            <p:cNvSpPr>
              <a:spLocks noChangeArrowheads="1"/>
            </p:cNvSpPr>
            <p:nvPr/>
          </p:nvSpPr>
          <p:spPr bwMode="auto">
            <a:xfrm>
              <a:off x="6084095" y="3833813"/>
              <a:ext cx="354806" cy="639366"/>
            </a:xfrm>
            <a:prstGeom prst="rect">
              <a:avLst/>
            </a:prstGeom>
            <a:solidFill>
              <a:srgbClr val="CCECFF"/>
            </a:solidFill>
            <a:ln w="19050">
              <a:solidFill>
                <a:srgbClr val="333399"/>
              </a:solidFill>
              <a:miter lim="800000"/>
              <a:headEnd/>
              <a:tailEnd/>
            </a:ln>
            <a:effectLst>
              <a:outerShdw dist="53882" dir="2700000" algn="ctr" rotWithShape="0">
                <a:schemeClr val="folHlink"/>
              </a:outerShdw>
            </a:effectLst>
          </p:spPr>
          <p:txBody>
            <a:bodyPr wrap="none" anchor="ct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spcBef>
                  <a:spcPct val="30000"/>
                </a:spcBef>
              </a:pPr>
              <a:endParaRPr kumimoji="1" lang="en-US" altLang="en-US" sz="1500">
                <a:ea typeface="宋体" panose="02010600030101010101" pitchFamily="2" charset="-122"/>
              </a:endParaRPr>
            </a:p>
          </p:txBody>
        </p:sp>
      </p:grpSp>
    </p:spTree>
    <p:extLst>
      <p:ext uri="{BB962C8B-B14F-4D97-AF65-F5344CB8AC3E}">
        <p14:creationId xmlns:p14="http://schemas.microsoft.com/office/powerpoint/2010/main" val="37230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94EEFDDB-57C0-ED48-2D0D-4196C6F64F6D}"/>
              </a:ext>
            </a:extLst>
          </p:cNvPr>
          <p:cNvSpPr>
            <a:spLocks noGrp="1" noChangeArrowheads="1"/>
          </p:cNvSpPr>
          <p:nvPr>
            <p:ph type="ctrTitle"/>
          </p:nvPr>
        </p:nvSpPr>
        <p:spPr>
          <a:xfrm>
            <a:off x="1657350" y="1314450"/>
            <a:ext cx="5829300" cy="857250"/>
          </a:xfrm>
        </p:spPr>
        <p:txBody>
          <a:bodyPr/>
          <a:lstStyle/>
          <a:p>
            <a:pPr eaLnBrk="1" hangingPunct="1"/>
            <a:r>
              <a:rPr lang="en-US" altLang="en-US" sz="2700" b="1">
                <a:latin typeface="Times New Roman" panose="02020603050405020304" pitchFamily="18" charset="0"/>
              </a:rPr>
              <a:t>What is GSM ?</a:t>
            </a:r>
          </a:p>
        </p:txBody>
      </p:sp>
      <p:sp>
        <p:nvSpPr>
          <p:cNvPr id="4099" name="Rectangle 3">
            <a:extLst>
              <a:ext uri="{FF2B5EF4-FFF2-40B4-BE49-F238E27FC236}">
                <a16:creationId xmlns:a16="http://schemas.microsoft.com/office/drawing/2014/main" id="{3BD6DDCB-501F-F2F5-49AC-2CBDD94FED4F}"/>
              </a:ext>
            </a:extLst>
          </p:cNvPr>
          <p:cNvSpPr>
            <a:spLocks noGrp="1" noChangeArrowheads="1"/>
          </p:cNvSpPr>
          <p:nvPr>
            <p:ph type="subTitle" idx="1"/>
          </p:nvPr>
        </p:nvSpPr>
        <p:spPr>
          <a:xfrm>
            <a:off x="1485900" y="2343150"/>
            <a:ext cx="6172200" cy="1943100"/>
          </a:xfrm>
        </p:spPr>
        <p:txBody>
          <a:bodyPr/>
          <a:lstStyle/>
          <a:p>
            <a:pPr marL="342900" indent="-342900" algn="just">
              <a:buFont typeface="Arial" panose="020B0604020202020204" pitchFamily="34" charset="0"/>
              <a:buChar char="•"/>
            </a:pPr>
            <a:r>
              <a:rPr lang="en-US" altLang="en-US">
                <a:solidFill>
                  <a:schemeClr val="tx1"/>
                </a:solidFill>
              </a:rPr>
              <a:t>Global System for Mobile (GSM) is a second generation cellular standard developed to cater voice services and data delivery using digital modulation.</a:t>
            </a:r>
            <a:endParaRPr lang="en-US" altLang="en-US" sz="135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E9A0EE03-25F4-BF48-2AD0-A85D362C73E1}"/>
              </a:ext>
            </a:extLst>
          </p:cNvPr>
          <p:cNvSpPr>
            <a:spLocks noGrp="1" noChangeArrowheads="1"/>
          </p:cNvSpPr>
          <p:nvPr>
            <p:ph type="title"/>
          </p:nvPr>
        </p:nvSpPr>
        <p:spPr>
          <a:xfrm>
            <a:off x="0" y="0"/>
            <a:ext cx="5829300" cy="857250"/>
          </a:xfrm>
        </p:spPr>
        <p:txBody>
          <a:bodyPr/>
          <a:lstStyle/>
          <a:p>
            <a:pPr marL="457200" indent="-457200" eaLnBrk="1" hangingPunct="1">
              <a:buFont typeface="Wingdings" panose="05000000000000000000" pitchFamily="2" charset="2"/>
              <a:buChar char="ü"/>
            </a:pPr>
            <a:r>
              <a:rPr lang="en-US" altLang="en-US" sz="2700" u="sng" dirty="0">
                <a:solidFill>
                  <a:schemeClr val="tx2">
                    <a:lumMod val="75000"/>
                    <a:lumOff val="25000"/>
                  </a:schemeClr>
                </a:solidFill>
                <a:latin typeface="Times New Roman" panose="02020603050405020304" pitchFamily="18" charset="0"/>
              </a:rPr>
              <a:t>GSM-Frame Structure</a:t>
            </a:r>
            <a:endParaRPr lang="en-US" altLang="en-US" sz="2700" b="1" dirty="0">
              <a:solidFill>
                <a:schemeClr val="tx2">
                  <a:lumMod val="75000"/>
                  <a:lumOff val="25000"/>
                </a:schemeClr>
              </a:solidFill>
              <a:latin typeface="Times New Roman" panose="02020603050405020304" pitchFamily="18" charset="0"/>
            </a:endParaRPr>
          </a:p>
        </p:txBody>
      </p:sp>
      <p:pic>
        <p:nvPicPr>
          <p:cNvPr id="38915" name="Picture 3">
            <a:extLst>
              <a:ext uri="{FF2B5EF4-FFF2-40B4-BE49-F238E27FC236}">
                <a16:creationId xmlns:a16="http://schemas.microsoft.com/office/drawing/2014/main" id="{6B36DE5E-AC5B-52D6-38FC-04A68B4CB2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71650"/>
            <a:ext cx="68580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9282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A971E3-7460-2029-4802-33B6B898FF4B}"/>
              </a:ext>
            </a:extLst>
          </p:cNvPr>
          <p:cNvPicPr>
            <a:picLocks noChangeAspect="1"/>
          </p:cNvPicPr>
          <p:nvPr/>
        </p:nvPicPr>
        <p:blipFill>
          <a:blip r:embed="rId2"/>
          <a:stretch>
            <a:fillRect/>
          </a:stretch>
        </p:blipFill>
        <p:spPr>
          <a:xfrm>
            <a:off x="1178106" y="857251"/>
            <a:ext cx="6137095" cy="4650431"/>
          </a:xfrm>
          <a:prstGeom prst="rect">
            <a:avLst/>
          </a:prstGeom>
        </p:spPr>
      </p:pic>
      <p:sp>
        <p:nvSpPr>
          <p:cNvPr id="4" name="TextBox 3">
            <a:extLst>
              <a:ext uri="{FF2B5EF4-FFF2-40B4-BE49-F238E27FC236}">
                <a16:creationId xmlns:a16="http://schemas.microsoft.com/office/drawing/2014/main" id="{FD25EA0B-FEF2-A451-830C-8BF38CB69A3B}"/>
              </a:ext>
            </a:extLst>
          </p:cNvPr>
          <p:cNvSpPr txBox="1"/>
          <p:nvPr/>
        </p:nvSpPr>
        <p:spPr>
          <a:xfrm>
            <a:off x="2971801" y="5600701"/>
            <a:ext cx="2685351" cy="369332"/>
          </a:xfrm>
          <a:prstGeom prst="rect">
            <a:avLst/>
          </a:prstGeom>
          <a:noFill/>
        </p:spPr>
        <p:txBody>
          <a:bodyPr wrap="none" rtlCol="0">
            <a:spAutoFit/>
          </a:bodyPr>
          <a:lstStyle/>
          <a:p>
            <a:r>
              <a:rPr lang="en-US" altLang="en-US" u="sng" dirty="0">
                <a:latin typeface="Times New Roman" panose="02020603050405020304" pitchFamily="18" charset="0"/>
              </a:rPr>
              <a:t>Fig: GSM-Frame Structure</a:t>
            </a:r>
            <a:endParaRPr lang="en-IN" sz="1350" b="1" dirty="0"/>
          </a:p>
        </p:txBody>
      </p:sp>
    </p:spTree>
    <p:extLst>
      <p:ext uri="{BB962C8B-B14F-4D97-AF65-F5344CB8AC3E}">
        <p14:creationId xmlns:p14="http://schemas.microsoft.com/office/powerpoint/2010/main" val="3073930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3563D450-A553-EE02-92C9-ED87224B3069}"/>
              </a:ext>
            </a:extLst>
          </p:cNvPr>
          <p:cNvSpPr>
            <a:spLocks noGrp="1" noChangeArrowheads="1"/>
          </p:cNvSpPr>
          <p:nvPr>
            <p:ph type="title"/>
          </p:nvPr>
        </p:nvSpPr>
        <p:spPr>
          <a:xfrm>
            <a:off x="1657350" y="857250"/>
            <a:ext cx="5829300" cy="857250"/>
          </a:xfrm>
        </p:spPr>
        <p:txBody>
          <a:bodyPr/>
          <a:lstStyle/>
          <a:p>
            <a:pPr eaLnBrk="1" hangingPunct="1"/>
            <a:endParaRPr lang="en-US" altLang="en-US" sz="2700" u="sng" dirty="0">
              <a:latin typeface="Times New Roman" panose="02020603050405020304" pitchFamily="18" charset="0"/>
            </a:endParaRPr>
          </a:p>
        </p:txBody>
      </p:sp>
      <p:pic>
        <p:nvPicPr>
          <p:cNvPr id="32771" name="Picture 3">
            <a:extLst>
              <a:ext uri="{FF2B5EF4-FFF2-40B4-BE49-F238E27FC236}">
                <a16:creationId xmlns:a16="http://schemas.microsoft.com/office/drawing/2014/main" id="{5C058CC0-E95A-FF27-80AF-76D6E51B3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14" y="506796"/>
            <a:ext cx="8389668" cy="6140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05052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
            <a:extLst>
              <a:ext uri="{FF2B5EF4-FFF2-40B4-BE49-F238E27FC236}">
                <a16:creationId xmlns:a16="http://schemas.microsoft.com/office/drawing/2014/main" id="{37DF9132-621C-6CFF-322E-BFFFCA9CD4D1}"/>
              </a:ext>
            </a:extLst>
          </p:cNvPr>
          <p:cNvSpPr>
            <a:spLocks noChangeArrowheads="1"/>
          </p:cNvSpPr>
          <p:nvPr/>
        </p:nvSpPr>
        <p:spPr bwMode="auto">
          <a:xfrm>
            <a:off x="1143000" y="857250"/>
            <a:ext cx="6858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endParaRPr lang="en-US" altLang="en-US"/>
          </a:p>
        </p:txBody>
      </p:sp>
      <p:graphicFrame>
        <p:nvGraphicFramePr>
          <p:cNvPr id="36867" name="Object 1">
            <a:extLst>
              <a:ext uri="{FF2B5EF4-FFF2-40B4-BE49-F238E27FC236}">
                <a16:creationId xmlns:a16="http://schemas.microsoft.com/office/drawing/2014/main" id="{524F2EB1-A10D-B0F7-5145-2C2AEA599A2C}"/>
              </a:ext>
            </a:extLst>
          </p:cNvPr>
          <p:cNvGraphicFramePr>
            <a:graphicFrameLocks noChangeAspect="1"/>
          </p:cNvGraphicFramePr>
          <p:nvPr>
            <p:extLst>
              <p:ext uri="{D42A27DB-BD31-4B8C-83A1-F6EECF244321}">
                <p14:modId xmlns:p14="http://schemas.microsoft.com/office/powerpoint/2010/main" val="3974123253"/>
              </p:ext>
            </p:extLst>
          </p:nvPr>
        </p:nvGraphicFramePr>
        <p:xfrm>
          <a:off x="192404" y="52576"/>
          <a:ext cx="8881559" cy="5415535"/>
        </p:xfrm>
        <a:graphic>
          <a:graphicData uri="http://schemas.openxmlformats.org/presentationml/2006/ole">
            <mc:AlternateContent xmlns:mc="http://schemas.openxmlformats.org/markup-compatibility/2006">
              <mc:Choice xmlns:v="urn:schemas-microsoft-com:vml" Requires="v">
                <p:oleObj name="Document" r:id="rId2" imgW="4623816" imgH="2819400" progId="Word.Document.8">
                  <p:embed/>
                </p:oleObj>
              </mc:Choice>
              <mc:Fallback>
                <p:oleObj name="Document" r:id="rId2" imgW="4623816" imgH="2819400" progId="Word.Document.8">
                  <p:embed/>
                  <p:pic>
                    <p:nvPicPr>
                      <p:cNvPr id="36867" name="Object 1">
                        <a:extLst>
                          <a:ext uri="{FF2B5EF4-FFF2-40B4-BE49-F238E27FC236}">
                            <a16:creationId xmlns:a16="http://schemas.microsoft.com/office/drawing/2014/main" id="{524F2EB1-A10D-B0F7-5145-2C2AEA599A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4" y="52576"/>
                        <a:ext cx="8881559" cy="5415535"/>
                      </a:xfrm>
                      <a:prstGeom prst="rect">
                        <a:avLst/>
                      </a:prstGeom>
                      <a:noFill/>
                      <a:ln>
                        <a:noFill/>
                      </a:ln>
                    </p:spPr>
                  </p:pic>
                </p:oleObj>
              </mc:Fallback>
            </mc:AlternateContent>
          </a:graphicData>
        </a:graphic>
      </p:graphicFrame>
      <p:sp>
        <p:nvSpPr>
          <p:cNvPr id="2" name="TextBox 1">
            <a:extLst>
              <a:ext uri="{FF2B5EF4-FFF2-40B4-BE49-F238E27FC236}">
                <a16:creationId xmlns:a16="http://schemas.microsoft.com/office/drawing/2014/main" id="{E2492BE4-88E1-FD1E-DB9F-33C7C08C4E6D}"/>
              </a:ext>
            </a:extLst>
          </p:cNvPr>
          <p:cNvSpPr txBox="1"/>
          <p:nvPr/>
        </p:nvSpPr>
        <p:spPr>
          <a:xfrm>
            <a:off x="1485900" y="5086351"/>
            <a:ext cx="2795765" cy="1131079"/>
          </a:xfrm>
          <a:prstGeom prst="rect">
            <a:avLst/>
          </a:prstGeom>
          <a:noFill/>
        </p:spPr>
        <p:txBody>
          <a:bodyPr wrap="none" rtlCol="0">
            <a:spAutoFit/>
          </a:bodyPr>
          <a:lstStyle/>
          <a:p>
            <a:r>
              <a:rPr lang="en-IN" sz="1350" dirty="0"/>
              <a:t>Control Channels in GSM:</a:t>
            </a:r>
          </a:p>
          <a:p>
            <a:r>
              <a:rPr lang="en-IN" sz="1350" dirty="0"/>
              <a:t>BCH: Broadcast Control Channel</a:t>
            </a:r>
          </a:p>
          <a:p>
            <a:r>
              <a:rPr lang="en-IN" sz="1350" dirty="0"/>
              <a:t>CCCH: Common Control Channel</a:t>
            </a:r>
          </a:p>
          <a:p>
            <a:r>
              <a:rPr lang="en-IN" sz="1350" dirty="0"/>
              <a:t>DCCH: Dedicated Control Channel</a:t>
            </a:r>
          </a:p>
          <a:p>
            <a:endParaRPr lang="en-IN" sz="1350" dirty="0"/>
          </a:p>
        </p:txBody>
      </p:sp>
    </p:spTree>
    <p:extLst>
      <p:ext uri="{BB962C8B-B14F-4D97-AF65-F5344CB8AC3E}">
        <p14:creationId xmlns:p14="http://schemas.microsoft.com/office/powerpoint/2010/main" val="2985829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20A244-B698-47F0-DA99-1C312730240D}"/>
              </a:ext>
            </a:extLst>
          </p:cNvPr>
          <p:cNvPicPr>
            <a:picLocks noChangeAspect="1"/>
          </p:cNvPicPr>
          <p:nvPr/>
        </p:nvPicPr>
        <p:blipFill>
          <a:blip r:embed="rId2"/>
          <a:stretch>
            <a:fillRect/>
          </a:stretch>
        </p:blipFill>
        <p:spPr>
          <a:xfrm>
            <a:off x="0" y="981411"/>
            <a:ext cx="9144000" cy="4895177"/>
          </a:xfrm>
          <a:prstGeom prst="rect">
            <a:avLst/>
          </a:prstGeom>
        </p:spPr>
      </p:pic>
    </p:spTree>
    <p:extLst>
      <p:ext uri="{BB962C8B-B14F-4D97-AF65-F5344CB8AC3E}">
        <p14:creationId xmlns:p14="http://schemas.microsoft.com/office/powerpoint/2010/main" val="28072183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0C72DC-232E-DE49-A199-93506F5ED19B}"/>
              </a:ext>
            </a:extLst>
          </p:cNvPr>
          <p:cNvPicPr>
            <a:picLocks noChangeAspect="1"/>
          </p:cNvPicPr>
          <p:nvPr/>
        </p:nvPicPr>
        <p:blipFill>
          <a:blip r:embed="rId2"/>
          <a:stretch>
            <a:fillRect/>
          </a:stretch>
        </p:blipFill>
        <p:spPr>
          <a:xfrm>
            <a:off x="894837" y="733049"/>
            <a:ext cx="7354326" cy="5391902"/>
          </a:xfrm>
          <a:prstGeom prst="rect">
            <a:avLst/>
          </a:prstGeom>
        </p:spPr>
      </p:pic>
    </p:spTree>
    <p:extLst>
      <p:ext uri="{BB962C8B-B14F-4D97-AF65-F5344CB8AC3E}">
        <p14:creationId xmlns:p14="http://schemas.microsoft.com/office/powerpoint/2010/main" val="1672978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B14A294-8BCF-5351-FCDA-61FE7CDD6FEC}"/>
              </a:ext>
            </a:extLst>
          </p:cNvPr>
          <p:cNvSpPr txBox="1"/>
          <p:nvPr/>
        </p:nvSpPr>
        <p:spPr>
          <a:xfrm>
            <a:off x="638070" y="891517"/>
            <a:ext cx="7491046" cy="5632311"/>
          </a:xfrm>
          <a:prstGeom prst="rect">
            <a:avLst/>
          </a:prstGeom>
          <a:noFill/>
        </p:spPr>
        <p:txBody>
          <a:bodyPr wrap="square">
            <a:spAutoFit/>
          </a:bodyPr>
          <a:lstStyle/>
          <a:p>
            <a:r>
              <a:rPr lang="en-US" sz="1800" b="0" i="0" dirty="0">
                <a:solidFill>
                  <a:srgbClr val="000000"/>
                </a:solidFill>
                <a:effectLst/>
                <a:latin typeface="Times-Roman"/>
              </a:rPr>
              <a:t>The following functions are parts of the CM layer:</a:t>
            </a:r>
          </a:p>
          <a:p>
            <a:r>
              <a:rPr lang="en-US" sz="1800" b="1" i="0" dirty="0">
                <a:solidFill>
                  <a:srgbClr val="000000"/>
                </a:solidFill>
                <a:effectLst/>
                <a:latin typeface="Times-Bold"/>
              </a:rPr>
              <a:t>1. </a:t>
            </a:r>
            <a:r>
              <a:rPr lang="en-US" sz="1800" b="1" i="1" dirty="0">
                <a:solidFill>
                  <a:srgbClr val="000000"/>
                </a:solidFill>
                <a:effectLst/>
                <a:latin typeface="Times-Italic"/>
              </a:rPr>
              <a:t>Call control</a:t>
            </a:r>
            <a:r>
              <a:rPr lang="en-US" sz="1800" b="0" i="0" dirty="0">
                <a:solidFill>
                  <a:srgbClr val="000000"/>
                </a:solidFill>
                <a:effectLst/>
                <a:latin typeface="Times-Roman"/>
              </a:rPr>
              <a:t>. The CM layer sets up calls, maintains calls, and releases calls. The CM layer interacts among the </a:t>
            </a:r>
            <a:r>
              <a:rPr lang="en-US" sz="1800" b="1" i="0" dirty="0">
                <a:solidFill>
                  <a:srgbClr val="000000"/>
                </a:solidFill>
                <a:effectLst/>
                <a:latin typeface="Times-Roman"/>
              </a:rPr>
              <a:t>MSC/VLR, GMSC, IWF</a:t>
            </a:r>
            <a:r>
              <a:rPr lang="en-US" sz="1800" b="0" i="0" dirty="0">
                <a:solidFill>
                  <a:srgbClr val="000000"/>
                </a:solidFill>
                <a:effectLst/>
                <a:latin typeface="Times-Roman"/>
              </a:rPr>
              <a:t>, </a:t>
            </a:r>
            <a:r>
              <a:rPr lang="en-US" sz="1800" b="1" i="0" dirty="0">
                <a:solidFill>
                  <a:srgbClr val="000000"/>
                </a:solidFill>
                <a:effectLst/>
                <a:latin typeface="Times-Roman"/>
              </a:rPr>
              <a:t>and HLR </a:t>
            </a:r>
            <a:r>
              <a:rPr lang="en-US" sz="1800" b="0" i="0" dirty="0">
                <a:solidFill>
                  <a:srgbClr val="000000"/>
                </a:solidFill>
                <a:effectLst/>
                <a:latin typeface="Times-Roman"/>
              </a:rPr>
              <a:t>for managing circuit-oriented service, including speech and circuit data.</a:t>
            </a:r>
          </a:p>
          <a:p>
            <a:endParaRPr lang="en-US" sz="1800" b="0" i="0" dirty="0">
              <a:solidFill>
                <a:srgbClr val="000000"/>
              </a:solidFill>
              <a:effectLst/>
              <a:latin typeface="Times-Roman"/>
            </a:endParaRPr>
          </a:p>
          <a:p>
            <a:r>
              <a:rPr lang="en-US" sz="1800" b="1" i="0" dirty="0">
                <a:solidFill>
                  <a:srgbClr val="000000"/>
                </a:solidFill>
                <a:effectLst/>
                <a:latin typeface="Times-Bold"/>
              </a:rPr>
              <a:t>2. </a:t>
            </a:r>
            <a:r>
              <a:rPr lang="en-US" sz="1800" b="1" i="1" dirty="0">
                <a:solidFill>
                  <a:srgbClr val="000000"/>
                </a:solidFill>
                <a:effectLst/>
                <a:latin typeface="Times-Italic"/>
              </a:rPr>
              <a:t>Supplementary services management</a:t>
            </a:r>
            <a:r>
              <a:rPr lang="en-US" sz="1800" b="0" i="0" dirty="0">
                <a:solidFill>
                  <a:srgbClr val="000000"/>
                </a:solidFill>
                <a:effectLst/>
                <a:latin typeface="Times-Roman"/>
              </a:rPr>
              <a:t>. Allows users to have some control of their calls in the network, and has specific variations from the basic service.</a:t>
            </a:r>
            <a:r>
              <a:rPr lang="en-US" dirty="0"/>
              <a:t> </a:t>
            </a:r>
          </a:p>
          <a:p>
            <a:endParaRPr lang="en-US" dirty="0"/>
          </a:p>
          <a:p>
            <a:r>
              <a:rPr lang="en-US" sz="1800" b="0" i="1" dirty="0">
                <a:solidFill>
                  <a:srgbClr val="000000"/>
                </a:solidFill>
                <a:effectLst/>
                <a:latin typeface="Times-Italic"/>
              </a:rPr>
              <a:t>3. </a:t>
            </a:r>
            <a:r>
              <a:rPr lang="en-US" sz="1800" b="1" i="1" dirty="0">
                <a:solidFill>
                  <a:srgbClr val="000000"/>
                </a:solidFill>
                <a:effectLst/>
                <a:latin typeface="Times-Italic"/>
              </a:rPr>
              <a:t>Short message service (SMS</a:t>
            </a:r>
            <a:r>
              <a:rPr lang="en-US" sz="1800" b="0" i="1" dirty="0">
                <a:solidFill>
                  <a:srgbClr val="000000"/>
                </a:solidFill>
                <a:effectLst/>
                <a:latin typeface="Times-Italic"/>
              </a:rPr>
              <a:t>)</a:t>
            </a:r>
            <a:r>
              <a:rPr lang="en-US" sz="1800" b="0" i="0" dirty="0">
                <a:solidFill>
                  <a:srgbClr val="000000"/>
                </a:solidFill>
                <a:effectLst/>
                <a:latin typeface="Times-Roman"/>
              </a:rPr>
              <a:t>. Related to the point-to-point SMS. A SMS service center (SMS-SC) may connect to several GSM networks. Short message transmission requires setting up a signaling connection between the mobile station and the MSC. </a:t>
            </a:r>
          </a:p>
          <a:p>
            <a:r>
              <a:rPr lang="en-US" sz="1800" b="0" i="0" dirty="0">
                <a:solidFill>
                  <a:srgbClr val="000000"/>
                </a:solidFill>
                <a:effectLst/>
                <a:latin typeface="Times-Roman"/>
              </a:rPr>
              <a:t>The two functions of SMS are</a:t>
            </a:r>
          </a:p>
          <a:p>
            <a:r>
              <a:rPr lang="en-US" sz="1800" b="1" i="0" dirty="0">
                <a:solidFill>
                  <a:srgbClr val="000000"/>
                </a:solidFill>
                <a:effectLst/>
                <a:latin typeface="Times-Bold"/>
              </a:rPr>
              <a:t>a. </a:t>
            </a:r>
            <a:r>
              <a:rPr lang="en-US" sz="1800" b="0" i="0" dirty="0">
                <a:solidFill>
                  <a:srgbClr val="000000"/>
                </a:solidFill>
                <a:effectLst/>
                <a:latin typeface="Times-Roman"/>
              </a:rPr>
              <a:t>Mobile-originating short message</a:t>
            </a:r>
          </a:p>
          <a:p>
            <a:r>
              <a:rPr lang="en-US" sz="1800" b="1" i="0" dirty="0">
                <a:solidFill>
                  <a:srgbClr val="000000"/>
                </a:solidFill>
                <a:effectLst/>
                <a:latin typeface="Times-Bold"/>
              </a:rPr>
              <a:t>b. </a:t>
            </a:r>
            <a:r>
              <a:rPr lang="en-US" sz="1800" b="0" i="0" dirty="0">
                <a:solidFill>
                  <a:srgbClr val="000000"/>
                </a:solidFill>
                <a:effectLst/>
                <a:latin typeface="Times-Roman"/>
              </a:rPr>
              <a:t>Mobile-terminating short message</a:t>
            </a:r>
          </a:p>
          <a:p>
            <a:endParaRPr lang="en-US" sz="1800" b="0" i="0" dirty="0">
              <a:solidFill>
                <a:srgbClr val="000000"/>
              </a:solidFill>
              <a:effectLst/>
              <a:latin typeface="Times-Roman"/>
            </a:endParaRPr>
          </a:p>
          <a:p>
            <a:r>
              <a:rPr lang="en-US" sz="1800" b="0" i="0" dirty="0">
                <a:solidFill>
                  <a:srgbClr val="000000"/>
                </a:solidFill>
                <a:effectLst/>
                <a:latin typeface="Times-Roman"/>
              </a:rPr>
              <a:t>OSS is an integral part of the OAM layer. All the subsystems, such as BBS and NSS, contribute to the OAM operation and maintenance functions</a:t>
            </a:r>
            <a:r>
              <a:rPr lang="en-US" dirty="0"/>
              <a:t> </a:t>
            </a:r>
            <a:br>
              <a:rPr lang="en-US" dirty="0"/>
            </a:br>
            <a:br>
              <a:rPr lang="en-US" dirty="0"/>
            </a:br>
            <a:endParaRPr lang="en-IN" dirty="0"/>
          </a:p>
        </p:txBody>
      </p:sp>
    </p:spTree>
    <p:extLst>
      <p:ext uri="{BB962C8B-B14F-4D97-AF65-F5344CB8AC3E}">
        <p14:creationId xmlns:p14="http://schemas.microsoft.com/office/powerpoint/2010/main" val="29785377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A7DF49B-B903-4277-DFB4-DCA54BE51472}"/>
              </a:ext>
            </a:extLst>
          </p:cNvPr>
          <p:cNvPicPr>
            <a:picLocks noChangeAspect="1"/>
          </p:cNvPicPr>
          <p:nvPr/>
        </p:nvPicPr>
        <p:blipFill>
          <a:blip r:embed="rId2"/>
          <a:stretch>
            <a:fillRect/>
          </a:stretch>
        </p:blipFill>
        <p:spPr>
          <a:xfrm>
            <a:off x="1320765" y="0"/>
            <a:ext cx="6502470" cy="6858000"/>
          </a:xfrm>
          <a:prstGeom prst="rect">
            <a:avLst/>
          </a:prstGeom>
        </p:spPr>
      </p:pic>
    </p:spTree>
    <p:extLst>
      <p:ext uri="{BB962C8B-B14F-4D97-AF65-F5344CB8AC3E}">
        <p14:creationId xmlns:p14="http://schemas.microsoft.com/office/powerpoint/2010/main" val="36738940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BCFEFB-04DC-353A-795A-700FB8870BF2}"/>
              </a:ext>
            </a:extLst>
          </p:cNvPr>
          <p:cNvPicPr>
            <a:picLocks noChangeAspect="1"/>
          </p:cNvPicPr>
          <p:nvPr/>
        </p:nvPicPr>
        <p:blipFill>
          <a:blip r:embed="rId2"/>
          <a:stretch>
            <a:fillRect/>
          </a:stretch>
        </p:blipFill>
        <p:spPr>
          <a:xfrm>
            <a:off x="1580732" y="1161733"/>
            <a:ext cx="5982535" cy="4534533"/>
          </a:xfrm>
          <a:prstGeom prst="rect">
            <a:avLst/>
          </a:prstGeom>
        </p:spPr>
      </p:pic>
    </p:spTree>
    <p:extLst>
      <p:ext uri="{BB962C8B-B14F-4D97-AF65-F5344CB8AC3E}">
        <p14:creationId xmlns:p14="http://schemas.microsoft.com/office/powerpoint/2010/main" val="34704904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4A00F5-FD80-2022-4322-B72616B43CDD}"/>
              </a:ext>
            </a:extLst>
          </p:cNvPr>
          <p:cNvPicPr>
            <a:picLocks noChangeAspect="1"/>
          </p:cNvPicPr>
          <p:nvPr/>
        </p:nvPicPr>
        <p:blipFill>
          <a:blip r:embed="rId2"/>
          <a:stretch>
            <a:fillRect/>
          </a:stretch>
        </p:blipFill>
        <p:spPr>
          <a:xfrm>
            <a:off x="561415" y="1185549"/>
            <a:ext cx="8021169" cy="4486901"/>
          </a:xfrm>
          <a:prstGeom prst="rect">
            <a:avLst/>
          </a:prstGeom>
        </p:spPr>
      </p:pic>
      <p:sp>
        <p:nvSpPr>
          <p:cNvPr id="6" name="TextBox 5">
            <a:extLst>
              <a:ext uri="{FF2B5EF4-FFF2-40B4-BE49-F238E27FC236}">
                <a16:creationId xmlns:a16="http://schemas.microsoft.com/office/drawing/2014/main" id="{20A84635-BD71-4B56-FF78-85766B600D8F}"/>
              </a:ext>
            </a:extLst>
          </p:cNvPr>
          <p:cNvSpPr txBox="1"/>
          <p:nvPr/>
        </p:nvSpPr>
        <p:spPr>
          <a:xfrm>
            <a:off x="1664208" y="438912"/>
            <a:ext cx="4554324" cy="523220"/>
          </a:xfrm>
          <a:prstGeom prst="rect">
            <a:avLst/>
          </a:prstGeom>
          <a:noFill/>
        </p:spPr>
        <p:txBody>
          <a:bodyPr wrap="none" rtlCol="0">
            <a:spAutoFit/>
          </a:bodyPr>
          <a:lstStyle/>
          <a:p>
            <a:r>
              <a:rPr lang="en-IN" sz="2800" b="1" dirty="0"/>
              <a:t>GSM PROTOCOLS analyser</a:t>
            </a:r>
          </a:p>
        </p:txBody>
      </p:sp>
    </p:spTree>
    <p:extLst>
      <p:ext uri="{BB962C8B-B14F-4D97-AF65-F5344CB8AC3E}">
        <p14:creationId xmlns:p14="http://schemas.microsoft.com/office/powerpoint/2010/main" val="2439363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1991018-8315-2358-6217-60AF8D42CB2D}"/>
              </a:ext>
            </a:extLst>
          </p:cNvPr>
          <p:cNvSpPr>
            <a:spLocks noGrp="1" noChangeArrowheads="1"/>
          </p:cNvSpPr>
          <p:nvPr>
            <p:ph type="title"/>
          </p:nvPr>
        </p:nvSpPr>
        <p:spPr>
          <a:xfrm>
            <a:off x="1657350" y="971550"/>
            <a:ext cx="5829300" cy="857250"/>
          </a:xfrm>
        </p:spPr>
        <p:txBody>
          <a:bodyPr/>
          <a:lstStyle/>
          <a:p>
            <a:pPr eaLnBrk="1" hangingPunct="1"/>
            <a:r>
              <a:rPr lang="en-US" altLang="en-US" sz="2700" b="1">
                <a:latin typeface="Times New Roman" panose="02020603050405020304" pitchFamily="18" charset="0"/>
              </a:rPr>
              <a:t>GSM: History</a:t>
            </a:r>
          </a:p>
        </p:txBody>
      </p:sp>
      <p:sp>
        <p:nvSpPr>
          <p:cNvPr id="5123" name="Rectangle 3">
            <a:extLst>
              <a:ext uri="{FF2B5EF4-FFF2-40B4-BE49-F238E27FC236}">
                <a16:creationId xmlns:a16="http://schemas.microsoft.com/office/drawing/2014/main" id="{1ADFD070-883D-9396-8BAD-B27CBBBC673F}"/>
              </a:ext>
            </a:extLst>
          </p:cNvPr>
          <p:cNvSpPr>
            <a:spLocks noChangeArrowheads="1"/>
          </p:cNvSpPr>
          <p:nvPr/>
        </p:nvSpPr>
        <p:spPr bwMode="auto">
          <a:xfrm>
            <a:off x="1314450" y="1714500"/>
            <a:ext cx="6457950" cy="4178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82563" indent="-182563"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sz="1800">
                <a:latin typeface="Arial" panose="020B0604020202020204" pitchFamily="34" charset="0"/>
              </a:rPr>
              <a:t>• </a:t>
            </a:r>
            <a:r>
              <a:rPr lang="en-US" altLang="en-US" sz="1800"/>
              <a:t>Developed by </a:t>
            </a:r>
            <a:r>
              <a:rPr lang="en-US" altLang="en-US" sz="1500">
                <a:latin typeface="Arial" panose="020B0604020202020204" pitchFamily="34" charset="0"/>
              </a:rPr>
              <a:t>Group Spéciale Mobile (founded 1982) which was an    initiative of CEPT ( Conference of European Post and Telecommunication )</a:t>
            </a:r>
          </a:p>
          <a:p>
            <a:pPr eaLnBrk="1" hangingPunct="1">
              <a:spcBef>
                <a:spcPct val="50000"/>
              </a:spcBef>
            </a:pPr>
            <a:r>
              <a:rPr lang="en-US" altLang="en-US" sz="1500">
                <a:latin typeface="Arial" panose="020B0604020202020204" pitchFamily="34" charset="0"/>
              </a:rPr>
              <a:t>• Aim : to replace the incompatible analog system </a:t>
            </a:r>
          </a:p>
          <a:p>
            <a:pPr eaLnBrk="1" hangingPunct="1">
              <a:spcBef>
                <a:spcPct val="50000"/>
              </a:spcBef>
            </a:pPr>
            <a:r>
              <a:rPr lang="en-US" altLang="en-US" sz="1500">
                <a:latin typeface="Arial" panose="020B0604020202020204" pitchFamily="34" charset="0"/>
              </a:rPr>
              <a:t>• Presently the responsibility of GSM standardization resides with special mobile group under ETSI ( European telecommunication Standards Institute )</a:t>
            </a:r>
          </a:p>
          <a:p>
            <a:pPr eaLnBrk="1" hangingPunct="1">
              <a:spcBef>
                <a:spcPct val="50000"/>
              </a:spcBef>
              <a:buFontTx/>
              <a:buChar char="•"/>
            </a:pPr>
            <a:r>
              <a:rPr lang="en-US" altLang="en-US" sz="1500">
                <a:latin typeface="Arial" panose="020B0604020202020204" pitchFamily="34" charset="0"/>
              </a:rPr>
              <a:t>Full set of specifications phase-I became available in 1990 </a:t>
            </a:r>
          </a:p>
          <a:p>
            <a:pPr eaLnBrk="1" hangingPunct="1">
              <a:spcBef>
                <a:spcPct val="50000"/>
              </a:spcBef>
            </a:pPr>
            <a:r>
              <a:rPr lang="en-US" altLang="en-US" sz="1500">
                <a:latin typeface="Arial" panose="020B0604020202020204" pitchFamily="34" charset="0"/>
              </a:rPr>
              <a:t>• Under ETSI, GSM is named as “ </a:t>
            </a:r>
            <a:r>
              <a:rPr lang="en-US" altLang="en-US" sz="1500" b="1">
                <a:latin typeface="Arial" panose="020B0604020202020204" pitchFamily="34" charset="0"/>
              </a:rPr>
              <a:t>G</a:t>
            </a:r>
            <a:r>
              <a:rPr lang="en-US" altLang="en-US" sz="1500">
                <a:latin typeface="Arial" panose="020B0604020202020204" pitchFamily="34" charset="0"/>
              </a:rPr>
              <a:t>lobal </a:t>
            </a:r>
            <a:r>
              <a:rPr lang="en-US" altLang="en-US" sz="1500" b="1">
                <a:latin typeface="Arial" panose="020B0604020202020204" pitchFamily="34" charset="0"/>
              </a:rPr>
              <a:t>S</a:t>
            </a:r>
            <a:r>
              <a:rPr lang="en-US" altLang="en-US" sz="1500">
                <a:latin typeface="Arial" panose="020B0604020202020204" pitchFamily="34" charset="0"/>
              </a:rPr>
              <a:t>ystem for </a:t>
            </a:r>
            <a:r>
              <a:rPr lang="en-US" altLang="en-US" sz="1500" b="1">
                <a:latin typeface="Arial" panose="020B0604020202020204" pitchFamily="34" charset="0"/>
              </a:rPr>
              <a:t>M</a:t>
            </a:r>
            <a:r>
              <a:rPr lang="en-US" altLang="en-US" sz="1500">
                <a:latin typeface="Arial" panose="020B0604020202020204" pitchFamily="34" charset="0"/>
              </a:rPr>
              <a:t>obile communication “</a:t>
            </a:r>
          </a:p>
          <a:p>
            <a:pPr eaLnBrk="1" hangingPunct="1">
              <a:spcBef>
                <a:spcPct val="50000"/>
              </a:spcBef>
            </a:pPr>
            <a:r>
              <a:rPr lang="en-US" altLang="en-US" sz="1500">
                <a:latin typeface="Arial" panose="020B0604020202020204" pitchFamily="34" charset="0"/>
              </a:rPr>
              <a:t>• Today many providers all over the world use GSM (more than 135</a:t>
            </a:r>
          </a:p>
          <a:p>
            <a:pPr eaLnBrk="1" hangingPunct="1">
              <a:spcBef>
                <a:spcPct val="50000"/>
              </a:spcBef>
            </a:pPr>
            <a:r>
              <a:rPr lang="en-US" altLang="en-US" sz="1500">
                <a:latin typeface="Arial" panose="020B0604020202020204" pitchFamily="34" charset="0"/>
              </a:rPr>
              <a:t>   countries in Asia, Africa, Europe, Australia, America)</a:t>
            </a:r>
          </a:p>
          <a:p>
            <a:pPr eaLnBrk="1" hangingPunct="1">
              <a:spcBef>
                <a:spcPct val="50000"/>
              </a:spcBef>
            </a:pPr>
            <a:r>
              <a:rPr lang="en-US" altLang="en-US" sz="1500">
                <a:latin typeface="Arial" panose="020B0604020202020204" pitchFamily="34" charset="0"/>
              </a:rPr>
              <a:t>• More than 1300 million subscribers in world and  45 million subscriber in India.</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DAA1E3-68B3-5BB5-5BB9-E28E4FFDE75F}"/>
              </a:ext>
            </a:extLst>
          </p:cNvPr>
          <p:cNvPicPr>
            <a:picLocks noChangeAspect="1"/>
          </p:cNvPicPr>
          <p:nvPr/>
        </p:nvPicPr>
        <p:blipFill>
          <a:blip r:embed="rId2"/>
          <a:stretch>
            <a:fillRect/>
          </a:stretch>
        </p:blipFill>
        <p:spPr>
          <a:xfrm>
            <a:off x="0" y="1175327"/>
            <a:ext cx="9144000" cy="4507346"/>
          </a:xfrm>
          <a:prstGeom prst="rect">
            <a:avLst/>
          </a:prstGeom>
        </p:spPr>
      </p:pic>
    </p:spTree>
    <p:extLst>
      <p:ext uri="{BB962C8B-B14F-4D97-AF65-F5344CB8AC3E}">
        <p14:creationId xmlns:p14="http://schemas.microsoft.com/office/powerpoint/2010/main" val="311526873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A02C3A13-57AC-7267-ED14-AEF6F8E08602}"/>
              </a:ext>
            </a:extLst>
          </p:cNvPr>
          <p:cNvSpPr>
            <a:spLocks noGrp="1" noChangeArrowheads="1"/>
          </p:cNvSpPr>
          <p:nvPr>
            <p:ph type="title"/>
          </p:nvPr>
        </p:nvSpPr>
        <p:spPr/>
        <p:txBody>
          <a:bodyPr/>
          <a:lstStyle/>
          <a:p>
            <a:pPr eaLnBrk="1" hangingPunct="1"/>
            <a:r>
              <a:rPr lang="en-US" altLang="en-US"/>
              <a:t>Call Routing</a:t>
            </a:r>
          </a:p>
        </p:txBody>
      </p:sp>
      <p:sp>
        <p:nvSpPr>
          <p:cNvPr id="39939" name="Rectangle 3">
            <a:extLst>
              <a:ext uri="{FF2B5EF4-FFF2-40B4-BE49-F238E27FC236}">
                <a16:creationId xmlns:a16="http://schemas.microsoft.com/office/drawing/2014/main" id="{A48A7D71-82DA-DDA1-83A9-57AF4E4438C6}"/>
              </a:ext>
            </a:extLst>
          </p:cNvPr>
          <p:cNvSpPr>
            <a:spLocks noGrp="1" noChangeArrowheads="1"/>
          </p:cNvSpPr>
          <p:nvPr>
            <p:ph idx="1"/>
          </p:nvPr>
        </p:nvSpPr>
        <p:spPr/>
        <p:txBody>
          <a:bodyPr/>
          <a:lstStyle/>
          <a:p>
            <a:pPr eaLnBrk="1" hangingPunct="1"/>
            <a:r>
              <a:rPr lang="en-US" altLang="en-US" dirty="0"/>
              <a:t>Call Originating from MS</a:t>
            </a:r>
          </a:p>
          <a:p>
            <a:pPr eaLnBrk="1" hangingPunct="1"/>
            <a:r>
              <a:rPr lang="en-US" altLang="en-US" dirty="0"/>
              <a:t>Call termination to MS</a:t>
            </a:r>
          </a:p>
          <a:p>
            <a:pPr eaLnBrk="1" hangingPunct="1">
              <a:buFont typeface="Wingdings" panose="05000000000000000000" pitchFamily="2" charset="2"/>
              <a:buNone/>
            </a:pPr>
            <a:endParaRPr lang="en-US" altLang="en-US" dirty="0"/>
          </a:p>
          <a:p>
            <a:pPr eaLnBrk="1" hangingPunct="1">
              <a:buFont typeface="Wingdings" panose="05000000000000000000" pitchFamily="2" charset="2"/>
              <a:buNone/>
            </a:pPr>
            <a:endParaRPr lang="en-US"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67ACC7-57DD-26A2-F828-B20013F6BB06}"/>
              </a:ext>
            </a:extLst>
          </p:cNvPr>
          <p:cNvPicPr>
            <a:picLocks noChangeAspect="1"/>
          </p:cNvPicPr>
          <p:nvPr/>
        </p:nvPicPr>
        <p:blipFill>
          <a:blip r:embed="rId2"/>
          <a:stretch>
            <a:fillRect/>
          </a:stretch>
        </p:blipFill>
        <p:spPr>
          <a:xfrm>
            <a:off x="1143000" y="857251"/>
            <a:ext cx="6057900" cy="4871047"/>
          </a:xfrm>
          <a:prstGeom prst="rect">
            <a:avLst/>
          </a:prstGeom>
        </p:spPr>
      </p:pic>
    </p:spTree>
    <p:extLst>
      <p:ext uri="{BB962C8B-B14F-4D97-AF65-F5344CB8AC3E}">
        <p14:creationId xmlns:p14="http://schemas.microsoft.com/office/powerpoint/2010/main" val="34038868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0F0746-BBD1-9BAE-802A-B77CD0BEA558}"/>
              </a:ext>
            </a:extLst>
          </p:cNvPr>
          <p:cNvSpPr txBox="1"/>
          <p:nvPr/>
        </p:nvSpPr>
        <p:spPr>
          <a:xfrm>
            <a:off x="617973" y="426277"/>
            <a:ext cx="7752303" cy="5909310"/>
          </a:xfrm>
          <a:prstGeom prst="rect">
            <a:avLst/>
          </a:prstGeom>
          <a:noFill/>
        </p:spPr>
        <p:txBody>
          <a:bodyPr wrap="square">
            <a:spAutoFit/>
          </a:bodyPr>
          <a:lstStyle/>
          <a:p>
            <a:pPr eaLnBrk="1" hangingPunct="1">
              <a:buFont typeface="Wingdings" panose="05000000000000000000" pitchFamily="2" charset="2"/>
              <a:buNone/>
            </a:pPr>
            <a:r>
              <a:rPr lang="en-US" sz="1800" b="1" i="1" dirty="0">
                <a:solidFill>
                  <a:srgbClr val="000000"/>
                </a:solidFill>
                <a:effectLst/>
                <a:latin typeface="Times-BoldItalic"/>
              </a:rPr>
              <a:t>Speech. </a:t>
            </a:r>
            <a:r>
              <a:rPr lang="en-US" sz="1800" b="0" i="0" dirty="0">
                <a:solidFill>
                  <a:srgbClr val="000000"/>
                </a:solidFill>
                <a:effectLst/>
                <a:latin typeface="Times-Roman"/>
              </a:rPr>
              <a:t>A 4-kHz analog speech signal converts to a 64-kbps digital signal, then down-converts to 13 kbps before modulation. </a:t>
            </a:r>
          </a:p>
          <a:p>
            <a:pPr eaLnBrk="1" hangingPunct="1">
              <a:buFont typeface="Wingdings" panose="05000000000000000000" pitchFamily="2" charset="2"/>
              <a:buNone/>
            </a:pPr>
            <a:r>
              <a:rPr lang="en-US" sz="1800" b="0" i="0" dirty="0">
                <a:solidFill>
                  <a:srgbClr val="000000"/>
                </a:solidFill>
                <a:effectLst/>
                <a:latin typeface="Times-Roman"/>
              </a:rPr>
              <a:t>Using a rate of 13 kbps instead of 64 kbps allows the 13-kbps data rate transmission to occur over a narrowband channel</a:t>
            </a:r>
            <a:r>
              <a:rPr lang="en-US" dirty="0"/>
              <a:t> </a:t>
            </a:r>
          </a:p>
          <a:p>
            <a:pPr eaLnBrk="1" hangingPunct="1">
              <a:buFont typeface="Wingdings" panose="05000000000000000000" pitchFamily="2" charset="2"/>
              <a:buNone/>
            </a:pPr>
            <a:endParaRPr lang="en-US" dirty="0"/>
          </a:p>
          <a:p>
            <a:r>
              <a:rPr lang="en-US" sz="1800" b="0" i="0" dirty="0">
                <a:solidFill>
                  <a:srgbClr val="000000"/>
                </a:solidFill>
                <a:effectLst/>
                <a:latin typeface="Times-Roman"/>
              </a:rPr>
              <a:t>Digital speech uses:</a:t>
            </a:r>
          </a:p>
          <a:p>
            <a:r>
              <a:rPr lang="en-US" sz="1800" b="1" i="0" dirty="0">
                <a:solidFill>
                  <a:srgbClr val="000000"/>
                </a:solidFill>
                <a:effectLst/>
                <a:latin typeface="Times-Bold"/>
              </a:rPr>
              <a:t>1. </a:t>
            </a:r>
            <a:r>
              <a:rPr lang="en-US" sz="1800" b="0" i="1" dirty="0">
                <a:solidFill>
                  <a:srgbClr val="000000"/>
                </a:solidFill>
                <a:effectLst/>
                <a:latin typeface="Times-Italic"/>
              </a:rPr>
              <a:t>Regular pulse excitation (RPE): </a:t>
            </a:r>
            <a:r>
              <a:rPr lang="en-US" sz="1800" b="0" i="0" dirty="0">
                <a:solidFill>
                  <a:srgbClr val="000000"/>
                </a:solidFill>
                <a:effectLst/>
                <a:latin typeface="Times-Roman"/>
              </a:rPr>
              <a:t>Generates the impulse noise to simulate the nature of speech.</a:t>
            </a:r>
          </a:p>
          <a:p>
            <a:r>
              <a:rPr lang="en-US" sz="1800" b="1" i="0" dirty="0">
                <a:solidFill>
                  <a:srgbClr val="000000"/>
                </a:solidFill>
                <a:effectLst/>
                <a:latin typeface="Times-Bold"/>
              </a:rPr>
              <a:t>2. </a:t>
            </a:r>
            <a:r>
              <a:rPr lang="en-US" sz="1800" b="0" i="1" dirty="0">
                <a:solidFill>
                  <a:srgbClr val="000000"/>
                </a:solidFill>
                <a:effectLst/>
                <a:latin typeface="Times-Italic"/>
              </a:rPr>
              <a:t>Linear prediction coding (LPC): </a:t>
            </a:r>
            <a:r>
              <a:rPr lang="en-US" sz="1800" b="0" i="0" dirty="0">
                <a:solidFill>
                  <a:srgbClr val="000000"/>
                </a:solidFill>
                <a:effectLst/>
                <a:latin typeface="Times-Roman"/>
              </a:rPr>
              <a:t>Generates speech waveform by using a filter with eight transmitted coefficients with a speech frame of 20 </a:t>
            </a:r>
            <a:r>
              <a:rPr lang="en-US" sz="1800" b="0" i="0" dirty="0" err="1">
                <a:solidFill>
                  <a:srgbClr val="000000"/>
                </a:solidFill>
                <a:effectLst/>
                <a:latin typeface="Times-Roman"/>
              </a:rPr>
              <a:t>ms.</a:t>
            </a:r>
            <a:r>
              <a:rPr lang="en-US" dirty="0"/>
              <a:t> </a:t>
            </a:r>
          </a:p>
          <a:p>
            <a:endParaRPr lang="en-US" dirty="0"/>
          </a:p>
          <a:p>
            <a:r>
              <a:rPr lang="en-IN" sz="1800" b="1" i="1" dirty="0">
                <a:solidFill>
                  <a:srgbClr val="000000"/>
                </a:solidFill>
                <a:effectLst/>
                <a:latin typeface="Times-BoldItalic"/>
              </a:rPr>
              <a:t>Modulation. </a:t>
            </a:r>
            <a:r>
              <a:rPr lang="en-IN" sz="1800" b="0" i="0" dirty="0">
                <a:solidFill>
                  <a:srgbClr val="000000"/>
                </a:solidFill>
                <a:effectLst/>
                <a:latin typeface="Times-Roman"/>
              </a:rPr>
              <a:t>Gaussian minimum-shift keying (GMSK), where </a:t>
            </a:r>
            <a:r>
              <a:rPr lang="en-IN" sz="1800" b="0" i="1" dirty="0">
                <a:solidFill>
                  <a:srgbClr val="000000"/>
                </a:solidFill>
                <a:effectLst/>
                <a:latin typeface="Times-Italic"/>
              </a:rPr>
              <a:t>BT </a:t>
            </a:r>
            <a:r>
              <a:rPr lang="en-IN" sz="1800" b="0" i="0" dirty="0">
                <a:solidFill>
                  <a:srgbClr val="000000"/>
                </a:solidFill>
                <a:effectLst/>
                <a:latin typeface="MTSY"/>
              </a:rPr>
              <a:t>= </a:t>
            </a:r>
            <a:r>
              <a:rPr lang="en-IN" sz="1800" b="0" i="0" dirty="0">
                <a:solidFill>
                  <a:srgbClr val="000000"/>
                </a:solidFill>
                <a:effectLst/>
                <a:latin typeface="Times-Roman"/>
              </a:rPr>
              <a:t>0</a:t>
            </a:r>
            <a:r>
              <a:rPr lang="en-IN" sz="1800" b="0" i="1" dirty="0">
                <a:solidFill>
                  <a:srgbClr val="000000"/>
                </a:solidFill>
                <a:effectLst/>
                <a:latin typeface="RMTMI"/>
              </a:rPr>
              <a:t>.</a:t>
            </a:r>
            <a:r>
              <a:rPr lang="en-IN" sz="1800" b="0" i="0" dirty="0">
                <a:solidFill>
                  <a:srgbClr val="000000"/>
                </a:solidFill>
                <a:effectLst/>
                <a:latin typeface="Times-Roman"/>
              </a:rPr>
              <a:t>3 is the</a:t>
            </a:r>
          </a:p>
          <a:p>
            <a:r>
              <a:rPr lang="en-IN" sz="1800" b="0" i="0" dirty="0">
                <a:solidFill>
                  <a:srgbClr val="000000"/>
                </a:solidFill>
                <a:effectLst/>
                <a:latin typeface="Times-Roman"/>
              </a:rPr>
              <a:t>normalized bandwidth of a gaussian filter, is the modulation scheme of GSM, where </a:t>
            </a:r>
            <a:r>
              <a:rPr lang="en-IN" sz="1800" b="0" i="1" dirty="0">
                <a:solidFill>
                  <a:srgbClr val="000000"/>
                </a:solidFill>
                <a:effectLst/>
                <a:latin typeface="Times-Italic"/>
              </a:rPr>
              <a:t>B </a:t>
            </a:r>
            <a:r>
              <a:rPr lang="en-IN" sz="1800" b="0" i="0" dirty="0">
                <a:solidFill>
                  <a:srgbClr val="000000"/>
                </a:solidFill>
                <a:effectLst/>
                <a:latin typeface="Times-Roman"/>
              </a:rPr>
              <a:t>is the baseband bandwidth, and 1</a:t>
            </a:r>
            <a:r>
              <a:rPr lang="en-IN" sz="1800" b="0" i="1" dirty="0">
                <a:solidFill>
                  <a:srgbClr val="000000"/>
                </a:solidFill>
                <a:effectLst/>
                <a:latin typeface="RMTMI"/>
              </a:rPr>
              <a:t>/</a:t>
            </a:r>
            <a:r>
              <a:rPr lang="en-IN" sz="1800" b="0" i="1" dirty="0">
                <a:solidFill>
                  <a:srgbClr val="000000"/>
                </a:solidFill>
                <a:effectLst/>
                <a:latin typeface="Times-Italic"/>
              </a:rPr>
              <a:t>T </a:t>
            </a:r>
            <a:r>
              <a:rPr lang="en-IN" sz="1800" b="0" i="0" dirty="0">
                <a:solidFill>
                  <a:srgbClr val="000000"/>
                </a:solidFill>
                <a:effectLst/>
                <a:latin typeface="Times-Roman"/>
              </a:rPr>
              <a:t>is the transmission rate. </a:t>
            </a:r>
            <a:r>
              <a:rPr lang="en-IN" sz="1800" b="0" i="1" dirty="0">
                <a:solidFill>
                  <a:srgbClr val="000000"/>
                </a:solidFill>
                <a:effectLst/>
                <a:latin typeface="Times-Italic"/>
              </a:rPr>
              <a:t>B </a:t>
            </a:r>
            <a:r>
              <a:rPr lang="en-IN" sz="1800" b="0" i="0" dirty="0">
                <a:solidFill>
                  <a:srgbClr val="000000"/>
                </a:solidFill>
                <a:effectLst/>
                <a:latin typeface="MTSY"/>
              </a:rPr>
              <a:t>= </a:t>
            </a:r>
            <a:r>
              <a:rPr lang="en-IN" sz="1800" b="0" i="0" dirty="0">
                <a:solidFill>
                  <a:srgbClr val="000000"/>
                </a:solidFill>
                <a:effectLst/>
                <a:latin typeface="Times-Roman"/>
              </a:rPr>
              <a:t>1</a:t>
            </a:r>
            <a:r>
              <a:rPr lang="en-IN" sz="1800" b="0" i="1" dirty="0">
                <a:solidFill>
                  <a:srgbClr val="000000"/>
                </a:solidFill>
                <a:effectLst/>
                <a:latin typeface="RMTMI"/>
              </a:rPr>
              <a:t>/</a:t>
            </a:r>
            <a:r>
              <a:rPr lang="en-IN" sz="1800" b="0" i="1" dirty="0">
                <a:solidFill>
                  <a:srgbClr val="000000"/>
                </a:solidFill>
                <a:effectLst/>
                <a:latin typeface="Times-Italic"/>
              </a:rPr>
              <a:t>T </a:t>
            </a:r>
            <a:r>
              <a:rPr lang="en-IN" sz="1800" b="0" i="0" dirty="0">
                <a:solidFill>
                  <a:srgbClr val="000000"/>
                </a:solidFill>
                <a:effectLst/>
                <a:latin typeface="MTSY"/>
              </a:rPr>
              <a:t>× </a:t>
            </a:r>
            <a:r>
              <a:rPr lang="en-IN" sz="1800" b="0" i="0" dirty="0">
                <a:solidFill>
                  <a:srgbClr val="000000"/>
                </a:solidFill>
                <a:effectLst/>
                <a:latin typeface="Times-Roman"/>
              </a:rPr>
              <a:t>0</a:t>
            </a:r>
            <a:r>
              <a:rPr lang="en-IN" sz="1800" b="0" i="1" dirty="0">
                <a:solidFill>
                  <a:srgbClr val="000000"/>
                </a:solidFill>
                <a:effectLst/>
                <a:latin typeface="RMTMI"/>
              </a:rPr>
              <a:t>.</a:t>
            </a:r>
            <a:r>
              <a:rPr lang="en-IN" sz="1800" b="0" i="0" dirty="0">
                <a:solidFill>
                  <a:srgbClr val="000000"/>
                </a:solidFill>
                <a:effectLst/>
                <a:latin typeface="Times-Roman"/>
              </a:rPr>
              <a:t>3 </a:t>
            </a:r>
            <a:r>
              <a:rPr lang="en-IN" sz="1800" b="0" i="0" dirty="0">
                <a:solidFill>
                  <a:srgbClr val="000000"/>
                </a:solidFill>
                <a:effectLst/>
                <a:latin typeface="MTSY"/>
              </a:rPr>
              <a:t>= </a:t>
            </a:r>
            <a:r>
              <a:rPr lang="en-IN" sz="1800" b="0" i="0" dirty="0">
                <a:solidFill>
                  <a:srgbClr val="000000"/>
                </a:solidFill>
                <a:effectLst/>
                <a:latin typeface="Times-Roman"/>
              </a:rPr>
              <a:t>270 kbps </a:t>
            </a:r>
            <a:r>
              <a:rPr lang="en-IN" sz="1800" b="0" i="0" dirty="0">
                <a:solidFill>
                  <a:srgbClr val="000000"/>
                </a:solidFill>
                <a:effectLst/>
                <a:latin typeface="MTSY"/>
              </a:rPr>
              <a:t>× </a:t>
            </a:r>
            <a:r>
              <a:rPr lang="en-IN" sz="1800" b="0" i="0" dirty="0">
                <a:solidFill>
                  <a:srgbClr val="000000"/>
                </a:solidFill>
                <a:effectLst/>
                <a:latin typeface="Times-Roman"/>
              </a:rPr>
              <a:t>0</a:t>
            </a:r>
            <a:r>
              <a:rPr lang="en-IN" sz="1800" b="0" i="1" dirty="0">
                <a:solidFill>
                  <a:srgbClr val="000000"/>
                </a:solidFill>
                <a:effectLst/>
                <a:latin typeface="RMTMI"/>
              </a:rPr>
              <a:t>.</a:t>
            </a:r>
            <a:r>
              <a:rPr lang="en-IN" sz="1800" b="0" i="0" dirty="0">
                <a:solidFill>
                  <a:srgbClr val="000000"/>
                </a:solidFill>
                <a:effectLst/>
                <a:latin typeface="Times-Roman"/>
              </a:rPr>
              <a:t>3 </a:t>
            </a:r>
            <a:r>
              <a:rPr lang="en-IN" sz="1800" b="0" i="0" dirty="0">
                <a:solidFill>
                  <a:srgbClr val="000000"/>
                </a:solidFill>
                <a:effectLst/>
                <a:latin typeface="MTSY"/>
              </a:rPr>
              <a:t>= </a:t>
            </a:r>
            <a:r>
              <a:rPr lang="en-IN" sz="1800" b="0" i="0" dirty="0">
                <a:solidFill>
                  <a:srgbClr val="000000"/>
                </a:solidFill>
                <a:effectLst/>
                <a:latin typeface="Times-Roman"/>
              </a:rPr>
              <a:t>81 kHz. </a:t>
            </a:r>
          </a:p>
          <a:p>
            <a:r>
              <a:rPr lang="en-IN" sz="1800" b="0" i="0" dirty="0">
                <a:solidFill>
                  <a:srgbClr val="000000"/>
                </a:solidFill>
                <a:effectLst/>
                <a:latin typeface="Times-Roman"/>
              </a:rPr>
              <a:t>Minimum means the </a:t>
            </a:r>
            <a:r>
              <a:rPr lang="en-IN" sz="1800" b="0" i="1" dirty="0">
                <a:solidFill>
                  <a:srgbClr val="000000"/>
                </a:solidFill>
                <a:effectLst/>
                <a:latin typeface="Times-Italic"/>
              </a:rPr>
              <a:t>minimum tone separation</a:t>
            </a:r>
            <a:r>
              <a:rPr lang="en-IN" sz="1800" b="0" i="0" dirty="0">
                <a:solidFill>
                  <a:srgbClr val="000000"/>
                </a:solidFill>
                <a:effectLst/>
                <a:latin typeface="Times-Roman"/>
              </a:rPr>
              <a:t>. </a:t>
            </a:r>
          </a:p>
          <a:p>
            <a:r>
              <a:rPr lang="en-US" sz="1800" b="0" i="0" dirty="0">
                <a:solidFill>
                  <a:srgbClr val="000000"/>
                </a:solidFill>
                <a:effectLst/>
                <a:latin typeface="Times-Roman"/>
              </a:rPr>
              <a:t>The modulation rate of a GSM carrier channel is 270 kbps</a:t>
            </a:r>
            <a:r>
              <a:rPr lang="en-US" dirty="0"/>
              <a:t> </a:t>
            </a:r>
            <a:br>
              <a:rPr lang="en-US" dirty="0"/>
            </a:br>
            <a:br>
              <a:rPr lang="en-IN" dirty="0"/>
            </a:br>
            <a:br>
              <a:rPr lang="en-US" dirty="0"/>
            </a:br>
            <a:br>
              <a:rPr lang="en-US" dirty="0"/>
            </a:br>
            <a:endParaRPr lang="en-US" altLang="en-US" dirty="0"/>
          </a:p>
        </p:txBody>
      </p:sp>
    </p:spTree>
    <p:extLst>
      <p:ext uri="{BB962C8B-B14F-4D97-AF65-F5344CB8AC3E}">
        <p14:creationId xmlns:p14="http://schemas.microsoft.com/office/powerpoint/2010/main" val="737427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09C4B216-6A22-CA0E-AFD9-5D3630F60660}"/>
              </a:ext>
            </a:extLst>
          </p:cNvPr>
          <p:cNvSpPr>
            <a:spLocks noGrp="1" noChangeArrowheads="1"/>
          </p:cNvSpPr>
          <p:nvPr>
            <p:ph type="title"/>
          </p:nvPr>
        </p:nvSpPr>
        <p:spPr>
          <a:xfrm>
            <a:off x="1657350" y="857250"/>
            <a:ext cx="5829300" cy="857250"/>
          </a:xfrm>
        </p:spPr>
        <p:txBody>
          <a:bodyPr/>
          <a:lstStyle/>
          <a:p>
            <a:pPr eaLnBrk="1" hangingPunct="1"/>
            <a:r>
              <a:rPr lang="en-US" altLang="en-US" sz="2700">
                <a:latin typeface="Times New Roman" panose="02020603050405020304" pitchFamily="18" charset="0"/>
              </a:rPr>
              <a:t>Outgoing Call</a:t>
            </a:r>
          </a:p>
        </p:txBody>
      </p:sp>
      <p:pic>
        <p:nvPicPr>
          <p:cNvPr id="58371" name="Picture 3">
            <a:extLst>
              <a:ext uri="{FF2B5EF4-FFF2-40B4-BE49-F238E27FC236}">
                <a16:creationId xmlns:a16="http://schemas.microsoft.com/office/drawing/2014/main" id="{7F0C6280-BE8B-F4BE-7823-1862679529EE}"/>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143000" y="2114550"/>
            <a:ext cx="3200400" cy="3314700"/>
          </a:xfrm>
        </p:spPr>
      </p:pic>
      <p:sp>
        <p:nvSpPr>
          <p:cNvPr id="58372" name="Rectangle 5">
            <a:extLst>
              <a:ext uri="{FF2B5EF4-FFF2-40B4-BE49-F238E27FC236}">
                <a16:creationId xmlns:a16="http://schemas.microsoft.com/office/drawing/2014/main" id="{390C82AB-98D5-0684-BDE9-269795424FA8}"/>
              </a:ext>
            </a:extLst>
          </p:cNvPr>
          <p:cNvSpPr>
            <a:spLocks noGrp="1" noChangeArrowheads="1"/>
          </p:cNvSpPr>
          <p:nvPr>
            <p:ph sz="half" idx="2"/>
          </p:nvPr>
        </p:nvSpPr>
        <p:spPr>
          <a:xfrm>
            <a:off x="4400550" y="1828800"/>
            <a:ext cx="3771900" cy="3943350"/>
          </a:xfrm>
        </p:spPr>
        <p:txBody>
          <a:bodyPr>
            <a:normAutofit lnSpcReduction="10000"/>
          </a:bodyPr>
          <a:lstStyle/>
          <a:p>
            <a:pPr marL="400050" indent="-400050">
              <a:buClr>
                <a:schemeClr val="tx1"/>
              </a:buClr>
              <a:buFontTx/>
              <a:buAutoNum type="arabicPeriod"/>
            </a:pPr>
            <a:r>
              <a:rPr lang="en-US" altLang="en-US" sz="1800"/>
              <a:t>MS sends dialled number to BSS  </a:t>
            </a:r>
          </a:p>
          <a:p>
            <a:pPr marL="400050" indent="-400050">
              <a:buClr>
                <a:schemeClr val="tx1"/>
              </a:buClr>
              <a:buFontTx/>
              <a:buAutoNum type="arabicPeriod"/>
            </a:pPr>
            <a:r>
              <a:rPr lang="en-US" altLang="en-US" sz="1800"/>
              <a:t>BSS sends dialled number to MSC</a:t>
            </a:r>
          </a:p>
          <a:p>
            <a:pPr marL="400050" indent="-400050">
              <a:buClr>
                <a:schemeClr val="tx1"/>
              </a:buClr>
              <a:buNone/>
            </a:pPr>
            <a:r>
              <a:rPr lang="en-US" altLang="en-US" sz="1800"/>
              <a:t>3,4     MSC checks VLR if MS is allowed the requested service.If so,MSC asks BSS to allocate resources for call.</a:t>
            </a:r>
          </a:p>
          <a:p>
            <a:pPr marL="400050" indent="-400050">
              <a:buClr>
                <a:schemeClr val="tx1"/>
              </a:buClr>
              <a:buFontTx/>
              <a:buAutoNum type="arabicPlain" startAt="5"/>
            </a:pPr>
            <a:r>
              <a:rPr lang="en-US" altLang="en-US" sz="1800"/>
              <a:t>MSC routes the call to GMSC</a:t>
            </a:r>
          </a:p>
          <a:p>
            <a:pPr marL="400050" indent="-400050">
              <a:buClr>
                <a:schemeClr val="tx1"/>
              </a:buClr>
              <a:buFontTx/>
              <a:buAutoNum type="arabicPlain" startAt="5"/>
            </a:pPr>
            <a:r>
              <a:rPr lang="en-US" altLang="en-US" sz="1800"/>
              <a:t>GMSC routes the call  to local exchange of called user</a:t>
            </a:r>
          </a:p>
          <a:p>
            <a:pPr marL="400050" indent="-400050">
              <a:buClr>
                <a:schemeClr val="tx1"/>
              </a:buClr>
              <a:buNone/>
            </a:pPr>
            <a:r>
              <a:rPr lang="en-US" altLang="en-US" sz="1800"/>
              <a:t>7, 8,</a:t>
            </a:r>
          </a:p>
          <a:p>
            <a:pPr marL="400050" indent="-400050">
              <a:buClr>
                <a:schemeClr val="tx1"/>
              </a:buClr>
              <a:buNone/>
            </a:pPr>
            <a:r>
              <a:rPr lang="en-US" altLang="en-US" sz="1800"/>
              <a:t>9,10    Answer back(ring back) tone is routed from called user to MS via GMSC,MSC,BSS</a:t>
            </a:r>
          </a:p>
          <a:p>
            <a:pPr marL="400050" indent="-400050">
              <a:buFontTx/>
              <a:buAutoNum type="arabicPeriod"/>
            </a:pPr>
            <a:endParaRPr lang="en-US" altLang="en-US" sz="1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0E2B871A-3797-93B7-68A5-F66182BBC4DD}"/>
              </a:ext>
            </a:extLst>
          </p:cNvPr>
          <p:cNvSpPr>
            <a:spLocks noGrp="1" noChangeArrowheads="1"/>
          </p:cNvSpPr>
          <p:nvPr>
            <p:ph type="title"/>
          </p:nvPr>
        </p:nvSpPr>
        <p:spPr>
          <a:xfrm>
            <a:off x="2000250" y="1028700"/>
            <a:ext cx="2571750" cy="857250"/>
          </a:xfrm>
        </p:spPr>
        <p:txBody>
          <a:bodyPr/>
          <a:lstStyle/>
          <a:p>
            <a:pPr eaLnBrk="1" hangingPunct="1"/>
            <a:r>
              <a:rPr lang="en-US" altLang="en-US" sz="2700" b="1">
                <a:latin typeface="Times New Roman" panose="02020603050405020304" pitchFamily="18" charset="0"/>
              </a:rPr>
              <a:t>Incoming Call</a:t>
            </a:r>
          </a:p>
        </p:txBody>
      </p:sp>
      <p:pic>
        <p:nvPicPr>
          <p:cNvPr id="59395" name="Picture 3">
            <a:extLst>
              <a:ext uri="{FF2B5EF4-FFF2-40B4-BE49-F238E27FC236}">
                <a16:creationId xmlns:a16="http://schemas.microsoft.com/office/drawing/2014/main" id="{67396D39-6F9F-2EDB-2C5A-6A862C0AB9D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143000" y="2171700"/>
            <a:ext cx="3543300" cy="3086100"/>
          </a:xfrm>
        </p:spPr>
      </p:pic>
      <p:sp>
        <p:nvSpPr>
          <p:cNvPr id="59396" name="Rectangle 7">
            <a:extLst>
              <a:ext uri="{FF2B5EF4-FFF2-40B4-BE49-F238E27FC236}">
                <a16:creationId xmlns:a16="http://schemas.microsoft.com/office/drawing/2014/main" id="{862C15EA-7416-018C-A969-D7536F0301AE}"/>
              </a:ext>
            </a:extLst>
          </p:cNvPr>
          <p:cNvSpPr>
            <a:spLocks noGrp="1" noChangeArrowheads="1"/>
          </p:cNvSpPr>
          <p:nvPr>
            <p:ph sz="half" idx="2"/>
          </p:nvPr>
        </p:nvSpPr>
        <p:spPr>
          <a:xfrm>
            <a:off x="4572000" y="1028700"/>
            <a:ext cx="2914650" cy="4972050"/>
          </a:xfrm>
        </p:spPr>
        <p:txBody>
          <a:bodyPr>
            <a:normAutofit fontScale="92500" lnSpcReduction="10000"/>
          </a:bodyPr>
          <a:lstStyle/>
          <a:p>
            <a:pPr marL="560785" indent="-265510">
              <a:buClr>
                <a:schemeClr val="tx1"/>
              </a:buClr>
              <a:buSzPct val="105000"/>
              <a:buFont typeface="Wingdings" panose="05000000000000000000" pitchFamily="2" charset="2"/>
              <a:buAutoNum type="arabicPeriod"/>
            </a:pPr>
            <a:r>
              <a:rPr lang="en-US" altLang="en-US" sz="1800"/>
              <a:t>Calling a GSM subscribers</a:t>
            </a:r>
          </a:p>
          <a:p>
            <a:pPr marL="560785" indent="-265510">
              <a:buClr>
                <a:schemeClr val="tx1"/>
              </a:buClr>
              <a:buSzPct val="105000"/>
              <a:buFont typeface="Wingdings" panose="05000000000000000000" pitchFamily="2" charset="2"/>
              <a:buAutoNum type="arabicPeriod"/>
            </a:pPr>
            <a:r>
              <a:rPr lang="en-US" altLang="en-US" sz="1800"/>
              <a:t>Forwarding call to GSMC</a:t>
            </a:r>
          </a:p>
          <a:p>
            <a:pPr marL="560785" indent="-265510">
              <a:buClr>
                <a:schemeClr val="tx1"/>
              </a:buClr>
              <a:buSzPct val="105000"/>
              <a:buFont typeface="Wingdings" panose="05000000000000000000" pitchFamily="2" charset="2"/>
              <a:buAutoNum type="arabicPeriod"/>
            </a:pPr>
            <a:r>
              <a:rPr lang="en-US" altLang="en-US" sz="1800"/>
              <a:t>Signal Setup to HLR</a:t>
            </a:r>
          </a:p>
          <a:p>
            <a:pPr marL="560785" indent="-265510">
              <a:buClr>
                <a:schemeClr val="tx1"/>
              </a:buClr>
              <a:buSzPct val="105000"/>
              <a:buFont typeface="Wingdings" panose="05000000000000000000" pitchFamily="2" charset="2"/>
              <a:buAutoNum type="arabicPeriod"/>
            </a:pPr>
            <a:r>
              <a:rPr lang="en-US" altLang="en-US" sz="1800"/>
              <a:t>5. Request MSRN from VLR</a:t>
            </a:r>
          </a:p>
          <a:p>
            <a:pPr marL="560785" indent="-265510">
              <a:buClr>
                <a:schemeClr val="tx1"/>
              </a:buClr>
              <a:buSzPct val="105000"/>
              <a:buFont typeface="Wingdings" panose="05000000000000000000" pitchFamily="2" charset="2"/>
              <a:buAutoNum type="arabicPeriod" startAt="6"/>
            </a:pPr>
            <a:r>
              <a:rPr lang="en-US" altLang="en-US" sz="1800"/>
              <a:t>Forward responsible MSC to GMSC</a:t>
            </a:r>
          </a:p>
          <a:p>
            <a:pPr marL="560785" indent="-265510">
              <a:buClr>
                <a:schemeClr val="tx1"/>
              </a:buClr>
              <a:buSzPct val="105000"/>
              <a:buFont typeface="Wingdings" panose="05000000000000000000" pitchFamily="2" charset="2"/>
              <a:buAutoNum type="arabicPeriod" startAt="6"/>
            </a:pPr>
            <a:r>
              <a:rPr lang="en-US" altLang="en-US" sz="1800"/>
              <a:t>Forward Call to current MSC</a:t>
            </a:r>
          </a:p>
          <a:p>
            <a:pPr marL="560785" indent="-265510">
              <a:buClr>
                <a:schemeClr val="tx1"/>
              </a:buClr>
              <a:buSzPct val="105000"/>
              <a:buFont typeface="Wingdings" panose="05000000000000000000" pitchFamily="2" charset="2"/>
              <a:buAutoNum type="arabicPeriod" startAt="6"/>
            </a:pPr>
            <a:r>
              <a:rPr lang="en-US" altLang="en-US" sz="1800"/>
              <a:t>9. Get current status of MS</a:t>
            </a:r>
          </a:p>
          <a:p>
            <a:pPr marL="560785" indent="-265510">
              <a:buClr>
                <a:schemeClr val="tx1"/>
              </a:buClr>
              <a:buSzPct val="105000"/>
              <a:buFont typeface="Wingdings" panose="05000000000000000000" pitchFamily="2" charset="2"/>
              <a:buAutoNum type="arabicPeriod" startAt="10"/>
            </a:pPr>
            <a:r>
              <a:rPr lang="en-US" altLang="en-US" sz="1800"/>
              <a:t>11. Paging of MS</a:t>
            </a:r>
          </a:p>
          <a:p>
            <a:pPr marL="560785" indent="-265510">
              <a:buClr>
                <a:schemeClr val="tx1"/>
              </a:buClr>
              <a:buSzPct val="105000"/>
              <a:buFont typeface="Wingdings" panose="05000000000000000000" pitchFamily="2" charset="2"/>
              <a:buAutoNum type="arabicPeriod" startAt="12"/>
            </a:pPr>
            <a:r>
              <a:rPr lang="en-US" altLang="en-US" sz="1800"/>
              <a:t>13. MS answers</a:t>
            </a:r>
          </a:p>
          <a:p>
            <a:pPr marL="560785" indent="-265510">
              <a:buClr>
                <a:schemeClr val="tx1"/>
              </a:buClr>
              <a:buSzPct val="105000"/>
              <a:buFont typeface="Wingdings" panose="05000000000000000000" pitchFamily="2" charset="2"/>
              <a:buAutoNum type="arabicPeriod" startAt="14"/>
            </a:pPr>
            <a:r>
              <a:rPr lang="en-US" altLang="en-US" sz="1800"/>
              <a:t>15. Security checks</a:t>
            </a:r>
          </a:p>
          <a:p>
            <a:pPr marL="560785" indent="-265510">
              <a:buClr>
                <a:schemeClr val="tx1"/>
              </a:buClr>
              <a:buSzPct val="105000"/>
              <a:buFont typeface="Wingdings" panose="05000000000000000000" pitchFamily="2" charset="2"/>
              <a:buAutoNum type="arabicPeriod" startAt="16"/>
            </a:pPr>
            <a:r>
              <a:rPr lang="en-US" altLang="en-US" sz="1800"/>
              <a:t>17. Set up connection</a:t>
            </a:r>
          </a:p>
          <a:p>
            <a:pPr marL="560785" indent="-265510"/>
            <a:endParaRPr lang="en-US" altLang="en-US" sz="18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2BE010-7529-88CD-13DE-FF3CFB189DAE}"/>
              </a:ext>
            </a:extLst>
          </p:cNvPr>
          <p:cNvSpPr txBox="1"/>
          <p:nvPr/>
        </p:nvSpPr>
        <p:spPr>
          <a:xfrm>
            <a:off x="685800" y="1234440"/>
            <a:ext cx="7588552" cy="646331"/>
          </a:xfrm>
          <a:prstGeom prst="rect">
            <a:avLst/>
          </a:prstGeom>
          <a:noFill/>
        </p:spPr>
        <p:txBody>
          <a:bodyPr wrap="none" rtlCol="0">
            <a:spAutoFit/>
          </a:bodyPr>
          <a:lstStyle/>
          <a:p>
            <a:r>
              <a:rPr lang="en-IN" sz="3600" b="1" u="sng" dirty="0"/>
              <a:t>Authentication and Security in GSM</a:t>
            </a:r>
          </a:p>
        </p:txBody>
      </p:sp>
    </p:spTree>
    <p:extLst>
      <p:ext uri="{BB962C8B-B14F-4D97-AF65-F5344CB8AC3E}">
        <p14:creationId xmlns:p14="http://schemas.microsoft.com/office/powerpoint/2010/main" val="12830357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Rectangle 1027">
            <a:extLst>
              <a:ext uri="{FF2B5EF4-FFF2-40B4-BE49-F238E27FC236}">
                <a16:creationId xmlns:a16="http://schemas.microsoft.com/office/drawing/2014/main" id="{78278B48-CC4C-DF45-3F33-025A697760E8}"/>
              </a:ext>
            </a:extLst>
          </p:cNvPr>
          <p:cNvSpPr>
            <a:spLocks noGrp="1" noChangeArrowheads="1"/>
          </p:cNvSpPr>
          <p:nvPr>
            <p:ph idx="1"/>
          </p:nvPr>
        </p:nvSpPr>
        <p:spPr>
          <a:xfrm>
            <a:off x="1442466" y="1495948"/>
            <a:ext cx="7701534" cy="4512564"/>
          </a:xfrm>
        </p:spPr>
        <p:txBody>
          <a:bodyPr rtlCol="0">
            <a:normAutofit fontScale="92500" lnSpcReduction="10000"/>
          </a:bodyPr>
          <a:lstStyle/>
          <a:p>
            <a:pPr>
              <a:spcBef>
                <a:spcPct val="0"/>
              </a:spcBef>
              <a:buNone/>
              <a:defRPr/>
            </a:pPr>
            <a:r>
              <a:rPr lang="de-DE" b="1" dirty="0"/>
              <a:t>GSM Security Requirements </a:t>
            </a:r>
          </a:p>
          <a:p>
            <a:pPr>
              <a:spcBef>
                <a:spcPct val="0"/>
              </a:spcBef>
              <a:defRPr/>
            </a:pPr>
            <a:endParaRPr lang="de-DE" b="1" dirty="0"/>
          </a:p>
          <a:p>
            <a:pPr>
              <a:lnSpc>
                <a:spcPct val="120000"/>
              </a:lnSpc>
              <a:spcBef>
                <a:spcPct val="0"/>
              </a:spcBef>
              <a:buNone/>
              <a:defRPr/>
            </a:pPr>
            <a:r>
              <a:rPr lang="de-DE" dirty="0">
                <a:solidFill>
                  <a:srgbClr val="F1230D"/>
                </a:solidFill>
              </a:rPr>
              <a:t>Network provider‘s view</a:t>
            </a:r>
          </a:p>
          <a:p>
            <a:pPr>
              <a:lnSpc>
                <a:spcPct val="115000"/>
              </a:lnSpc>
              <a:spcBef>
                <a:spcPct val="0"/>
              </a:spcBef>
              <a:defRPr/>
            </a:pPr>
            <a:r>
              <a:rPr lang="de-DE" sz="1700" dirty="0"/>
              <a:t>correct </a:t>
            </a:r>
            <a:r>
              <a:rPr lang="de-DE" sz="1700" dirty="0">
                <a:solidFill>
                  <a:srgbClr val="F1230D"/>
                </a:solidFill>
              </a:rPr>
              <a:t>Billing</a:t>
            </a:r>
            <a:r>
              <a:rPr lang="de-DE" sz="1700" dirty="0"/>
              <a:t>: authenticity of the user</a:t>
            </a:r>
          </a:p>
          <a:p>
            <a:pPr>
              <a:lnSpc>
                <a:spcPct val="115000"/>
              </a:lnSpc>
              <a:spcBef>
                <a:spcPct val="0"/>
              </a:spcBef>
              <a:defRPr/>
            </a:pPr>
            <a:r>
              <a:rPr lang="de-DE" sz="1700" dirty="0"/>
              <a:t>no misuse of the service, correct billing of content-usage</a:t>
            </a:r>
          </a:p>
          <a:p>
            <a:pPr>
              <a:lnSpc>
                <a:spcPct val="115000"/>
              </a:lnSpc>
              <a:spcBef>
                <a:spcPct val="0"/>
              </a:spcBef>
              <a:defRPr/>
            </a:pPr>
            <a:r>
              <a:rPr lang="de-DE" sz="1700" dirty="0"/>
              <a:t>efficiency: no more bandwidth needed for security, no long delays (user acceptance), cost-efficient</a:t>
            </a:r>
          </a:p>
          <a:p>
            <a:pPr>
              <a:lnSpc>
                <a:spcPct val="115000"/>
              </a:lnSpc>
              <a:spcBef>
                <a:spcPct val="0"/>
              </a:spcBef>
              <a:defRPr/>
            </a:pPr>
            <a:endParaRPr lang="de-DE" sz="1350" dirty="0"/>
          </a:p>
          <a:p>
            <a:pPr>
              <a:lnSpc>
                <a:spcPct val="115000"/>
              </a:lnSpc>
              <a:spcBef>
                <a:spcPct val="0"/>
              </a:spcBef>
              <a:buNone/>
              <a:defRPr/>
            </a:pPr>
            <a:r>
              <a:rPr lang="de-DE" dirty="0">
                <a:solidFill>
                  <a:srgbClr val="F1230D"/>
                </a:solidFill>
              </a:rPr>
              <a:t>User‘s view</a:t>
            </a:r>
          </a:p>
          <a:p>
            <a:pPr>
              <a:lnSpc>
                <a:spcPct val="115000"/>
              </a:lnSpc>
              <a:spcBef>
                <a:spcPct val="0"/>
              </a:spcBef>
              <a:defRPr/>
            </a:pPr>
            <a:r>
              <a:rPr lang="de-DE" sz="1500" dirty="0"/>
              <a:t>confidentiality of communication (voice and data)</a:t>
            </a:r>
          </a:p>
          <a:p>
            <a:pPr>
              <a:lnSpc>
                <a:spcPct val="115000"/>
              </a:lnSpc>
              <a:spcBef>
                <a:spcPct val="0"/>
              </a:spcBef>
              <a:defRPr/>
            </a:pPr>
            <a:r>
              <a:rPr lang="de-DE" sz="1500" dirty="0"/>
              <a:t>privacy, no profiles of the movements of the users</a:t>
            </a:r>
          </a:p>
          <a:p>
            <a:pPr>
              <a:lnSpc>
                <a:spcPct val="115000"/>
              </a:lnSpc>
              <a:spcBef>
                <a:spcPct val="0"/>
              </a:spcBef>
              <a:defRPr/>
            </a:pPr>
            <a:r>
              <a:rPr lang="de-DE" sz="1500" dirty="0"/>
              <a:t>connection with authentic base station</a:t>
            </a:r>
          </a:p>
          <a:p>
            <a:pPr>
              <a:lnSpc>
                <a:spcPct val="115000"/>
              </a:lnSpc>
              <a:spcBef>
                <a:spcPct val="0"/>
              </a:spcBef>
              <a:defRPr/>
            </a:pPr>
            <a:r>
              <a:rPr lang="de-DE" sz="1500" dirty="0"/>
              <a:t>correct billing</a:t>
            </a:r>
          </a:p>
          <a:p>
            <a:pPr>
              <a:lnSpc>
                <a:spcPct val="115000"/>
              </a:lnSpc>
              <a:spcBef>
                <a:spcPct val="0"/>
              </a:spcBef>
              <a:defRPr/>
            </a:pPr>
            <a:endParaRPr lang="de-DE" sz="1200" dirty="0"/>
          </a:p>
          <a:p>
            <a:pPr>
              <a:lnSpc>
                <a:spcPct val="115000"/>
              </a:lnSpc>
              <a:spcBef>
                <a:spcPct val="0"/>
              </a:spcBef>
              <a:buNone/>
              <a:defRPr/>
            </a:pPr>
            <a:r>
              <a:rPr lang="de-DE" dirty="0">
                <a:solidFill>
                  <a:srgbClr val="F1230D"/>
                </a:solidFill>
              </a:rPr>
              <a:t>Content provider‘s view</a:t>
            </a:r>
          </a:p>
          <a:p>
            <a:pPr>
              <a:lnSpc>
                <a:spcPct val="115000"/>
              </a:lnSpc>
              <a:spcBef>
                <a:spcPct val="0"/>
              </a:spcBef>
              <a:defRPr/>
            </a:pPr>
            <a:r>
              <a:rPr lang="de-DE" sz="1500" dirty="0"/>
              <a:t>correct billing</a:t>
            </a:r>
          </a:p>
        </p:txBody>
      </p:sp>
    </p:spTree>
    <p:extLst>
      <p:ext uri="{BB962C8B-B14F-4D97-AF65-F5344CB8AC3E}">
        <p14:creationId xmlns:p14="http://schemas.microsoft.com/office/powerpoint/2010/main" val="33488382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ED4407B9-3220-F340-DC3C-C53374959858}"/>
              </a:ext>
            </a:extLst>
          </p:cNvPr>
          <p:cNvSpPr>
            <a:spLocks noGrp="1" noChangeArrowheads="1"/>
          </p:cNvSpPr>
          <p:nvPr>
            <p:ph type="title"/>
          </p:nvPr>
        </p:nvSpPr>
        <p:spPr/>
        <p:txBody>
          <a:bodyPr/>
          <a:lstStyle/>
          <a:p>
            <a:pPr eaLnBrk="1" hangingPunct="1"/>
            <a:r>
              <a:rPr lang="en-US" altLang="en-US" sz="2700" b="1">
                <a:latin typeface="Times New Roman" panose="02020603050405020304" pitchFamily="18" charset="0"/>
              </a:rPr>
              <a:t>Security in GSM</a:t>
            </a:r>
          </a:p>
        </p:txBody>
      </p:sp>
      <p:sp>
        <p:nvSpPr>
          <p:cNvPr id="62467" name="Rectangle 4">
            <a:extLst>
              <a:ext uri="{FF2B5EF4-FFF2-40B4-BE49-F238E27FC236}">
                <a16:creationId xmlns:a16="http://schemas.microsoft.com/office/drawing/2014/main" id="{5E7EFD55-386A-8318-55E1-86387F2E41CB}"/>
              </a:ext>
            </a:extLst>
          </p:cNvPr>
          <p:cNvSpPr>
            <a:spLocks noGrp="1" noChangeArrowheads="1"/>
          </p:cNvSpPr>
          <p:nvPr>
            <p:ph idx="1"/>
          </p:nvPr>
        </p:nvSpPr>
        <p:spPr/>
        <p:txBody>
          <a:bodyPr/>
          <a:lstStyle/>
          <a:p>
            <a:pPr eaLnBrk="1" hangingPunct="1"/>
            <a:r>
              <a:rPr lang="en-US" altLang="en-US" sz="1800"/>
              <a:t>On air interface, GSM uses encryption and TMSI instead of IMSI.</a:t>
            </a:r>
          </a:p>
          <a:p>
            <a:pPr eaLnBrk="1" hangingPunct="1"/>
            <a:r>
              <a:rPr lang="en-US" altLang="en-US" sz="1800"/>
              <a:t>SIM is provided 4-8 digit PIN to validate the ownership of SIM</a:t>
            </a:r>
          </a:p>
          <a:p>
            <a:pPr eaLnBrk="1" hangingPunct="1"/>
            <a:r>
              <a:rPr lang="en-US" altLang="en-US" sz="1800"/>
              <a:t>3 algorithms are specified :</a:t>
            </a:r>
          </a:p>
          <a:p>
            <a:pPr eaLnBrk="1" hangingPunct="1">
              <a:buFont typeface="Wingdings" panose="05000000000000000000" pitchFamily="2" charset="2"/>
              <a:buNone/>
            </a:pPr>
            <a:r>
              <a:rPr lang="en-US" altLang="en-US" sz="1800"/>
              <a:t>	- A3 algorithm for authentication</a:t>
            </a:r>
          </a:p>
          <a:p>
            <a:pPr eaLnBrk="1" hangingPunct="1">
              <a:buFont typeface="Wingdings" panose="05000000000000000000" pitchFamily="2" charset="2"/>
              <a:buNone/>
            </a:pPr>
            <a:r>
              <a:rPr lang="en-US" altLang="en-US" sz="1800"/>
              <a:t>	- A5 algorithm for encryption</a:t>
            </a:r>
          </a:p>
          <a:p>
            <a:pPr eaLnBrk="1" hangingPunct="1">
              <a:buFont typeface="Wingdings" panose="05000000000000000000" pitchFamily="2" charset="2"/>
              <a:buNone/>
            </a:pPr>
            <a:r>
              <a:rPr lang="en-US" altLang="en-US" sz="1800"/>
              <a:t>	- A8 algorithm for key generation</a:t>
            </a:r>
          </a:p>
        </p:txBody>
      </p:sp>
    </p:spTree>
    <p:extLst>
      <p:ext uri="{BB962C8B-B14F-4D97-AF65-F5344CB8AC3E}">
        <p14:creationId xmlns:p14="http://schemas.microsoft.com/office/powerpoint/2010/main" val="28049562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3">
            <a:extLst>
              <a:ext uri="{FF2B5EF4-FFF2-40B4-BE49-F238E27FC236}">
                <a16:creationId xmlns:a16="http://schemas.microsoft.com/office/drawing/2014/main" id="{61964C7F-E74F-DB30-0D83-179C1790B051}"/>
              </a:ext>
            </a:extLst>
          </p:cNvPr>
          <p:cNvSpPr>
            <a:spLocks noGrp="1" noChangeArrowheads="1"/>
          </p:cNvSpPr>
          <p:nvPr>
            <p:ph idx="1"/>
          </p:nvPr>
        </p:nvSpPr>
        <p:spPr>
          <a:xfrm>
            <a:off x="658368" y="740664"/>
            <a:ext cx="6942582" cy="4860036"/>
          </a:xfrm>
        </p:spPr>
        <p:txBody>
          <a:bodyPr rtlCol="0">
            <a:normAutofit/>
          </a:bodyPr>
          <a:lstStyle/>
          <a:p>
            <a:pPr>
              <a:spcBef>
                <a:spcPct val="0"/>
              </a:spcBef>
              <a:buNone/>
              <a:defRPr/>
            </a:pPr>
            <a:r>
              <a:rPr lang="de-DE" sz="2400" b="1" dirty="0"/>
              <a:t>Overview of GSM Security Services</a:t>
            </a:r>
          </a:p>
          <a:p>
            <a:pPr>
              <a:lnSpc>
                <a:spcPct val="120000"/>
              </a:lnSpc>
              <a:spcBef>
                <a:spcPct val="0"/>
              </a:spcBef>
              <a:buNone/>
              <a:defRPr/>
            </a:pPr>
            <a:r>
              <a:rPr lang="de-DE" sz="1800" dirty="0">
                <a:solidFill>
                  <a:schemeClr val="accent2"/>
                </a:solidFill>
              </a:rPr>
              <a:t>Smartcard-based authentication of the user</a:t>
            </a:r>
          </a:p>
          <a:p>
            <a:pPr>
              <a:lnSpc>
                <a:spcPct val="120000"/>
              </a:lnSpc>
              <a:spcBef>
                <a:spcPct val="0"/>
              </a:spcBef>
              <a:defRPr/>
            </a:pPr>
            <a:r>
              <a:rPr lang="de-DE" sz="1400" dirty="0"/>
              <a:t> </a:t>
            </a:r>
            <a:r>
              <a:rPr lang="de-DE" sz="2400" dirty="0">
                <a:solidFill>
                  <a:srgbClr val="F1230D"/>
                </a:solidFill>
              </a:rPr>
              <a:t>Identification </a:t>
            </a:r>
            <a:r>
              <a:rPr lang="de-DE" sz="2400" dirty="0"/>
              <a:t>of the through worldwide unique name </a:t>
            </a:r>
            <a:r>
              <a:rPr lang="de-DE" sz="2400" dirty="0">
                <a:solidFill>
                  <a:srgbClr val="F1230D"/>
                </a:solidFill>
              </a:rPr>
              <a:t>IMSI</a:t>
            </a:r>
          </a:p>
          <a:p>
            <a:pPr>
              <a:lnSpc>
                <a:spcPct val="120000"/>
              </a:lnSpc>
              <a:spcBef>
                <a:spcPct val="0"/>
              </a:spcBef>
              <a:defRPr/>
            </a:pPr>
            <a:r>
              <a:rPr lang="de-DE" sz="2400" dirty="0"/>
              <a:t> </a:t>
            </a:r>
            <a:r>
              <a:rPr lang="de-DE" sz="2400" dirty="0">
                <a:solidFill>
                  <a:srgbClr val="F1230D"/>
                </a:solidFill>
              </a:rPr>
              <a:t>Algorithm A3</a:t>
            </a:r>
            <a:r>
              <a:rPr lang="de-DE" sz="2400" dirty="0"/>
              <a:t> for authentication is not public, </a:t>
            </a:r>
          </a:p>
          <a:p>
            <a:pPr>
              <a:lnSpc>
                <a:spcPct val="120000"/>
              </a:lnSpc>
              <a:spcBef>
                <a:spcPct val="0"/>
              </a:spcBef>
              <a:buNone/>
              <a:defRPr/>
            </a:pPr>
            <a:r>
              <a:rPr lang="de-DE" sz="1800" dirty="0">
                <a:solidFill>
                  <a:schemeClr val="accent2"/>
                </a:solidFill>
              </a:rPr>
              <a:t>Confidentiality on the radio link:</a:t>
            </a:r>
          </a:p>
          <a:p>
            <a:pPr>
              <a:lnSpc>
                <a:spcPct val="120000"/>
              </a:lnSpc>
              <a:spcBef>
                <a:spcPct val="0"/>
              </a:spcBef>
              <a:defRPr/>
            </a:pPr>
            <a:r>
              <a:rPr lang="de-DE" sz="2400" dirty="0"/>
              <a:t> Algorithms: up to 7 A5 variants </a:t>
            </a:r>
          </a:p>
          <a:p>
            <a:pPr>
              <a:lnSpc>
                <a:spcPct val="120000"/>
              </a:lnSpc>
              <a:spcBef>
                <a:spcPct val="0"/>
              </a:spcBef>
              <a:defRPr/>
            </a:pPr>
            <a:r>
              <a:rPr lang="de-DE" sz="2400" dirty="0"/>
              <a:t> unique, permanent </a:t>
            </a:r>
            <a:r>
              <a:rPr lang="de-DE" sz="2400" dirty="0">
                <a:solidFill>
                  <a:srgbClr val="F1230D"/>
                </a:solidFill>
              </a:rPr>
              <a:t>subscriber key Ki</a:t>
            </a:r>
            <a:r>
              <a:rPr lang="de-DE" sz="2400" dirty="0"/>
              <a:t> and</a:t>
            </a:r>
          </a:p>
          <a:p>
            <a:pPr lvl="1">
              <a:lnSpc>
                <a:spcPct val="120000"/>
              </a:lnSpc>
              <a:spcBef>
                <a:spcPct val="0"/>
              </a:spcBef>
              <a:buNone/>
              <a:defRPr/>
            </a:pPr>
            <a:r>
              <a:rPr lang="de-DE" sz="1600" dirty="0"/>
              <a:t>dynamicly generated </a:t>
            </a:r>
            <a:r>
              <a:rPr lang="de-DE" sz="1600" dirty="0">
                <a:solidFill>
                  <a:srgbClr val="F1230D"/>
                </a:solidFill>
              </a:rPr>
              <a:t>communication keys Kc</a:t>
            </a:r>
          </a:p>
          <a:p>
            <a:pPr>
              <a:lnSpc>
                <a:spcPct val="120000"/>
              </a:lnSpc>
              <a:spcBef>
                <a:spcPct val="0"/>
              </a:spcBef>
              <a:buNone/>
              <a:defRPr/>
            </a:pPr>
            <a:r>
              <a:rPr lang="de-DE" sz="1600" dirty="0">
                <a:solidFill>
                  <a:schemeClr val="accent2"/>
                </a:solidFill>
              </a:rPr>
              <a:t>Anonymity:</a:t>
            </a:r>
          </a:p>
          <a:p>
            <a:pPr>
              <a:lnSpc>
                <a:spcPct val="120000"/>
              </a:lnSpc>
              <a:spcBef>
                <a:spcPct val="0"/>
              </a:spcBef>
              <a:defRPr/>
            </a:pPr>
            <a:r>
              <a:rPr lang="de-DE" sz="2400" dirty="0"/>
              <a:t> use of temporary identities</a:t>
            </a:r>
          </a:p>
          <a:p>
            <a:pPr>
              <a:spcBef>
                <a:spcPct val="0"/>
              </a:spcBef>
              <a:buNone/>
              <a:defRPr/>
            </a:pPr>
            <a:endParaRPr lang="de-DE" sz="2400" dirty="0"/>
          </a:p>
        </p:txBody>
      </p:sp>
    </p:spTree>
    <p:extLst>
      <p:ext uri="{BB962C8B-B14F-4D97-AF65-F5344CB8AC3E}">
        <p14:creationId xmlns:p14="http://schemas.microsoft.com/office/powerpoint/2010/main" val="11578518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616972A4-9658-3197-5C3B-B24383A51DFE}"/>
              </a:ext>
            </a:extLst>
          </p:cNvPr>
          <p:cNvSpPr>
            <a:spLocks noGrp="1" noChangeArrowheads="1"/>
          </p:cNvSpPr>
          <p:nvPr>
            <p:ph type="ctrTitle"/>
          </p:nvPr>
        </p:nvSpPr>
        <p:spPr>
          <a:xfrm>
            <a:off x="1657350" y="857250"/>
            <a:ext cx="5829300" cy="857250"/>
          </a:xfrm>
        </p:spPr>
        <p:txBody>
          <a:bodyPr/>
          <a:lstStyle/>
          <a:p>
            <a:pPr eaLnBrk="1" hangingPunct="1"/>
            <a:r>
              <a:rPr lang="en-US" altLang="en-US" sz="2700" b="1">
                <a:latin typeface="Times New Roman" panose="02020603050405020304" pitchFamily="18" charset="0"/>
              </a:rPr>
              <a:t>GSM Services</a:t>
            </a:r>
          </a:p>
        </p:txBody>
      </p:sp>
      <p:sp>
        <p:nvSpPr>
          <p:cNvPr id="22531" name="Rectangle 5">
            <a:extLst>
              <a:ext uri="{FF2B5EF4-FFF2-40B4-BE49-F238E27FC236}">
                <a16:creationId xmlns:a16="http://schemas.microsoft.com/office/drawing/2014/main" id="{4818DE6F-5C8E-7C6E-62F9-3BF3C19DC750}"/>
              </a:ext>
            </a:extLst>
          </p:cNvPr>
          <p:cNvSpPr>
            <a:spLocks noGrp="1" noChangeArrowheads="1"/>
          </p:cNvSpPr>
          <p:nvPr>
            <p:ph type="subTitle" idx="1"/>
          </p:nvPr>
        </p:nvSpPr>
        <p:spPr>
          <a:xfrm>
            <a:off x="2000250" y="2114550"/>
            <a:ext cx="4800600" cy="3143250"/>
          </a:xfrm>
        </p:spPr>
        <p:txBody>
          <a:bodyPr rtlCol="0">
            <a:normAutofit lnSpcReduction="10000"/>
          </a:bodyPr>
          <a:lstStyle/>
          <a:p>
            <a:pPr algn="l">
              <a:buClr>
                <a:schemeClr val="tx1"/>
              </a:buClr>
              <a:defRPr/>
            </a:pPr>
            <a:r>
              <a:rPr lang="en-US" dirty="0"/>
              <a:t>GSM follows the Integrated Service Digital Network (ISDN) guidelines and classified as either teleservices or data-services.</a:t>
            </a:r>
          </a:p>
          <a:p>
            <a:pPr algn="l">
              <a:buClr>
                <a:schemeClr val="tx1"/>
              </a:buClr>
              <a:defRPr/>
            </a:pPr>
            <a:endParaRPr lang="en-US" dirty="0"/>
          </a:p>
          <a:p>
            <a:pPr marL="170260" indent="-170260" algn="l">
              <a:buClr>
                <a:schemeClr val="tx1"/>
              </a:buClr>
              <a:buFont typeface="Wingdings" pitchFamily="2" charset="2"/>
              <a:buChar char="l"/>
              <a:defRPr/>
            </a:pPr>
            <a:r>
              <a:rPr lang="en-US" dirty="0"/>
              <a:t>Tele-services</a:t>
            </a:r>
          </a:p>
          <a:p>
            <a:pPr marL="170260" indent="-170260" algn="l">
              <a:buClr>
                <a:schemeClr val="tx1"/>
              </a:buClr>
              <a:buFont typeface="Wingdings" pitchFamily="2" charset="2"/>
              <a:buChar char="l"/>
              <a:defRPr/>
            </a:pPr>
            <a:r>
              <a:rPr lang="en-US" dirty="0"/>
              <a:t>Bearer or Data Services </a:t>
            </a:r>
          </a:p>
          <a:p>
            <a:pPr marL="170260" indent="-170260" algn="l">
              <a:buClr>
                <a:schemeClr val="tx1"/>
              </a:buClr>
              <a:buFont typeface="Wingdings" pitchFamily="2" charset="2"/>
              <a:buChar char="l"/>
              <a:defRPr/>
            </a:pPr>
            <a:r>
              <a:rPr lang="en-US" dirty="0"/>
              <a:t>Supplementary services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a:extLst>
              <a:ext uri="{FF2B5EF4-FFF2-40B4-BE49-F238E27FC236}">
                <a16:creationId xmlns:a16="http://schemas.microsoft.com/office/drawing/2014/main" id="{89EC13A3-6396-3DDE-D67D-1019369E87FE}"/>
              </a:ext>
            </a:extLst>
          </p:cNvPr>
          <p:cNvSpPr>
            <a:spLocks noGrp="1" noChangeArrowheads="1"/>
          </p:cNvSpPr>
          <p:nvPr>
            <p:ph type="title"/>
          </p:nvPr>
        </p:nvSpPr>
        <p:spPr>
          <a:xfrm>
            <a:off x="1485900" y="1063228"/>
            <a:ext cx="6172200" cy="536972"/>
          </a:xfrm>
        </p:spPr>
        <p:txBody>
          <a:bodyPr>
            <a:normAutofit fontScale="90000"/>
          </a:bodyPr>
          <a:lstStyle/>
          <a:p>
            <a:pPr>
              <a:defRPr/>
            </a:pPr>
            <a:r>
              <a:rPr lang="en-US" dirty="0"/>
              <a:t>Authentication</a:t>
            </a:r>
            <a:endParaRPr lang="en-US" altLang="zh-CN" dirty="0">
              <a:ea typeface="宋体" pitchFamily="2" charset="-122"/>
            </a:endParaRPr>
          </a:p>
        </p:txBody>
      </p:sp>
      <p:sp>
        <p:nvSpPr>
          <p:cNvPr id="49155" name="Rectangle 3">
            <a:extLst>
              <a:ext uri="{FF2B5EF4-FFF2-40B4-BE49-F238E27FC236}">
                <a16:creationId xmlns:a16="http://schemas.microsoft.com/office/drawing/2014/main" id="{ECA27C54-CB77-3590-2096-203D0DEB4F2C}"/>
              </a:ext>
            </a:extLst>
          </p:cNvPr>
          <p:cNvSpPr>
            <a:spLocks noChangeArrowheads="1"/>
          </p:cNvSpPr>
          <p:nvPr/>
        </p:nvSpPr>
        <p:spPr bwMode="auto">
          <a:xfrm>
            <a:off x="2033589" y="2824907"/>
            <a:ext cx="1079897" cy="461665"/>
          </a:xfrm>
          <a:prstGeom prst="rect">
            <a:avLst/>
          </a:prstGeom>
          <a:solidFill>
            <a:schemeClr val="accent1"/>
          </a:solidFill>
          <a:ln w="9525" algn="ctr">
            <a:solidFill>
              <a:schemeClr val="tx1"/>
            </a:solidFill>
            <a:miter lim="800000"/>
            <a:headEnd/>
            <a:tailEnd/>
          </a:ln>
          <a:effectLst>
            <a:outerShdw dist="71842" dir="2700000" algn="ctr" rotWithShape="0">
              <a:schemeClr val="bg2"/>
            </a:outerShdw>
          </a:effec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en-US" sz="2400" b="0">
                <a:latin typeface="Times New Roman" panose="02020603050405020304" pitchFamily="18" charset="0"/>
                <a:ea typeface="宋体" panose="02010600030101010101" pitchFamily="2" charset="-122"/>
              </a:rPr>
              <a:t>A3</a:t>
            </a:r>
          </a:p>
        </p:txBody>
      </p:sp>
      <p:sp>
        <p:nvSpPr>
          <p:cNvPr id="49156" name="Line 4">
            <a:extLst>
              <a:ext uri="{FF2B5EF4-FFF2-40B4-BE49-F238E27FC236}">
                <a16:creationId xmlns:a16="http://schemas.microsoft.com/office/drawing/2014/main" id="{EA94361B-4DD3-4A32-3EB3-13B2CBCD650D}"/>
              </a:ext>
            </a:extLst>
          </p:cNvPr>
          <p:cNvSpPr>
            <a:spLocks noChangeShapeType="1"/>
          </p:cNvSpPr>
          <p:nvPr/>
        </p:nvSpPr>
        <p:spPr bwMode="auto">
          <a:xfrm>
            <a:off x="2574131" y="3299223"/>
            <a:ext cx="0" cy="77747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IN" sz="1350"/>
          </a:p>
        </p:txBody>
      </p:sp>
      <p:sp>
        <p:nvSpPr>
          <p:cNvPr id="49157" name="Line 5">
            <a:extLst>
              <a:ext uri="{FF2B5EF4-FFF2-40B4-BE49-F238E27FC236}">
                <a16:creationId xmlns:a16="http://schemas.microsoft.com/office/drawing/2014/main" id="{7AECE293-3ABE-36CE-5471-D7D6979EEE0E}"/>
              </a:ext>
            </a:extLst>
          </p:cNvPr>
          <p:cNvSpPr>
            <a:spLocks noChangeShapeType="1"/>
          </p:cNvSpPr>
          <p:nvPr/>
        </p:nvSpPr>
        <p:spPr bwMode="auto">
          <a:xfrm>
            <a:off x="2574132" y="4076700"/>
            <a:ext cx="2321719"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sz="1350"/>
          </a:p>
        </p:txBody>
      </p:sp>
      <p:sp>
        <p:nvSpPr>
          <p:cNvPr id="49158" name="Line 6">
            <a:extLst>
              <a:ext uri="{FF2B5EF4-FFF2-40B4-BE49-F238E27FC236}">
                <a16:creationId xmlns:a16="http://schemas.microsoft.com/office/drawing/2014/main" id="{D5FC12E9-B6DA-583F-11B1-C4A704A3755D}"/>
              </a:ext>
            </a:extLst>
          </p:cNvPr>
          <p:cNvSpPr>
            <a:spLocks noChangeShapeType="1"/>
          </p:cNvSpPr>
          <p:nvPr/>
        </p:nvSpPr>
        <p:spPr bwMode="auto">
          <a:xfrm>
            <a:off x="4301729" y="2132410"/>
            <a:ext cx="0" cy="2970609"/>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en-IN" sz="1350"/>
          </a:p>
        </p:txBody>
      </p:sp>
      <p:sp>
        <p:nvSpPr>
          <p:cNvPr id="49159" name="Line 7">
            <a:extLst>
              <a:ext uri="{FF2B5EF4-FFF2-40B4-BE49-F238E27FC236}">
                <a16:creationId xmlns:a16="http://schemas.microsoft.com/office/drawing/2014/main" id="{1D828954-8330-E8C0-9263-6383CCC67C8D}"/>
              </a:ext>
            </a:extLst>
          </p:cNvPr>
          <p:cNvSpPr>
            <a:spLocks noChangeShapeType="1"/>
          </p:cNvSpPr>
          <p:nvPr/>
        </p:nvSpPr>
        <p:spPr bwMode="auto">
          <a:xfrm>
            <a:off x="1980010" y="2434829"/>
            <a:ext cx="4321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IN" sz="1350"/>
          </a:p>
        </p:txBody>
      </p:sp>
      <p:sp>
        <p:nvSpPr>
          <p:cNvPr id="49160" name="Line 8">
            <a:extLst>
              <a:ext uri="{FF2B5EF4-FFF2-40B4-BE49-F238E27FC236}">
                <a16:creationId xmlns:a16="http://schemas.microsoft.com/office/drawing/2014/main" id="{CE1F7BF3-C888-357B-8B26-6A0109E83D3B}"/>
              </a:ext>
            </a:extLst>
          </p:cNvPr>
          <p:cNvSpPr>
            <a:spLocks noChangeShapeType="1"/>
          </p:cNvSpPr>
          <p:nvPr/>
        </p:nvSpPr>
        <p:spPr bwMode="auto">
          <a:xfrm>
            <a:off x="2412206" y="2434830"/>
            <a:ext cx="0" cy="3774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sz="1350"/>
          </a:p>
        </p:txBody>
      </p:sp>
      <p:sp>
        <p:nvSpPr>
          <p:cNvPr id="49161" name="Line 9">
            <a:extLst>
              <a:ext uri="{FF2B5EF4-FFF2-40B4-BE49-F238E27FC236}">
                <a16:creationId xmlns:a16="http://schemas.microsoft.com/office/drawing/2014/main" id="{336F966E-EB7E-F06F-939D-4C92ECE07045}"/>
              </a:ext>
            </a:extLst>
          </p:cNvPr>
          <p:cNvSpPr>
            <a:spLocks noChangeShapeType="1"/>
          </p:cNvSpPr>
          <p:nvPr/>
        </p:nvSpPr>
        <p:spPr bwMode="auto">
          <a:xfrm flipH="1">
            <a:off x="2736056" y="2434829"/>
            <a:ext cx="11287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IN" sz="1350"/>
          </a:p>
        </p:txBody>
      </p:sp>
      <p:sp>
        <p:nvSpPr>
          <p:cNvPr id="49162" name="Line 10">
            <a:extLst>
              <a:ext uri="{FF2B5EF4-FFF2-40B4-BE49-F238E27FC236}">
                <a16:creationId xmlns:a16="http://schemas.microsoft.com/office/drawing/2014/main" id="{3D50DA20-D862-A5A9-11B8-CF53389BA450}"/>
              </a:ext>
            </a:extLst>
          </p:cNvPr>
          <p:cNvSpPr>
            <a:spLocks noChangeShapeType="1"/>
          </p:cNvSpPr>
          <p:nvPr/>
        </p:nvSpPr>
        <p:spPr bwMode="auto">
          <a:xfrm>
            <a:off x="2736056" y="2434830"/>
            <a:ext cx="0" cy="3774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sz="1350"/>
          </a:p>
        </p:txBody>
      </p:sp>
      <p:sp>
        <p:nvSpPr>
          <p:cNvPr id="49163" name="AutoShape 11">
            <a:extLst>
              <a:ext uri="{FF2B5EF4-FFF2-40B4-BE49-F238E27FC236}">
                <a16:creationId xmlns:a16="http://schemas.microsoft.com/office/drawing/2014/main" id="{FF5C0E50-8F52-916D-6B72-1DD20C566456}"/>
              </a:ext>
            </a:extLst>
          </p:cNvPr>
          <p:cNvSpPr>
            <a:spLocks noChangeArrowheads="1"/>
          </p:cNvSpPr>
          <p:nvPr/>
        </p:nvSpPr>
        <p:spPr bwMode="auto">
          <a:xfrm>
            <a:off x="4784959" y="3590183"/>
            <a:ext cx="981403" cy="917079"/>
          </a:xfrm>
          <a:prstGeom prst="flowChartDecision">
            <a:avLst/>
          </a:prstGeom>
          <a:solidFill>
            <a:schemeClr val="accent1"/>
          </a:solidFill>
          <a:ln w="9525" algn="ctr">
            <a:solidFill>
              <a:schemeClr val="tx1"/>
            </a:solidFill>
            <a:miter lim="800000"/>
            <a:headEnd/>
            <a:tailEnd/>
          </a:ln>
          <a:effectLst>
            <a:outerShdw dist="71842" dir="2700000" algn="ctr" rotWithShape="0">
              <a:schemeClr val="bg2"/>
            </a:outerShdw>
          </a:effectLst>
        </p:spPr>
        <p:txBody>
          <a:bodyPr wrap="none"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en-US" sz="2400" b="0">
                <a:latin typeface="Times New Roman" panose="02020603050405020304" pitchFamily="18" charset="0"/>
                <a:ea typeface="宋体" panose="02010600030101010101" pitchFamily="2" charset="-122"/>
              </a:rPr>
              <a:t>=?</a:t>
            </a:r>
          </a:p>
        </p:txBody>
      </p:sp>
      <p:sp>
        <p:nvSpPr>
          <p:cNvPr id="49164" name="Rectangle 12">
            <a:extLst>
              <a:ext uri="{FF2B5EF4-FFF2-40B4-BE49-F238E27FC236}">
                <a16:creationId xmlns:a16="http://schemas.microsoft.com/office/drawing/2014/main" id="{CD7A1916-4791-3413-975F-37702FE9CEBE}"/>
              </a:ext>
            </a:extLst>
          </p:cNvPr>
          <p:cNvSpPr>
            <a:spLocks noChangeArrowheads="1"/>
          </p:cNvSpPr>
          <p:nvPr/>
        </p:nvSpPr>
        <p:spPr bwMode="auto">
          <a:xfrm>
            <a:off x="4733926" y="2824907"/>
            <a:ext cx="1079897" cy="461665"/>
          </a:xfrm>
          <a:prstGeom prst="rect">
            <a:avLst/>
          </a:prstGeom>
          <a:solidFill>
            <a:schemeClr val="accent1"/>
          </a:solidFill>
          <a:ln w="9525" algn="ctr">
            <a:solidFill>
              <a:schemeClr val="tx1"/>
            </a:solidFill>
            <a:miter lim="800000"/>
            <a:headEnd/>
            <a:tailEnd/>
          </a:ln>
          <a:effectLst>
            <a:outerShdw dist="71842" dir="2700000" algn="ctr" rotWithShape="0">
              <a:schemeClr val="bg2"/>
            </a:outerShdw>
          </a:effec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algn="ctr" eaLnBrk="1" hangingPunct="1"/>
            <a:r>
              <a:rPr kumimoji="1" lang="en-US" altLang="en-US" sz="2400" b="0">
                <a:latin typeface="Times New Roman" panose="02020603050405020304" pitchFamily="18" charset="0"/>
                <a:ea typeface="宋体" panose="02010600030101010101" pitchFamily="2" charset="-122"/>
              </a:rPr>
              <a:t>A3</a:t>
            </a:r>
          </a:p>
        </p:txBody>
      </p:sp>
      <p:sp>
        <p:nvSpPr>
          <p:cNvPr id="49165" name="Line 13">
            <a:extLst>
              <a:ext uri="{FF2B5EF4-FFF2-40B4-BE49-F238E27FC236}">
                <a16:creationId xmlns:a16="http://schemas.microsoft.com/office/drawing/2014/main" id="{FBD9201F-3716-82E3-82C1-98AFA5A9D4AA}"/>
              </a:ext>
            </a:extLst>
          </p:cNvPr>
          <p:cNvSpPr>
            <a:spLocks noChangeShapeType="1"/>
          </p:cNvSpPr>
          <p:nvPr/>
        </p:nvSpPr>
        <p:spPr bwMode="auto">
          <a:xfrm>
            <a:off x="4680347" y="2434829"/>
            <a:ext cx="43219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IN" sz="1350"/>
          </a:p>
        </p:txBody>
      </p:sp>
      <p:sp>
        <p:nvSpPr>
          <p:cNvPr id="49166" name="Line 14">
            <a:extLst>
              <a:ext uri="{FF2B5EF4-FFF2-40B4-BE49-F238E27FC236}">
                <a16:creationId xmlns:a16="http://schemas.microsoft.com/office/drawing/2014/main" id="{026BDE73-0EDF-2F54-3B07-8FF4DCA5DF35}"/>
              </a:ext>
            </a:extLst>
          </p:cNvPr>
          <p:cNvSpPr>
            <a:spLocks noChangeShapeType="1"/>
          </p:cNvSpPr>
          <p:nvPr/>
        </p:nvSpPr>
        <p:spPr bwMode="auto">
          <a:xfrm>
            <a:off x="5112544" y="2434830"/>
            <a:ext cx="0" cy="3774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sz="1350"/>
          </a:p>
        </p:txBody>
      </p:sp>
      <p:sp>
        <p:nvSpPr>
          <p:cNvPr id="49167" name="Line 15">
            <a:extLst>
              <a:ext uri="{FF2B5EF4-FFF2-40B4-BE49-F238E27FC236}">
                <a16:creationId xmlns:a16="http://schemas.microsoft.com/office/drawing/2014/main" id="{3231222F-EE43-6295-953F-8012DF00915E}"/>
              </a:ext>
            </a:extLst>
          </p:cNvPr>
          <p:cNvSpPr>
            <a:spLocks noChangeShapeType="1"/>
          </p:cNvSpPr>
          <p:nvPr/>
        </p:nvSpPr>
        <p:spPr bwMode="auto">
          <a:xfrm flipH="1" flipV="1">
            <a:off x="5436394" y="2434829"/>
            <a:ext cx="89654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IN" sz="1350"/>
          </a:p>
        </p:txBody>
      </p:sp>
      <p:sp>
        <p:nvSpPr>
          <p:cNvPr id="49168" name="Line 16">
            <a:extLst>
              <a:ext uri="{FF2B5EF4-FFF2-40B4-BE49-F238E27FC236}">
                <a16:creationId xmlns:a16="http://schemas.microsoft.com/office/drawing/2014/main" id="{B75CE6E8-9F28-1AFD-A1E5-1C7A19777E06}"/>
              </a:ext>
            </a:extLst>
          </p:cNvPr>
          <p:cNvSpPr>
            <a:spLocks noChangeShapeType="1"/>
          </p:cNvSpPr>
          <p:nvPr/>
        </p:nvSpPr>
        <p:spPr bwMode="auto">
          <a:xfrm>
            <a:off x="5436394" y="2434830"/>
            <a:ext cx="0" cy="37742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sz="1350"/>
          </a:p>
        </p:txBody>
      </p:sp>
      <p:sp>
        <p:nvSpPr>
          <p:cNvPr id="49169" name="Text Box 17">
            <a:extLst>
              <a:ext uri="{FF2B5EF4-FFF2-40B4-BE49-F238E27FC236}">
                <a16:creationId xmlns:a16="http://schemas.microsoft.com/office/drawing/2014/main" id="{D63C469A-F4AD-E2AF-378E-80FF4052CC3B}"/>
              </a:ext>
            </a:extLst>
          </p:cNvPr>
          <p:cNvSpPr txBox="1">
            <a:spLocks noChangeArrowheads="1"/>
          </p:cNvSpPr>
          <p:nvPr/>
        </p:nvSpPr>
        <p:spPr bwMode="auto">
          <a:xfrm>
            <a:off x="4625580" y="2078832"/>
            <a:ext cx="1025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en-US" sz="1500" b="0">
                <a:latin typeface="Times New Roman" panose="02020603050405020304" pitchFamily="18" charset="0"/>
                <a:ea typeface="宋体" panose="02010600030101010101" pitchFamily="2" charset="-122"/>
              </a:rPr>
              <a:t>RAND</a:t>
            </a:r>
          </a:p>
        </p:txBody>
      </p:sp>
      <p:sp>
        <p:nvSpPr>
          <p:cNvPr id="49170" name="AutoShape 18">
            <a:extLst>
              <a:ext uri="{FF2B5EF4-FFF2-40B4-BE49-F238E27FC236}">
                <a16:creationId xmlns:a16="http://schemas.microsoft.com/office/drawing/2014/main" id="{E5C8BA6D-AA35-59D3-FB16-E4048D43DF51}"/>
              </a:ext>
            </a:extLst>
          </p:cNvPr>
          <p:cNvSpPr>
            <a:spLocks noChangeArrowheads="1"/>
          </p:cNvSpPr>
          <p:nvPr/>
        </p:nvSpPr>
        <p:spPr bwMode="auto">
          <a:xfrm rot="7276489">
            <a:off x="3951089" y="1825058"/>
            <a:ext cx="647700" cy="938555"/>
          </a:xfrm>
          <a:prstGeom prst="lightningBolt">
            <a:avLst/>
          </a:prstGeom>
          <a:solidFill>
            <a:schemeClr val="accent1"/>
          </a:solidFill>
          <a:ln w="9525" algn="ctr">
            <a:solidFill>
              <a:schemeClr val="tx1"/>
            </a:solidFill>
            <a:miter lim="800000"/>
            <a:headEnd/>
            <a:tailEnd/>
          </a:ln>
          <a:effectLst>
            <a:outerShdw dist="71842" dir="2700000" algn="ctr" rotWithShape="0">
              <a:schemeClr val="bg2"/>
            </a:outerShdw>
          </a:effec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
        <p:nvSpPr>
          <p:cNvPr id="49171" name="Text Box 19">
            <a:extLst>
              <a:ext uri="{FF2B5EF4-FFF2-40B4-BE49-F238E27FC236}">
                <a16:creationId xmlns:a16="http://schemas.microsoft.com/office/drawing/2014/main" id="{2D27FD5B-F043-0A34-1168-F490B7F815A9}"/>
              </a:ext>
            </a:extLst>
          </p:cNvPr>
          <p:cNvSpPr txBox="1">
            <a:spLocks noChangeArrowheads="1"/>
          </p:cNvSpPr>
          <p:nvPr/>
        </p:nvSpPr>
        <p:spPr bwMode="auto">
          <a:xfrm>
            <a:off x="2789636" y="2132411"/>
            <a:ext cx="10251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en-US" sz="1500" b="0">
                <a:latin typeface="Times New Roman" panose="02020603050405020304" pitchFamily="18" charset="0"/>
                <a:ea typeface="宋体" panose="02010600030101010101" pitchFamily="2" charset="-122"/>
              </a:rPr>
              <a:t>RAND</a:t>
            </a:r>
          </a:p>
        </p:txBody>
      </p:sp>
      <p:sp>
        <p:nvSpPr>
          <p:cNvPr id="49172" name="Text Box 20">
            <a:extLst>
              <a:ext uri="{FF2B5EF4-FFF2-40B4-BE49-F238E27FC236}">
                <a16:creationId xmlns:a16="http://schemas.microsoft.com/office/drawing/2014/main" id="{6B31C06C-4D03-FEB9-6868-640C68A94E6A}"/>
              </a:ext>
            </a:extLst>
          </p:cNvPr>
          <p:cNvSpPr txBox="1">
            <a:spLocks noChangeArrowheads="1"/>
          </p:cNvSpPr>
          <p:nvPr/>
        </p:nvSpPr>
        <p:spPr bwMode="auto">
          <a:xfrm>
            <a:off x="1818085" y="2132411"/>
            <a:ext cx="59412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en-US" sz="1500" b="0">
                <a:latin typeface="Times New Roman" panose="02020603050405020304" pitchFamily="18" charset="0"/>
                <a:ea typeface="宋体" panose="02010600030101010101" pitchFamily="2" charset="-122"/>
              </a:rPr>
              <a:t>Ki</a:t>
            </a:r>
          </a:p>
        </p:txBody>
      </p:sp>
      <p:sp>
        <p:nvSpPr>
          <p:cNvPr id="49173" name="Text Box 21">
            <a:extLst>
              <a:ext uri="{FF2B5EF4-FFF2-40B4-BE49-F238E27FC236}">
                <a16:creationId xmlns:a16="http://schemas.microsoft.com/office/drawing/2014/main" id="{90B469E0-3BB7-CABB-C717-530C0FF3EAA6}"/>
              </a:ext>
            </a:extLst>
          </p:cNvPr>
          <p:cNvSpPr txBox="1">
            <a:spLocks noChangeArrowheads="1"/>
          </p:cNvSpPr>
          <p:nvPr/>
        </p:nvSpPr>
        <p:spPr bwMode="auto">
          <a:xfrm>
            <a:off x="5760245" y="2132411"/>
            <a:ext cx="59412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en-US" sz="1500" b="0">
                <a:latin typeface="Times New Roman" panose="02020603050405020304" pitchFamily="18" charset="0"/>
                <a:ea typeface="宋体" panose="02010600030101010101" pitchFamily="2" charset="-122"/>
              </a:rPr>
              <a:t>Ki</a:t>
            </a:r>
          </a:p>
        </p:txBody>
      </p:sp>
      <p:sp>
        <p:nvSpPr>
          <p:cNvPr id="49174" name="Text Box 22">
            <a:extLst>
              <a:ext uri="{FF2B5EF4-FFF2-40B4-BE49-F238E27FC236}">
                <a16:creationId xmlns:a16="http://schemas.microsoft.com/office/drawing/2014/main" id="{2DE3D871-CE99-7F8A-D258-0637AACC2842}"/>
              </a:ext>
            </a:extLst>
          </p:cNvPr>
          <p:cNvSpPr txBox="1">
            <a:spLocks noChangeArrowheads="1"/>
          </p:cNvSpPr>
          <p:nvPr/>
        </p:nvSpPr>
        <p:spPr bwMode="auto">
          <a:xfrm>
            <a:off x="2303860" y="1646636"/>
            <a:ext cx="647700" cy="461665"/>
          </a:xfrm>
          <a:prstGeom prst="rect">
            <a:avLst/>
          </a:prstGeom>
          <a:noFill/>
          <a:ln>
            <a:noFill/>
          </a:ln>
          <a:effectLst>
            <a:outerShdw dist="71842"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en-US" sz="2400" b="0">
                <a:latin typeface="Times New Roman" panose="02020603050405020304" pitchFamily="18" charset="0"/>
                <a:ea typeface="宋体" panose="02010600030101010101" pitchFamily="2" charset="-122"/>
              </a:rPr>
              <a:t>MS</a:t>
            </a:r>
          </a:p>
        </p:txBody>
      </p:sp>
      <p:sp>
        <p:nvSpPr>
          <p:cNvPr id="49175" name="Text Box 23">
            <a:extLst>
              <a:ext uri="{FF2B5EF4-FFF2-40B4-BE49-F238E27FC236}">
                <a16:creationId xmlns:a16="http://schemas.microsoft.com/office/drawing/2014/main" id="{24194678-6DBE-5692-6843-0BC295B6B88B}"/>
              </a:ext>
            </a:extLst>
          </p:cNvPr>
          <p:cNvSpPr txBox="1">
            <a:spLocks noChangeArrowheads="1"/>
          </p:cNvSpPr>
          <p:nvPr/>
        </p:nvSpPr>
        <p:spPr bwMode="auto">
          <a:xfrm>
            <a:off x="5328046" y="1593057"/>
            <a:ext cx="1512089" cy="461665"/>
          </a:xfrm>
          <a:prstGeom prst="rect">
            <a:avLst/>
          </a:prstGeom>
          <a:noFill/>
          <a:ln>
            <a:noFill/>
          </a:ln>
          <a:effectLst>
            <a:outerShdw dist="71842" dir="2700000" algn="ctr" rotWithShape="0">
              <a:schemeClr val="bg2"/>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en-US" sz="2400" b="0">
                <a:latin typeface="Times New Roman" panose="02020603050405020304" pitchFamily="18" charset="0"/>
                <a:ea typeface="宋体" panose="02010600030101010101" pitchFamily="2" charset="-122"/>
              </a:rPr>
              <a:t>Network</a:t>
            </a:r>
          </a:p>
        </p:txBody>
      </p:sp>
      <p:sp>
        <p:nvSpPr>
          <p:cNvPr id="49176" name="Text Box 24">
            <a:extLst>
              <a:ext uri="{FF2B5EF4-FFF2-40B4-BE49-F238E27FC236}">
                <a16:creationId xmlns:a16="http://schemas.microsoft.com/office/drawing/2014/main" id="{B3B9B415-2B31-F32C-C581-322A1F56756B}"/>
              </a:ext>
            </a:extLst>
          </p:cNvPr>
          <p:cNvSpPr txBox="1">
            <a:spLocks noChangeArrowheads="1"/>
          </p:cNvSpPr>
          <p:nvPr/>
        </p:nvSpPr>
        <p:spPr bwMode="auto">
          <a:xfrm>
            <a:off x="3869531" y="1808560"/>
            <a:ext cx="108108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en-US" sz="1050" b="0">
                <a:latin typeface="Times New Roman" panose="02020603050405020304" pitchFamily="18" charset="0"/>
                <a:ea typeface="宋体" panose="02010600030101010101" pitchFamily="2" charset="-122"/>
              </a:rPr>
              <a:t>Um interface</a:t>
            </a:r>
          </a:p>
        </p:txBody>
      </p:sp>
      <p:sp>
        <p:nvSpPr>
          <p:cNvPr id="49177" name="Line 25">
            <a:extLst>
              <a:ext uri="{FF2B5EF4-FFF2-40B4-BE49-F238E27FC236}">
                <a16:creationId xmlns:a16="http://schemas.microsoft.com/office/drawing/2014/main" id="{62EFD47C-56EF-31F5-1936-06B072C63B0C}"/>
              </a:ext>
            </a:extLst>
          </p:cNvPr>
          <p:cNvSpPr>
            <a:spLocks noChangeShapeType="1"/>
          </p:cNvSpPr>
          <p:nvPr/>
        </p:nvSpPr>
        <p:spPr bwMode="auto">
          <a:xfrm>
            <a:off x="5274469" y="3320654"/>
            <a:ext cx="0" cy="323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sz="1350"/>
          </a:p>
        </p:txBody>
      </p:sp>
      <p:sp>
        <p:nvSpPr>
          <p:cNvPr id="49178" name="Line 26">
            <a:extLst>
              <a:ext uri="{FF2B5EF4-FFF2-40B4-BE49-F238E27FC236}">
                <a16:creationId xmlns:a16="http://schemas.microsoft.com/office/drawing/2014/main" id="{193D0D05-7D24-A3CC-40FF-5D6C096DE118}"/>
              </a:ext>
            </a:extLst>
          </p:cNvPr>
          <p:cNvSpPr>
            <a:spLocks noChangeShapeType="1"/>
          </p:cNvSpPr>
          <p:nvPr/>
        </p:nvSpPr>
        <p:spPr bwMode="auto">
          <a:xfrm>
            <a:off x="5274469" y="4455319"/>
            <a:ext cx="0" cy="3238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IN" sz="1350"/>
          </a:p>
        </p:txBody>
      </p:sp>
      <p:sp>
        <p:nvSpPr>
          <p:cNvPr id="49179" name="Text Box 27">
            <a:extLst>
              <a:ext uri="{FF2B5EF4-FFF2-40B4-BE49-F238E27FC236}">
                <a16:creationId xmlns:a16="http://schemas.microsoft.com/office/drawing/2014/main" id="{7EF57EBF-2899-5517-96F8-AE712B170D78}"/>
              </a:ext>
            </a:extLst>
          </p:cNvPr>
          <p:cNvSpPr txBox="1">
            <a:spLocks noChangeArrowheads="1"/>
          </p:cNvSpPr>
          <p:nvPr/>
        </p:nvSpPr>
        <p:spPr bwMode="auto">
          <a:xfrm>
            <a:off x="4842272" y="4725592"/>
            <a:ext cx="9179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en-US" b="0">
                <a:latin typeface="Times New Roman" panose="02020603050405020304" pitchFamily="18" charset="0"/>
                <a:ea typeface="宋体" panose="02010600030101010101" pitchFamily="2" charset="-122"/>
              </a:rPr>
              <a:t>Accept / reject?</a:t>
            </a:r>
          </a:p>
        </p:txBody>
      </p:sp>
      <p:sp>
        <p:nvSpPr>
          <p:cNvPr id="49180" name="Text Box 28">
            <a:extLst>
              <a:ext uri="{FF2B5EF4-FFF2-40B4-BE49-F238E27FC236}">
                <a16:creationId xmlns:a16="http://schemas.microsoft.com/office/drawing/2014/main" id="{09D149B4-A4D0-3C3D-CE04-75622BE6F5A0}"/>
              </a:ext>
            </a:extLst>
          </p:cNvPr>
          <p:cNvSpPr txBox="1">
            <a:spLocks noChangeArrowheads="1"/>
          </p:cNvSpPr>
          <p:nvPr/>
        </p:nvSpPr>
        <p:spPr bwMode="auto">
          <a:xfrm>
            <a:off x="2681287" y="3752851"/>
            <a:ext cx="91916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en-US" sz="1500" b="0">
                <a:latin typeface="Times New Roman" panose="02020603050405020304" pitchFamily="18" charset="0"/>
                <a:ea typeface="宋体" panose="02010600030101010101" pitchFamily="2" charset="-122"/>
              </a:rPr>
              <a:t>SRES</a:t>
            </a:r>
          </a:p>
        </p:txBody>
      </p:sp>
      <p:sp>
        <p:nvSpPr>
          <p:cNvPr id="49181" name="Text Box 29">
            <a:extLst>
              <a:ext uri="{FF2B5EF4-FFF2-40B4-BE49-F238E27FC236}">
                <a16:creationId xmlns:a16="http://schemas.microsoft.com/office/drawing/2014/main" id="{6EE6AD6D-0A19-756A-FB75-89A44053E59C}"/>
              </a:ext>
            </a:extLst>
          </p:cNvPr>
          <p:cNvSpPr txBox="1">
            <a:spLocks noChangeArrowheads="1"/>
          </p:cNvSpPr>
          <p:nvPr/>
        </p:nvSpPr>
        <p:spPr bwMode="auto">
          <a:xfrm>
            <a:off x="5274469" y="3320655"/>
            <a:ext cx="919163"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en-US" sz="1500" b="0">
                <a:latin typeface="Times New Roman" panose="02020603050405020304" pitchFamily="18" charset="0"/>
                <a:ea typeface="宋体" panose="02010600030101010101" pitchFamily="2" charset="-122"/>
              </a:rPr>
              <a:t>SRES</a:t>
            </a:r>
          </a:p>
        </p:txBody>
      </p:sp>
      <p:sp>
        <p:nvSpPr>
          <p:cNvPr id="49182" name="Text Box 30">
            <a:extLst>
              <a:ext uri="{FF2B5EF4-FFF2-40B4-BE49-F238E27FC236}">
                <a16:creationId xmlns:a16="http://schemas.microsoft.com/office/drawing/2014/main" id="{9074D021-C683-0584-BB0A-2A0530E4BA9F}"/>
              </a:ext>
            </a:extLst>
          </p:cNvPr>
          <p:cNvSpPr txBox="1">
            <a:spLocks noChangeArrowheads="1"/>
          </p:cNvSpPr>
          <p:nvPr/>
        </p:nvSpPr>
        <p:spPr bwMode="auto">
          <a:xfrm>
            <a:off x="1277542" y="4670823"/>
            <a:ext cx="1835944" cy="830997"/>
          </a:xfrm>
          <a:prstGeom prst="rect">
            <a:avLst/>
          </a:prstGeom>
          <a:noFill/>
          <a:ln w="952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pPr eaLnBrk="1" hangingPunct="1">
              <a:spcBef>
                <a:spcPct val="50000"/>
              </a:spcBef>
            </a:pPr>
            <a:r>
              <a:rPr kumimoji="1" lang="en-US" altLang="en-US" sz="1200" b="0">
                <a:latin typeface="Times New Roman" panose="02020603050405020304" pitchFamily="18" charset="0"/>
                <a:ea typeface="宋体" panose="02010600030101010101" pitchFamily="2" charset="-122"/>
              </a:rPr>
              <a:t>Ki = authentication key</a:t>
            </a:r>
          </a:p>
          <a:p>
            <a:pPr eaLnBrk="1" hangingPunct="1">
              <a:spcBef>
                <a:spcPct val="50000"/>
              </a:spcBef>
            </a:pPr>
            <a:r>
              <a:rPr kumimoji="1" lang="en-US" altLang="en-US" sz="1200" b="0">
                <a:latin typeface="Times New Roman" panose="02020603050405020304" pitchFamily="18" charset="0"/>
                <a:ea typeface="宋体" panose="02010600030101010101" pitchFamily="2" charset="-122"/>
              </a:rPr>
              <a:t>RAND = random number</a:t>
            </a:r>
          </a:p>
          <a:p>
            <a:pPr eaLnBrk="1" hangingPunct="1">
              <a:spcBef>
                <a:spcPct val="50000"/>
              </a:spcBef>
            </a:pPr>
            <a:r>
              <a:rPr kumimoji="1" lang="en-US" altLang="en-US" sz="1200" b="0">
                <a:latin typeface="Times New Roman" panose="02020603050405020304" pitchFamily="18" charset="0"/>
                <a:ea typeface="宋体" panose="02010600030101010101" pitchFamily="2" charset="-122"/>
              </a:rPr>
              <a:t>SRES = Signal Response</a:t>
            </a:r>
          </a:p>
        </p:txBody>
      </p:sp>
      <p:sp>
        <p:nvSpPr>
          <p:cNvPr id="49183" name="AutoShape 31">
            <a:extLst>
              <a:ext uri="{FF2B5EF4-FFF2-40B4-BE49-F238E27FC236}">
                <a16:creationId xmlns:a16="http://schemas.microsoft.com/office/drawing/2014/main" id="{3DF60D0F-ABE4-4412-6ACA-AA4603482C07}"/>
              </a:ext>
            </a:extLst>
          </p:cNvPr>
          <p:cNvSpPr>
            <a:spLocks noChangeArrowheads="1"/>
          </p:cNvSpPr>
          <p:nvPr/>
        </p:nvSpPr>
        <p:spPr bwMode="auto">
          <a:xfrm rot="20423172">
            <a:off x="3924300" y="3580635"/>
            <a:ext cx="647700" cy="938555"/>
          </a:xfrm>
          <a:prstGeom prst="lightningBolt">
            <a:avLst/>
          </a:prstGeom>
          <a:solidFill>
            <a:schemeClr val="accent1"/>
          </a:solidFill>
          <a:ln w="9525" algn="ctr">
            <a:solidFill>
              <a:schemeClr val="tx1"/>
            </a:solidFill>
            <a:miter lim="800000"/>
            <a:headEnd/>
            <a:tailEnd/>
          </a:ln>
          <a:effectLst>
            <a:outerShdw dist="71842" dir="2700000" algn="ctr" rotWithShape="0">
              <a:schemeClr val="bg2"/>
            </a:outerShdw>
          </a:effectLst>
        </p:spPr>
        <p:txBody>
          <a:bodyPr anchor="ctr">
            <a:spAutoFit/>
          </a:bodyPr>
          <a:lstStyle>
            <a:lvl1pPr>
              <a:defRPr b="1">
                <a:solidFill>
                  <a:schemeClr val="tx1"/>
                </a:solidFill>
                <a:latin typeface="Arial" panose="020B0604020202020204" pitchFamily="34" charset="0"/>
              </a:defRPr>
            </a:lvl1pPr>
            <a:lvl2pPr marL="742950" indent="-285750">
              <a:defRPr b="1">
                <a:solidFill>
                  <a:schemeClr val="tx1"/>
                </a:solidFill>
                <a:latin typeface="Arial" panose="020B0604020202020204" pitchFamily="34" charset="0"/>
              </a:defRPr>
            </a:lvl2pPr>
            <a:lvl3pPr marL="1143000" indent="-228600">
              <a:defRPr b="1">
                <a:solidFill>
                  <a:schemeClr val="tx1"/>
                </a:solidFill>
                <a:latin typeface="Arial" panose="020B0604020202020204" pitchFamily="34" charset="0"/>
              </a:defRPr>
            </a:lvl3pPr>
            <a:lvl4pPr marL="1600200" indent="-228600">
              <a:defRPr b="1">
                <a:solidFill>
                  <a:schemeClr val="tx1"/>
                </a:solidFill>
                <a:latin typeface="Arial" panose="020B0604020202020204" pitchFamily="34" charset="0"/>
              </a:defRPr>
            </a:lvl4pPr>
            <a:lvl5pPr marL="2057400" indent="-228600">
              <a:defRPr b="1">
                <a:solidFill>
                  <a:schemeClr val="tx1"/>
                </a:solidFill>
                <a:latin typeface="Arial" panose="020B0604020202020204" pitchFamily="34" charset="0"/>
              </a:defRPr>
            </a:lvl5pPr>
            <a:lvl6pPr marL="2514600" indent="-228600" eaLnBrk="0" fontAlgn="base" hangingPunct="0">
              <a:spcBef>
                <a:spcPct val="0"/>
              </a:spcBef>
              <a:spcAft>
                <a:spcPct val="0"/>
              </a:spcAft>
              <a:defRPr b="1">
                <a:solidFill>
                  <a:schemeClr val="tx1"/>
                </a:solidFill>
                <a:latin typeface="Arial" panose="020B0604020202020204" pitchFamily="34" charset="0"/>
              </a:defRPr>
            </a:lvl6pPr>
            <a:lvl7pPr marL="2971800" indent="-228600" eaLnBrk="0" fontAlgn="base" hangingPunct="0">
              <a:spcBef>
                <a:spcPct val="0"/>
              </a:spcBef>
              <a:spcAft>
                <a:spcPct val="0"/>
              </a:spcAft>
              <a:defRPr b="1">
                <a:solidFill>
                  <a:schemeClr val="tx1"/>
                </a:solidFill>
                <a:latin typeface="Arial" panose="020B0604020202020204" pitchFamily="34" charset="0"/>
              </a:defRPr>
            </a:lvl7pPr>
            <a:lvl8pPr marL="3429000" indent="-228600" eaLnBrk="0" fontAlgn="base" hangingPunct="0">
              <a:spcBef>
                <a:spcPct val="0"/>
              </a:spcBef>
              <a:spcAft>
                <a:spcPct val="0"/>
              </a:spcAft>
              <a:defRPr b="1">
                <a:solidFill>
                  <a:schemeClr val="tx1"/>
                </a:solidFill>
                <a:latin typeface="Arial" panose="020B0604020202020204" pitchFamily="34" charset="0"/>
              </a:defRPr>
            </a:lvl8pPr>
            <a:lvl9pPr marL="3886200" indent="-228600" eaLnBrk="0" fontAlgn="base" hangingPunct="0">
              <a:spcBef>
                <a:spcPct val="0"/>
              </a:spcBef>
              <a:spcAft>
                <a:spcPct val="0"/>
              </a:spcAft>
              <a:defRPr b="1">
                <a:solidFill>
                  <a:schemeClr val="tx1"/>
                </a:solidFill>
                <a:latin typeface="Arial" panose="020B0604020202020204" pitchFamily="34" charset="0"/>
              </a:defRPr>
            </a:lvl9pPr>
          </a:lstStyle>
          <a:p>
            <a:endParaRPr lang="en-US" altLang="en-US" sz="1350"/>
          </a:p>
        </p:txBody>
      </p:sp>
    </p:spTree>
    <p:extLst>
      <p:ext uri="{BB962C8B-B14F-4D97-AF65-F5344CB8AC3E}">
        <p14:creationId xmlns:p14="http://schemas.microsoft.com/office/powerpoint/2010/main" val="381198700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5EF46EDF-6009-751C-5F44-EA6FB77DF41B}"/>
              </a:ext>
            </a:extLst>
          </p:cNvPr>
          <p:cNvSpPr>
            <a:spLocks noGrp="1" noChangeArrowheads="1"/>
          </p:cNvSpPr>
          <p:nvPr>
            <p:ph type="title"/>
          </p:nvPr>
        </p:nvSpPr>
        <p:spPr>
          <a:xfrm>
            <a:off x="1600200" y="857250"/>
            <a:ext cx="5829300" cy="857250"/>
          </a:xfrm>
        </p:spPr>
        <p:txBody>
          <a:bodyPr/>
          <a:lstStyle/>
          <a:p>
            <a:pPr eaLnBrk="1" hangingPunct="1"/>
            <a:r>
              <a:rPr lang="en-US" altLang="en-US" sz="2700" b="1">
                <a:latin typeface="Times New Roman" panose="02020603050405020304" pitchFamily="18" charset="0"/>
              </a:rPr>
              <a:t>Authentication in GSM</a:t>
            </a:r>
          </a:p>
        </p:txBody>
      </p:sp>
      <p:pic>
        <p:nvPicPr>
          <p:cNvPr id="63491" name="Picture 4">
            <a:extLst>
              <a:ext uri="{FF2B5EF4-FFF2-40B4-BE49-F238E27FC236}">
                <a16:creationId xmlns:a16="http://schemas.microsoft.com/office/drawing/2014/main" id="{51EB676C-B705-0CFA-636E-B2D3588A9D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043112"/>
            <a:ext cx="6858000" cy="395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22374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25BDCF47-767C-9B8F-487B-DB929E9547DB}"/>
              </a:ext>
            </a:extLst>
          </p:cNvPr>
          <p:cNvSpPr>
            <a:spLocks noGrp="1" noChangeArrowheads="1"/>
          </p:cNvSpPr>
          <p:nvPr>
            <p:ph type="title"/>
          </p:nvPr>
        </p:nvSpPr>
        <p:spPr>
          <a:xfrm>
            <a:off x="1657350" y="857250"/>
            <a:ext cx="5829300" cy="857250"/>
          </a:xfrm>
        </p:spPr>
        <p:txBody>
          <a:bodyPr/>
          <a:lstStyle/>
          <a:p>
            <a:pPr eaLnBrk="1" hangingPunct="1"/>
            <a:r>
              <a:rPr lang="en-US" altLang="en-US" sz="2700" b="1">
                <a:latin typeface="Times New Roman" panose="02020603050405020304" pitchFamily="18" charset="0"/>
              </a:rPr>
              <a:t>Key generation and Encryption</a:t>
            </a:r>
          </a:p>
        </p:txBody>
      </p:sp>
      <p:pic>
        <p:nvPicPr>
          <p:cNvPr id="64515" name="Picture 3">
            <a:extLst>
              <a:ext uri="{FF2B5EF4-FFF2-40B4-BE49-F238E27FC236}">
                <a16:creationId xmlns:a16="http://schemas.microsoft.com/office/drawing/2014/main" id="{FD8CD6E8-51D6-A40C-2896-75DE70A77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771650"/>
            <a:ext cx="68580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115E3C5F-96D1-B99F-687D-D70961BFF75B}"/>
              </a:ext>
            </a:extLst>
          </p:cNvPr>
          <p:cNvSpPr txBox="1"/>
          <p:nvPr/>
        </p:nvSpPr>
        <p:spPr>
          <a:xfrm>
            <a:off x="7690104" y="2999232"/>
            <a:ext cx="1297150" cy="1200329"/>
          </a:xfrm>
          <a:prstGeom prst="rect">
            <a:avLst/>
          </a:prstGeom>
          <a:noFill/>
        </p:spPr>
        <p:txBody>
          <a:bodyPr wrap="none" rtlCol="0">
            <a:spAutoFit/>
          </a:bodyPr>
          <a:lstStyle/>
          <a:p>
            <a:pPr marL="285750" indent="-285750">
              <a:buFont typeface="Arial" panose="020B0604020202020204" pitchFamily="34" charset="0"/>
              <a:buChar char="•"/>
            </a:pPr>
            <a:r>
              <a:rPr lang="en-IN" dirty="0"/>
              <a:t>IMSI</a:t>
            </a:r>
          </a:p>
          <a:p>
            <a:pPr marL="285750" indent="-285750">
              <a:buFont typeface="Arial" panose="020B0604020202020204" pitchFamily="34" charset="0"/>
              <a:buChar char="•"/>
            </a:pPr>
            <a:r>
              <a:rPr lang="en-IN" dirty="0"/>
              <a:t>TMSI</a:t>
            </a:r>
          </a:p>
          <a:p>
            <a:pPr marL="285750" indent="-285750">
              <a:buFont typeface="Arial" panose="020B0604020202020204" pitchFamily="34" charset="0"/>
              <a:buChar char="•"/>
            </a:pPr>
            <a:r>
              <a:rPr lang="en-IN" dirty="0"/>
              <a:t>PIN</a:t>
            </a:r>
          </a:p>
          <a:p>
            <a:pPr marL="285750" indent="-285750">
              <a:buFont typeface="Arial" panose="020B0604020202020204" pitchFamily="34" charset="0"/>
              <a:buChar char="•"/>
            </a:pPr>
            <a:r>
              <a:rPr lang="en-IN" dirty="0"/>
              <a:t>MSISDN</a:t>
            </a:r>
          </a:p>
        </p:txBody>
      </p:sp>
    </p:spTree>
    <p:extLst>
      <p:ext uri="{BB962C8B-B14F-4D97-AF65-F5344CB8AC3E}">
        <p14:creationId xmlns:p14="http://schemas.microsoft.com/office/powerpoint/2010/main" val="34218143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37494A81-93FA-1B91-9A5E-FA036543F117}"/>
              </a:ext>
            </a:extLst>
          </p:cNvPr>
          <p:cNvSpPr>
            <a:spLocks noGrp="1" noChangeArrowheads="1"/>
          </p:cNvSpPr>
          <p:nvPr>
            <p:ph type="title"/>
          </p:nvPr>
        </p:nvSpPr>
        <p:spPr>
          <a:xfrm>
            <a:off x="1657350" y="1028700"/>
            <a:ext cx="5829300" cy="857250"/>
          </a:xfrm>
        </p:spPr>
        <p:txBody>
          <a:bodyPr/>
          <a:lstStyle/>
          <a:p>
            <a:pPr eaLnBrk="1" hangingPunct="1"/>
            <a:r>
              <a:rPr lang="en-US" altLang="en-US" sz="2700" b="1" dirty="0">
                <a:latin typeface="Times New Roman" panose="02020603050405020304" pitchFamily="18" charset="0"/>
              </a:rPr>
              <a:t>Characteristics of GSM Standard</a:t>
            </a:r>
          </a:p>
        </p:txBody>
      </p:sp>
      <p:sp>
        <p:nvSpPr>
          <p:cNvPr id="66563" name="Rectangle 3">
            <a:extLst>
              <a:ext uri="{FF2B5EF4-FFF2-40B4-BE49-F238E27FC236}">
                <a16:creationId xmlns:a16="http://schemas.microsoft.com/office/drawing/2014/main" id="{6255421B-4C2E-E873-A13E-0B6F12492D09}"/>
              </a:ext>
            </a:extLst>
          </p:cNvPr>
          <p:cNvSpPr>
            <a:spLocks noGrp="1" noChangeArrowheads="1"/>
          </p:cNvSpPr>
          <p:nvPr>
            <p:ph idx="1"/>
          </p:nvPr>
        </p:nvSpPr>
        <p:spPr>
          <a:xfrm>
            <a:off x="685800" y="1885950"/>
            <a:ext cx="6800850" cy="3657600"/>
          </a:xfrm>
        </p:spPr>
        <p:txBody>
          <a:bodyPr>
            <a:normAutofit/>
          </a:bodyPr>
          <a:lstStyle/>
          <a:p>
            <a:pPr eaLnBrk="1" hangingPunct="1">
              <a:buClr>
                <a:schemeClr val="tx1"/>
              </a:buClr>
            </a:pPr>
            <a:r>
              <a:rPr lang="en-US" altLang="en-US" sz="1800" dirty="0"/>
              <a:t>Fully digital system using 900,1800 MHz frequency band</a:t>
            </a:r>
            <a:r>
              <a:rPr lang="en-US" altLang="en-US" dirty="0"/>
              <a:t>.</a:t>
            </a:r>
          </a:p>
          <a:p>
            <a:pPr eaLnBrk="1" hangingPunct="1">
              <a:buClr>
                <a:schemeClr val="tx1"/>
              </a:buClr>
            </a:pPr>
            <a:r>
              <a:rPr lang="en-US" altLang="en-US" sz="1800" dirty="0"/>
              <a:t>TDMA over radio carriers(200 </a:t>
            </a:r>
            <a:r>
              <a:rPr lang="en-US" altLang="en-US" sz="1800" dirty="0" err="1"/>
              <a:t>KHz</a:t>
            </a:r>
            <a:r>
              <a:rPr lang="en-US" altLang="en-US" sz="1800" dirty="0"/>
              <a:t> carrier spacing.</a:t>
            </a:r>
          </a:p>
          <a:p>
            <a:pPr eaLnBrk="1" hangingPunct="1">
              <a:buClr>
                <a:schemeClr val="tx1"/>
              </a:buClr>
            </a:pPr>
            <a:r>
              <a:rPr lang="en-US" altLang="en-US" sz="1800" dirty="0"/>
              <a:t>8 full rate or 16 half rate TDMA channels per carrier.</a:t>
            </a:r>
          </a:p>
          <a:p>
            <a:pPr eaLnBrk="1" hangingPunct="1">
              <a:buClr>
                <a:schemeClr val="tx1"/>
              </a:buClr>
            </a:pPr>
            <a:r>
              <a:rPr lang="en-US" altLang="en-US" sz="1800" dirty="0"/>
              <a:t>User/terminal authentication for fraud control.</a:t>
            </a:r>
          </a:p>
          <a:p>
            <a:pPr eaLnBrk="1" hangingPunct="1">
              <a:buClr>
                <a:schemeClr val="tx1"/>
              </a:buClr>
            </a:pPr>
            <a:r>
              <a:rPr lang="en-US" altLang="en-US" sz="1800" dirty="0"/>
              <a:t>Encryption of speech and data transmission over the radio path.</a:t>
            </a:r>
          </a:p>
          <a:p>
            <a:pPr eaLnBrk="1" hangingPunct="1">
              <a:buClr>
                <a:schemeClr val="tx1"/>
              </a:buClr>
            </a:pPr>
            <a:r>
              <a:rPr lang="en-US" altLang="en-US" sz="1800" dirty="0"/>
              <a:t>Full international roaming capability.</a:t>
            </a:r>
          </a:p>
          <a:p>
            <a:pPr eaLnBrk="1" hangingPunct="1">
              <a:buClr>
                <a:schemeClr val="tx1"/>
              </a:buClr>
            </a:pPr>
            <a:r>
              <a:rPr lang="en-US" altLang="en-US" sz="1800" dirty="0"/>
              <a:t>Low speed data services (</a:t>
            </a:r>
            <a:r>
              <a:rPr lang="en-US" altLang="en-US" sz="1800" dirty="0" err="1"/>
              <a:t>upto</a:t>
            </a:r>
            <a:r>
              <a:rPr lang="en-US" altLang="en-US" sz="1800" dirty="0"/>
              <a:t> 9.6 </a:t>
            </a:r>
            <a:r>
              <a:rPr lang="en-US" altLang="en-US" sz="1800" dirty="0" err="1"/>
              <a:t>Kb</a:t>
            </a:r>
            <a:r>
              <a:rPr lang="en-US" altLang="en-US" sz="1800" dirty="0"/>
              <a:t>/s).</a:t>
            </a:r>
          </a:p>
          <a:p>
            <a:pPr eaLnBrk="1" hangingPunct="1">
              <a:buClr>
                <a:schemeClr val="tx1"/>
              </a:buClr>
            </a:pPr>
            <a:r>
              <a:rPr lang="en-US" altLang="en-US" sz="1800" dirty="0"/>
              <a:t>Compatibility with ISDN.</a:t>
            </a:r>
          </a:p>
          <a:p>
            <a:pPr eaLnBrk="1" hangingPunct="1">
              <a:buClr>
                <a:schemeClr val="tx1"/>
              </a:buClr>
            </a:pPr>
            <a:r>
              <a:rPr lang="en-US" altLang="en-US" sz="1800" dirty="0"/>
              <a:t>Support of Short Message Service (SMS).</a:t>
            </a:r>
          </a:p>
        </p:txBody>
      </p:sp>
    </p:spTree>
    <p:extLst>
      <p:ext uri="{BB962C8B-B14F-4D97-AF65-F5344CB8AC3E}">
        <p14:creationId xmlns:p14="http://schemas.microsoft.com/office/powerpoint/2010/main" val="217845785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CC78E3D8-EB3A-6BE1-4E8C-1D84487183FF}"/>
              </a:ext>
            </a:extLst>
          </p:cNvPr>
          <p:cNvSpPr>
            <a:spLocks noGrp="1" noChangeArrowheads="1"/>
          </p:cNvSpPr>
          <p:nvPr>
            <p:ph type="title"/>
          </p:nvPr>
        </p:nvSpPr>
        <p:spPr/>
        <p:txBody>
          <a:bodyPr/>
          <a:lstStyle/>
          <a:p>
            <a:pPr eaLnBrk="1" hangingPunct="1"/>
            <a:r>
              <a:rPr lang="en-US" altLang="en-US" sz="2700">
                <a:latin typeface="Times New Roman" panose="02020603050405020304" pitchFamily="18" charset="0"/>
              </a:rPr>
              <a:t>Advantages of GSM over Analog system</a:t>
            </a:r>
          </a:p>
        </p:txBody>
      </p:sp>
      <p:sp>
        <p:nvSpPr>
          <p:cNvPr id="67587" name="Rectangle 3">
            <a:extLst>
              <a:ext uri="{FF2B5EF4-FFF2-40B4-BE49-F238E27FC236}">
                <a16:creationId xmlns:a16="http://schemas.microsoft.com/office/drawing/2014/main" id="{A3C9D484-BEE9-16A8-29DE-26516BCD0F53}"/>
              </a:ext>
            </a:extLst>
          </p:cNvPr>
          <p:cNvSpPr>
            <a:spLocks noGrp="1" noChangeArrowheads="1"/>
          </p:cNvSpPr>
          <p:nvPr>
            <p:ph idx="1"/>
          </p:nvPr>
        </p:nvSpPr>
        <p:spPr/>
        <p:txBody>
          <a:bodyPr>
            <a:normAutofit fontScale="92500"/>
          </a:bodyPr>
          <a:lstStyle/>
          <a:p>
            <a:pPr eaLnBrk="1" hangingPunct="1"/>
            <a:r>
              <a:rPr lang="en-US" altLang="en-US" dirty="0"/>
              <a:t>Capacity increases</a:t>
            </a:r>
          </a:p>
          <a:p>
            <a:pPr eaLnBrk="1" hangingPunct="1"/>
            <a:r>
              <a:rPr lang="en-US" altLang="en-US" dirty="0"/>
              <a:t>Reduced RF transmission power and longer battery life.</a:t>
            </a:r>
          </a:p>
          <a:p>
            <a:pPr eaLnBrk="1" hangingPunct="1"/>
            <a:r>
              <a:rPr lang="en-US" altLang="en-US" dirty="0"/>
              <a:t>International roaming capability.</a:t>
            </a:r>
          </a:p>
          <a:p>
            <a:pPr eaLnBrk="1" hangingPunct="1"/>
            <a:r>
              <a:rPr lang="en-US" altLang="en-US" dirty="0"/>
              <a:t>Better security against fraud (through terminal validation and user authentication).</a:t>
            </a:r>
          </a:p>
          <a:p>
            <a:pPr eaLnBrk="1" hangingPunct="1"/>
            <a:r>
              <a:rPr lang="en-US" altLang="en-US" dirty="0"/>
              <a:t>Encryption capability for information security and privacy.</a:t>
            </a:r>
          </a:p>
          <a:p>
            <a:pPr eaLnBrk="1" hangingPunct="1"/>
            <a:r>
              <a:rPr lang="en-US" altLang="en-US" dirty="0"/>
              <a:t>Compatibility with </a:t>
            </a:r>
            <a:r>
              <a:rPr lang="en-IN" b="0" i="0" dirty="0">
                <a:solidFill>
                  <a:srgbClr val="001D35"/>
                </a:solidFill>
                <a:effectLst/>
                <a:highlight>
                  <a:srgbClr val="FFFFFF"/>
                </a:highlight>
                <a:latin typeface="Google Sans"/>
              </a:rPr>
              <a:t> </a:t>
            </a:r>
            <a:r>
              <a:rPr lang="en-IN" b="0" i="0" dirty="0">
                <a:solidFill>
                  <a:srgbClr val="001D35"/>
                </a:solidFill>
                <a:effectLst/>
                <a:highlight>
                  <a:srgbClr val="FFFFFF"/>
                </a:highlight>
                <a:latin typeface="Google Sans"/>
                <a:hlinkClick r:id="rId2"/>
              </a:rPr>
              <a:t>Integrated Services Digital Network</a:t>
            </a:r>
            <a:r>
              <a:rPr lang="en-IN" dirty="0">
                <a:solidFill>
                  <a:srgbClr val="001D35"/>
                </a:solidFill>
                <a:highlight>
                  <a:srgbClr val="FFFFFF"/>
                </a:highlight>
                <a:latin typeface="Google Sans"/>
              </a:rPr>
              <a:t>(I</a:t>
            </a:r>
            <a:r>
              <a:rPr lang="en-US" altLang="en-US" dirty="0"/>
              <a:t>SDN) , leading to wider range of services</a:t>
            </a:r>
          </a:p>
        </p:txBody>
      </p:sp>
    </p:spTree>
    <p:extLst>
      <p:ext uri="{BB962C8B-B14F-4D97-AF65-F5344CB8AC3E}">
        <p14:creationId xmlns:p14="http://schemas.microsoft.com/office/powerpoint/2010/main" val="26855882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BBEBC481-9B68-AD3C-47BC-C3501BD70C57}"/>
              </a:ext>
            </a:extLst>
          </p:cNvPr>
          <p:cNvSpPr>
            <a:spLocks noGrp="1" noChangeArrowheads="1"/>
          </p:cNvSpPr>
          <p:nvPr>
            <p:ph type="title"/>
          </p:nvPr>
        </p:nvSpPr>
        <p:spPr/>
        <p:txBody>
          <a:bodyPr/>
          <a:lstStyle/>
          <a:p>
            <a:pPr eaLnBrk="1" hangingPunct="1"/>
            <a:r>
              <a:rPr lang="en-US" altLang="en-US" sz="2700" b="1">
                <a:latin typeface="Times New Roman" panose="02020603050405020304" pitchFamily="18" charset="0"/>
              </a:rPr>
              <a:t>GSM Applications</a:t>
            </a:r>
          </a:p>
        </p:txBody>
      </p:sp>
      <p:sp>
        <p:nvSpPr>
          <p:cNvPr id="68611" name="Rectangle 3">
            <a:extLst>
              <a:ext uri="{FF2B5EF4-FFF2-40B4-BE49-F238E27FC236}">
                <a16:creationId xmlns:a16="http://schemas.microsoft.com/office/drawing/2014/main" id="{B823623F-65CE-5C45-BE3C-B3310946FEC3}"/>
              </a:ext>
            </a:extLst>
          </p:cNvPr>
          <p:cNvSpPr>
            <a:spLocks noGrp="1" noChangeArrowheads="1"/>
          </p:cNvSpPr>
          <p:nvPr>
            <p:ph idx="1"/>
          </p:nvPr>
        </p:nvSpPr>
        <p:spPr/>
        <p:txBody>
          <a:bodyPr/>
          <a:lstStyle/>
          <a:p>
            <a:pPr eaLnBrk="1" hangingPunct="1"/>
            <a:r>
              <a:rPr lang="en-US" altLang="en-US" sz="1800"/>
              <a:t>Mobile telephony</a:t>
            </a:r>
          </a:p>
          <a:p>
            <a:pPr eaLnBrk="1" hangingPunct="1"/>
            <a:r>
              <a:rPr lang="en-US" altLang="en-US" sz="1800"/>
              <a:t>GSM-R</a:t>
            </a:r>
          </a:p>
          <a:p>
            <a:pPr eaLnBrk="1" hangingPunct="1"/>
            <a:r>
              <a:rPr lang="en-US" altLang="en-US" sz="1800"/>
              <a:t>Telemetry System</a:t>
            </a:r>
          </a:p>
          <a:p>
            <a:pPr eaLnBrk="1" hangingPunct="1">
              <a:buFont typeface="Wingdings" panose="05000000000000000000" pitchFamily="2" charset="2"/>
              <a:buNone/>
            </a:pPr>
            <a:r>
              <a:rPr lang="en-US" altLang="en-US" sz="1800"/>
              <a:t>  - Fleet management</a:t>
            </a:r>
          </a:p>
          <a:p>
            <a:pPr eaLnBrk="1" hangingPunct="1">
              <a:buFont typeface="Wingdings" panose="05000000000000000000" pitchFamily="2" charset="2"/>
              <a:buNone/>
            </a:pPr>
            <a:r>
              <a:rPr lang="en-US" altLang="en-US" sz="1800"/>
              <a:t>  - Automatic meter reading</a:t>
            </a:r>
          </a:p>
          <a:p>
            <a:pPr eaLnBrk="1" hangingPunct="1">
              <a:buFont typeface="Wingdings" panose="05000000000000000000" pitchFamily="2" charset="2"/>
              <a:buNone/>
            </a:pPr>
            <a:r>
              <a:rPr lang="en-US" altLang="en-US" sz="1800"/>
              <a:t>  - Toll Collection</a:t>
            </a:r>
          </a:p>
          <a:p>
            <a:pPr eaLnBrk="1" hangingPunct="1">
              <a:buFont typeface="Wingdings" panose="05000000000000000000" pitchFamily="2" charset="2"/>
              <a:buNone/>
            </a:pPr>
            <a:r>
              <a:rPr lang="en-US" altLang="en-US" sz="1800"/>
              <a:t>  - Remote control and fault reporting of DG sets</a:t>
            </a:r>
          </a:p>
          <a:p>
            <a:pPr eaLnBrk="1" hangingPunct="1"/>
            <a:r>
              <a:rPr lang="en-US" altLang="en-US" sz="1800"/>
              <a:t>Value Added Services</a:t>
            </a:r>
          </a:p>
          <a:p>
            <a:pPr eaLnBrk="1" hangingPunct="1">
              <a:buFont typeface="Wingdings" panose="05000000000000000000" pitchFamily="2" charset="2"/>
              <a:buNone/>
            </a:pPr>
            <a:endParaRPr lang="en-US" altLang="en-US" sz="1800"/>
          </a:p>
          <a:p>
            <a:pPr eaLnBrk="1" hangingPunct="1"/>
            <a:endParaRPr lang="en-US" altLang="en-US" sz="1800"/>
          </a:p>
          <a:p>
            <a:pPr eaLnBrk="1" hangingPunct="1"/>
            <a:endParaRPr lang="en-US" altLang="en-US" sz="1800"/>
          </a:p>
        </p:txBody>
      </p:sp>
    </p:spTree>
    <p:extLst>
      <p:ext uri="{BB962C8B-B14F-4D97-AF65-F5344CB8AC3E}">
        <p14:creationId xmlns:p14="http://schemas.microsoft.com/office/powerpoint/2010/main" val="3176614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026">
            <a:extLst>
              <a:ext uri="{FF2B5EF4-FFF2-40B4-BE49-F238E27FC236}">
                <a16:creationId xmlns:a16="http://schemas.microsoft.com/office/drawing/2014/main" id="{641880FF-1CE7-36DE-978B-AB144189EBA4}"/>
              </a:ext>
            </a:extLst>
          </p:cNvPr>
          <p:cNvSpPr>
            <a:spLocks noGrp="1" noChangeArrowheads="1"/>
          </p:cNvSpPr>
          <p:nvPr>
            <p:ph type="title"/>
          </p:nvPr>
        </p:nvSpPr>
        <p:spPr>
          <a:xfrm>
            <a:off x="393192" y="714375"/>
            <a:ext cx="5829300" cy="857250"/>
          </a:xfrm>
        </p:spPr>
        <p:txBody>
          <a:bodyPr/>
          <a:lstStyle/>
          <a:p>
            <a:pPr eaLnBrk="1" hangingPunct="1"/>
            <a:r>
              <a:rPr lang="en-US" altLang="en-US" sz="2700" b="1" dirty="0">
                <a:latin typeface="Times New Roman" panose="02020603050405020304" pitchFamily="18" charset="0"/>
              </a:rPr>
              <a:t>Future Of GSM</a:t>
            </a:r>
          </a:p>
        </p:txBody>
      </p:sp>
      <p:sp>
        <p:nvSpPr>
          <p:cNvPr id="69635" name="Rectangle 1027">
            <a:extLst>
              <a:ext uri="{FF2B5EF4-FFF2-40B4-BE49-F238E27FC236}">
                <a16:creationId xmlns:a16="http://schemas.microsoft.com/office/drawing/2014/main" id="{01FE951B-57F1-4435-601C-7DB260BB803B}"/>
              </a:ext>
            </a:extLst>
          </p:cNvPr>
          <p:cNvSpPr>
            <a:spLocks noGrp="1" noChangeArrowheads="1"/>
          </p:cNvSpPr>
          <p:nvPr>
            <p:ph idx="1"/>
          </p:nvPr>
        </p:nvSpPr>
        <p:spPr>
          <a:xfrm>
            <a:off x="256032" y="1943100"/>
            <a:ext cx="7230618" cy="3771900"/>
          </a:xfrm>
        </p:spPr>
        <p:txBody>
          <a:bodyPr>
            <a:normAutofit fontScale="92500" lnSpcReduction="10000"/>
          </a:bodyPr>
          <a:lstStyle/>
          <a:p>
            <a:pPr lvl="1" algn="just" eaLnBrk="1" hangingPunct="1">
              <a:buFont typeface="Wingdings" panose="05000000000000000000" pitchFamily="2" charset="2"/>
              <a:buChar char="v"/>
            </a:pPr>
            <a:r>
              <a:rPr lang="en-US" altLang="en-US" sz="1500"/>
              <a:t>2nd Generation </a:t>
            </a:r>
          </a:p>
          <a:p>
            <a:pPr lvl="2" algn="just" eaLnBrk="1" hangingPunct="1">
              <a:buClr>
                <a:schemeClr val="tx1"/>
              </a:buClr>
              <a:buSzPct val="70000"/>
              <a:buFont typeface="Wingdings" panose="05000000000000000000" pitchFamily="2" charset="2"/>
              <a:buChar char="q"/>
            </a:pPr>
            <a:r>
              <a:rPr lang="en-US" altLang="en-US"/>
              <a:t>GSM -9.6 Kbps (data rate)</a:t>
            </a:r>
          </a:p>
          <a:p>
            <a:pPr lvl="2" algn="just" eaLnBrk="1" hangingPunct="1">
              <a:buClr>
                <a:schemeClr val="tx1"/>
              </a:buClr>
              <a:buSzPct val="70000"/>
              <a:buFont typeface="Wingdings" panose="05000000000000000000" pitchFamily="2" charset="2"/>
              <a:buNone/>
            </a:pPr>
            <a:endParaRPr lang="en-US" altLang="en-US"/>
          </a:p>
          <a:p>
            <a:pPr lvl="1" algn="just" eaLnBrk="1" hangingPunct="1">
              <a:buFont typeface="Wingdings" panose="05000000000000000000" pitchFamily="2" charset="2"/>
              <a:buChar char="v"/>
            </a:pPr>
            <a:r>
              <a:rPr lang="en-US" altLang="en-US" sz="1500"/>
              <a:t>2.5 Generation ( Future of GSM)</a:t>
            </a:r>
          </a:p>
          <a:p>
            <a:pPr lvl="2" algn="just" eaLnBrk="1" hangingPunct="1">
              <a:buClr>
                <a:schemeClr val="tx1"/>
              </a:buClr>
              <a:buFont typeface="Wingdings" panose="05000000000000000000" pitchFamily="2" charset="2"/>
              <a:buChar char="q"/>
            </a:pPr>
            <a:r>
              <a:rPr lang="en-US" altLang="en-US"/>
              <a:t>HSCSD (High Speed ckt Switched  data)</a:t>
            </a:r>
          </a:p>
          <a:p>
            <a:pPr lvl="3" algn="just" eaLnBrk="1" hangingPunct="1">
              <a:buFont typeface="Wingdings" panose="05000000000000000000" pitchFamily="2" charset="2"/>
              <a:buChar char="Ø"/>
            </a:pPr>
            <a:r>
              <a:rPr lang="en-US" altLang="en-US"/>
              <a:t>Data rate : 76.8 Kbps (9.6 x 8 kbps)</a:t>
            </a:r>
          </a:p>
          <a:p>
            <a:pPr lvl="2" algn="just" eaLnBrk="1" hangingPunct="1">
              <a:buClr>
                <a:schemeClr val="tx1"/>
              </a:buClr>
              <a:buFont typeface="Wingdings" panose="05000000000000000000" pitchFamily="2" charset="2"/>
              <a:buChar char="q"/>
            </a:pPr>
            <a:r>
              <a:rPr lang="en-US" altLang="en-US"/>
              <a:t>GPRS (General Packet Radio service)</a:t>
            </a:r>
          </a:p>
          <a:p>
            <a:pPr lvl="3" algn="just" eaLnBrk="1" hangingPunct="1">
              <a:buFont typeface="Wingdings" panose="05000000000000000000" pitchFamily="2" charset="2"/>
              <a:buChar char="Ø"/>
            </a:pPr>
            <a:r>
              <a:rPr lang="en-US" altLang="en-US"/>
              <a:t>Data rate: 14.4 - 115.2 Kbps</a:t>
            </a:r>
          </a:p>
          <a:p>
            <a:pPr lvl="2" algn="just" eaLnBrk="1" hangingPunct="1">
              <a:buClr>
                <a:schemeClr val="tx1"/>
              </a:buClr>
              <a:buFont typeface="Wingdings" panose="05000000000000000000" pitchFamily="2" charset="2"/>
              <a:buChar char="q"/>
            </a:pPr>
            <a:r>
              <a:rPr lang="en-US" altLang="en-US"/>
              <a:t>EDGE (Enhanced data rate for GSM Evolution)</a:t>
            </a:r>
          </a:p>
          <a:p>
            <a:pPr lvl="3" algn="just" eaLnBrk="1" hangingPunct="1">
              <a:buFont typeface="Wingdings" panose="05000000000000000000" pitchFamily="2" charset="2"/>
              <a:buChar char="Ø"/>
            </a:pPr>
            <a:r>
              <a:rPr lang="en-US" altLang="en-US"/>
              <a:t>Data rate: 547.2 Kbps (max) </a:t>
            </a:r>
          </a:p>
          <a:p>
            <a:pPr lvl="1" algn="just" eaLnBrk="1" hangingPunct="1">
              <a:buFont typeface="Wingdings" panose="05000000000000000000" pitchFamily="2" charset="2"/>
              <a:buChar char="v"/>
            </a:pPr>
            <a:r>
              <a:rPr lang="en-US" altLang="en-US" sz="1500"/>
              <a:t> 3 Generation</a:t>
            </a:r>
          </a:p>
          <a:p>
            <a:pPr lvl="2" algn="just" eaLnBrk="1" hangingPunct="1">
              <a:buFont typeface="Wingdings" panose="05000000000000000000" pitchFamily="2" charset="2"/>
              <a:buChar char="q"/>
            </a:pPr>
            <a:r>
              <a:rPr lang="en-US" altLang="en-US"/>
              <a:t>WCDMA(Wide band CDMA)</a:t>
            </a:r>
          </a:p>
          <a:p>
            <a:pPr lvl="3" algn="just" eaLnBrk="1" hangingPunct="1">
              <a:buFont typeface="Wingdings" panose="05000000000000000000" pitchFamily="2" charset="2"/>
              <a:buChar char="Ø"/>
            </a:pPr>
            <a:r>
              <a:rPr lang="en-US" altLang="en-US"/>
              <a:t>Data rate : 0.348 – 2.0 Mbps</a:t>
            </a:r>
          </a:p>
        </p:txBody>
      </p:sp>
    </p:spTree>
    <p:extLst>
      <p:ext uri="{BB962C8B-B14F-4D97-AF65-F5344CB8AC3E}">
        <p14:creationId xmlns:p14="http://schemas.microsoft.com/office/powerpoint/2010/main" val="17143954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a:extLst>
              <a:ext uri="{FF2B5EF4-FFF2-40B4-BE49-F238E27FC236}">
                <a16:creationId xmlns:a16="http://schemas.microsoft.com/office/drawing/2014/main" id="{0252E88C-1855-2083-AA76-6F360731780C}"/>
              </a:ext>
            </a:extLst>
          </p:cNvPr>
          <p:cNvSpPr>
            <a:spLocks noGrp="1" noChangeArrowheads="1"/>
          </p:cNvSpPr>
          <p:nvPr>
            <p:ph type="title"/>
          </p:nvPr>
        </p:nvSpPr>
        <p:spPr>
          <a:xfrm>
            <a:off x="1143000" y="152400"/>
            <a:ext cx="7772400" cy="762000"/>
          </a:xfrm>
        </p:spPr>
        <p:txBody>
          <a:bodyPr/>
          <a:lstStyle/>
          <a:p>
            <a:r>
              <a:rPr lang="en-US" altLang="en-US" sz="3600">
                <a:solidFill>
                  <a:schemeClr val="tx1"/>
                </a:solidFill>
                <a:latin typeface="Times New Roman" panose="02020603050405020304" pitchFamily="18" charset="0"/>
              </a:rPr>
              <a:t>Signal Strength</a:t>
            </a:r>
          </a:p>
        </p:txBody>
      </p:sp>
      <p:sp>
        <p:nvSpPr>
          <p:cNvPr id="34819" name="Slide Number Placeholder 5">
            <a:extLst>
              <a:ext uri="{FF2B5EF4-FFF2-40B4-BE49-F238E27FC236}">
                <a16:creationId xmlns:a16="http://schemas.microsoft.com/office/drawing/2014/main" id="{84012583-174C-A541-DA05-880F20BDAE5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D5D6549E-C58A-4BB8-9B28-04C1794B8254}" type="slidenum">
              <a:rPr lang="en-US" altLang="en-US" smtClean="0"/>
              <a:pPr/>
              <a:t>77</a:t>
            </a:fld>
            <a:endParaRPr lang="en-US" altLang="en-US"/>
          </a:p>
        </p:txBody>
      </p:sp>
      <p:sp>
        <p:nvSpPr>
          <p:cNvPr id="34820" name="Oval 1059">
            <a:extLst>
              <a:ext uri="{FF2B5EF4-FFF2-40B4-BE49-F238E27FC236}">
                <a16:creationId xmlns:a16="http://schemas.microsoft.com/office/drawing/2014/main" id="{FDBCF0C3-6839-AF16-B7D3-7AB4ADD401D4}"/>
              </a:ext>
            </a:extLst>
          </p:cNvPr>
          <p:cNvSpPr>
            <a:spLocks noChangeArrowheads="1"/>
          </p:cNvSpPr>
          <p:nvPr/>
        </p:nvSpPr>
        <p:spPr bwMode="auto">
          <a:xfrm>
            <a:off x="2667000" y="2743200"/>
            <a:ext cx="1066800" cy="990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1" name="Oval 1060">
            <a:extLst>
              <a:ext uri="{FF2B5EF4-FFF2-40B4-BE49-F238E27FC236}">
                <a16:creationId xmlns:a16="http://schemas.microsoft.com/office/drawing/2014/main" id="{E21E38D8-6055-A737-89A0-2AEC4161C5EE}"/>
              </a:ext>
            </a:extLst>
          </p:cNvPr>
          <p:cNvSpPr>
            <a:spLocks noChangeArrowheads="1"/>
          </p:cNvSpPr>
          <p:nvPr/>
        </p:nvSpPr>
        <p:spPr bwMode="auto">
          <a:xfrm>
            <a:off x="2286000" y="2362200"/>
            <a:ext cx="1828800" cy="1752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2" name="Oval 1061">
            <a:extLst>
              <a:ext uri="{FF2B5EF4-FFF2-40B4-BE49-F238E27FC236}">
                <a16:creationId xmlns:a16="http://schemas.microsoft.com/office/drawing/2014/main" id="{14263AE0-A433-16E0-A2FE-3C6969D3EB2D}"/>
              </a:ext>
            </a:extLst>
          </p:cNvPr>
          <p:cNvSpPr>
            <a:spLocks noChangeArrowheads="1"/>
          </p:cNvSpPr>
          <p:nvPr/>
        </p:nvSpPr>
        <p:spPr bwMode="auto">
          <a:xfrm>
            <a:off x="1905000" y="1981200"/>
            <a:ext cx="2590800" cy="2514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3" name="Oval 1062">
            <a:extLst>
              <a:ext uri="{FF2B5EF4-FFF2-40B4-BE49-F238E27FC236}">
                <a16:creationId xmlns:a16="http://schemas.microsoft.com/office/drawing/2014/main" id="{0D3C7C0D-866D-2D50-BA95-3A129EA78BF9}"/>
              </a:ext>
            </a:extLst>
          </p:cNvPr>
          <p:cNvSpPr>
            <a:spLocks noChangeArrowheads="1"/>
          </p:cNvSpPr>
          <p:nvPr/>
        </p:nvSpPr>
        <p:spPr bwMode="auto">
          <a:xfrm>
            <a:off x="1524000" y="1600200"/>
            <a:ext cx="3352800" cy="3276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4" name="Oval 1063">
            <a:extLst>
              <a:ext uri="{FF2B5EF4-FFF2-40B4-BE49-F238E27FC236}">
                <a16:creationId xmlns:a16="http://schemas.microsoft.com/office/drawing/2014/main" id="{ABFB04FE-4C1B-26AD-6A44-F0944D960B09}"/>
              </a:ext>
            </a:extLst>
          </p:cNvPr>
          <p:cNvSpPr>
            <a:spLocks noChangeArrowheads="1"/>
          </p:cNvSpPr>
          <p:nvPr/>
        </p:nvSpPr>
        <p:spPr bwMode="auto">
          <a:xfrm>
            <a:off x="1143000" y="1219200"/>
            <a:ext cx="4114800" cy="4038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5" name="Text Box 1064">
            <a:extLst>
              <a:ext uri="{FF2B5EF4-FFF2-40B4-BE49-F238E27FC236}">
                <a16:creationId xmlns:a16="http://schemas.microsoft.com/office/drawing/2014/main" id="{DE8E9B69-10EE-A1AB-FD67-1437857525AE}"/>
              </a:ext>
            </a:extLst>
          </p:cNvPr>
          <p:cNvSpPr txBox="1">
            <a:spLocks noChangeArrowheads="1"/>
          </p:cNvSpPr>
          <p:nvPr/>
        </p:nvSpPr>
        <p:spPr bwMode="auto">
          <a:xfrm>
            <a:off x="762000" y="5562600"/>
            <a:ext cx="3706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Select cell i on left of boundary</a:t>
            </a:r>
          </a:p>
        </p:txBody>
      </p:sp>
      <p:sp>
        <p:nvSpPr>
          <p:cNvPr id="34826" name="Oval 1065">
            <a:extLst>
              <a:ext uri="{FF2B5EF4-FFF2-40B4-BE49-F238E27FC236}">
                <a16:creationId xmlns:a16="http://schemas.microsoft.com/office/drawing/2014/main" id="{B627B112-E990-FFB0-E743-C4B9CCF261AD}"/>
              </a:ext>
            </a:extLst>
          </p:cNvPr>
          <p:cNvSpPr>
            <a:spLocks noChangeArrowheads="1"/>
          </p:cNvSpPr>
          <p:nvPr/>
        </p:nvSpPr>
        <p:spPr bwMode="auto">
          <a:xfrm>
            <a:off x="5257800" y="2743200"/>
            <a:ext cx="1066800" cy="9906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7" name="Oval 1066">
            <a:extLst>
              <a:ext uri="{FF2B5EF4-FFF2-40B4-BE49-F238E27FC236}">
                <a16:creationId xmlns:a16="http://schemas.microsoft.com/office/drawing/2014/main" id="{083B336D-1252-08BB-F668-5886363EF255}"/>
              </a:ext>
            </a:extLst>
          </p:cNvPr>
          <p:cNvSpPr>
            <a:spLocks noChangeArrowheads="1"/>
          </p:cNvSpPr>
          <p:nvPr/>
        </p:nvSpPr>
        <p:spPr bwMode="auto">
          <a:xfrm>
            <a:off x="4876800" y="2362200"/>
            <a:ext cx="1828800" cy="17526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8" name="Oval 1067">
            <a:extLst>
              <a:ext uri="{FF2B5EF4-FFF2-40B4-BE49-F238E27FC236}">
                <a16:creationId xmlns:a16="http://schemas.microsoft.com/office/drawing/2014/main" id="{6CCF10D7-0F54-4FB5-D44B-4C971B97749F}"/>
              </a:ext>
            </a:extLst>
          </p:cNvPr>
          <p:cNvSpPr>
            <a:spLocks noChangeArrowheads="1"/>
          </p:cNvSpPr>
          <p:nvPr/>
        </p:nvSpPr>
        <p:spPr bwMode="auto">
          <a:xfrm>
            <a:off x="4495800" y="1981200"/>
            <a:ext cx="2590800" cy="25146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9" name="Oval 1068">
            <a:extLst>
              <a:ext uri="{FF2B5EF4-FFF2-40B4-BE49-F238E27FC236}">
                <a16:creationId xmlns:a16="http://schemas.microsoft.com/office/drawing/2014/main" id="{4036E1C7-871B-D698-0C0F-1E827DBDD636}"/>
              </a:ext>
            </a:extLst>
          </p:cNvPr>
          <p:cNvSpPr>
            <a:spLocks noChangeArrowheads="1"/>
          </p:cNvSpPr>
          <p:nvPr/>
        </p:nvSpPr>
        <p:spPr bwMode="auto">
          <a:xfrm>
            <a:off x="4114800" y="1600200"/>
            <a:ext cx="3352800" cy="32766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30" name="Oval 1069">
            <a:extLst>
              <a:ext uri="{FF2B5EF4-FFF2-40B4-BE49-F238E27FC236}">
                <a16:creationId xmlns:a16="http://schemas.microsoft.com/office/drawing/2014/main" id="{0EC2C4F0-269F-CEE7-9BBD-7C45F1CFF0E9}"/>
              </a:ext>
            </a:extLst>
          </p:cNvPr>
          <p:cNvSpPr>
            <a:spLocks noChangeArrowheads="1"/>
          </p:cNvSpPr>
          <p:nvPr/>
        </p:nvSpPr>
        <p:spPr bwMode="auto">
          <a:xfrm>
            <a:off x="3733800" y="1219200"/>
            <a:ext cx="4114800" cy="40386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31" name="Text Box 1070">
            <a:extLst>
              <a:ext uri="{FF2B5EF4-FFF2-40B4-BE49-F238E27FC236}">
                <a16:creationId xmlns:a16="http://schemas.microsoft.com/office/drawing/2014/main" id="{F090DEC8-FC6D-4E90-7969-45CA5A5AA0C8}"/>
              </a:ext>
            </a:extLst>
          </p:cNvPr>
          <p:cNvSpPr txBox="1">
            <a:spLocks noChangeArrowheads="1"/>
          </p:cNvSpPr>
          <p:nvPr/>
        </p:nvSpPr>
        <p:spPr bwMode="auto">
          <a:xfrm>
            <a:off x="4775200" y="5562600"/>
            <a:ext cx="368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Select cell j on right of boundary</a:t>
            </a:r>
          </a:p>
        </p:txBody>
      </p:sp>
      <p:sp>
        <p:nvSpPr>
          <p:cNvPr id="34832" name="Text Box 1071">
            <a:extLst>
              <a:ext uri="{FF2B5EF4-FFF2-40B4-BE49-F238E27FC236}">
                <a16:creationId xmlns:a16="http://schemas.microsoft.com/office/drawing/2014/main" id="{36323077-15DE-8B86-B263-B874F01ADD51}"/>
              </a:ext>
            </a:extLst>
          </p:cNvPr>
          <p:cNvSpPr txBox="1">
            <a:spLocks noChangeArrowheads="1"/>
          </p:cNvSpPr>
          <p:nvPr/>
        </p:nvSpPr>
        <p:spPr bwMode="auto">
          <a:xfrm>
            <a:off x="3611563" y="6019800"/>
            <a:ext cx="1874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Ideal boundary</a:t>
            </a:r>
          </a:p>
        </p:txBody>
      </p:sp>
      <p:sp>
        <p:nvSpPr>
          <p:cNvPr id="34833" name="Line 1072">
            <a:extLst>
              <a:ext uri="{FF2B5EF4-FFF2-40B4-BE49-F238E27FC236}">
                <a16:creationId xmlns:a16="http://schemas.microsoft.com/office/drawing/2014/main" id="{7BF4B337-43E4-A146-2C2C-A84A4AF2FD75}"/>
              </a:ext>
            </a:extLst>
          </p:cNvPr>
          <p:cNvSpPr>
            <a:spLocks noChangeShapeType="1"/>
          </p:cNvSpPr>
          <p:nvPr/>
        </p:nvSpPr>
        <p:spPr bwMode="auto">
          <a:xfrm>
            <a:off x="4495800" y="914400"/>
            <a:ext cx="0" cy="4953000"/>
          </a:xfrm>
          <a:prstGeom prst="line">
            <a:avLst/>
          </a:prstGeom>
          <a:noFill/>
          <a:ln w="9525">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34834" name="Text Box 1073">
            <a:extLst>
              <a:ext uri="{FF2B5EF4-FFF2-40B4-BE49-F238E27FC236}">
                <a16:creationId xmlns:a16="http://schemas.microsoft.com/office/drawing/2014/main" id="{DBAAB8E4-F777-5486-3131-53D3430ECC7F}"/>
              </a:ext>
            </a:extLst>
          </p:cNvPr>
          <p:cNvSpPr txBox="1">
            <a:spLocks noChangeArrowheads="1"/>
          </p:cNvSpPr>
          <p:nvPr/>
        </p:nvSpPr>
        <p:spPr bwMode="auto">
          <a:xfrm>
            <a:off x="2819400" y="30321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Cell i</a:t>
            </a:r>
          </a:p>
        </p:txBody>
      </p:sp>
      <p:sp>
        <p:nvSpPr>
          <p:cNvPr id="34835" name="Text Box 1074">
            <a:extLst>
              <a:ext uri="{FF2B5EF4-FFF2-40B4-BE49-F238E27FC236}">
                <a16:creationId xmlns:a16="http://schemas.microsoft.com/office/drawing/2014/main" id="{DA6DC2A7-8176-E003-1B5A-6B9364F826D3}"/>
              </a:ext>
            </a:extLst>
          </p:cNvPr>
          <p:cNvSpPr txBox="1">
            <a:spLocks noChangeArrowheads="1"/>
          </p:cNvSpPr>
          <p:nvPr/>
        </p:nvSpPr>
        <p:spPr bwMode="auto">
          <a:xfrm>
            <a:off x="5410200" y="31083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Cell j</a:t>
            </a:r>
          </a:p>
        </p:txBody>
      </p:sp>
      <p:sp>
        <p:nvSpPr>
          <p:cNvPr id="34836" name="Text Box 1075">
            <a:extLst>
              <a:ext uri="{FF2B5EF4-FFF2-40B4-BE49-F238E27FC236}">
                <a16:creationId xmlns:a16="http://schemas.microsoft.com/office/drawing/2014/main" id="{C215AD14-FB43-99EB-D58A-3C2932BF093E}"/>
              </a:ext>
            </a:extLst>
          </p:cNvPr>
          <p:cNvSpPr txBox="1">
            <a:spLocks noChangeArrowheads="1"/>
          </p:cNvSpPr>
          <p:nvPr/>
        </p:nvSpPr>
        <p:spPr bwMode="auto">
          <a:xfrm>
            <a:off x="2438400" y="35052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-60</a:t>
            </a:r>
          </a:p>
        </p:txBody>
      </p:sp>
      <p:sp>
        <p:nvSpPr>
          <p:cNvPr id="34837" name="Text Box 1076">
            <a:extLst>
              <a:ext uri="{FF2B5EF4-FFF2-40B4-BE49-F238E27FC236}">
                <a16:creationId xmlns:a16="http://schemas.microsoft.com/office/drawing/2014/main" id="{44F672B2-571F-E6BD-8CB1-7A78E23A3961}"/>
              </a:ext>
            </a:extLst>
          </p:cNvPr>
          <p:cNvSpPr txBox="1">
            <a:spLocks noChangeArrowheads="1"/>
          </p:cNvSpPr>
          <p:nvPr/>
        </p:nvSpPr>
        <p:spPr bwMode="auto">
          <a:xfrm>
            <a:off x="2209800" y="3870325"/>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-70</a:t>
            </a:r>
          </a:p>
        </p:txBody>
      </p:sp>
      <p:sp>
        <p:nvSpPr>
          <p:cNvPr id="34838" name="Text Box 1077">
            <a:extLst>
              <a:ext uri="{FF2B5EF4-FFF2-40B4-BE49-F238E27FC236}">
                <a16:creationId xmlns:a16="http://schemas.microsoft.com/office/drawing/2014/main" id="{38F3D6E6-53D4-EADE-27AC-91DE787E1178}"/>
              </a:ext>
            </a:extLst>
          </p:cNvPr>
          <p:cNvSpPr txBox="1">
            <a:spLocks noChangeArrowheads="1"/>
          </p:cNvSpPr>
          <p:nvPr/>
        </p:nvSpPr>
        <p:spPr bwMode="auto">
          <a:xfrm>
            <a:off x="1981200" y="4175125"/>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-80</a:t>
            </a:r>
          </a:p>
        </p:txBody>
      </p:sp>
      <p:sp>
        <p:nvSpPr>
          <p:cNvPr id="34839" name="Text Box 1078">
            <a:extLst>
              <a:ext uri="{FF2B5EF4-FFF2-40B4-BE49-F238E27FC236}">
                <a16:creationId xmlns:a16="http://schemas.microsoft.com/office/drawing/2014/main" id="{73229094-CCFC-5798-262B-F928BFF4B21C}"/>
              </a:ext>
            </a:extLst>
          </p:cNvPr>
          <p:cNvSpPr txBox="1">
            <a:spLocks noChangeArrowheads="1"/>
          </p:cNvSpPr>
          <p:nvPr/>
        </p:nvSpPr>
        <p:spPr bwMode="auto">
          <a:xfrm>
            <a:off x="1828800" y="44799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-90</a:t>
            </a:r>
          </a:p>
        </p:txBody>
      </p:sp>
      <p:sp>
        <p:nvSpPr>
          <p:cNvPr id="34840" name="Text Box 1079">
            <a:extLst>
              <a:ext uri="{FF2B5EF4-FFF2-40B4-BE49-F238E27FC236}">
                <a16:creationId xmlns:a16="http://schemas.microsoft.com/office/drawing/2014/main" id="{FC054115-15D6-A3A7-DB9A-23DCCE9CAA1F}"/>
              </a:ext>
            </a:extLst>
          </p:cNvPr>
          <p:cNvSpPr txBox="1">
            <a:spLocks noChangeArrowheads="1"/>
          </p:cNvSpPr>
          <p:nvPr/>
        </p:nvSpPr>
        <p:spPr bwMode="auto">
          <a:xfrm>
            <a:off x="1524000" y="48768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-100</a:t>
            </a:r>
          </a:p>
        </p:txBody>
      </p:sp>
      <p:sp>
        <p:nvSpPr>
          <p:cNvPr id="34841" name="Text Box 1080">
            <a:extLst>
              <a:ext uri="{FF2B5EF4-FFF2-40B4-BE49-F238E27FC236}">
                <a16:creationId xmlns:a16="http://schemas.microsoft.com/office/drawing/2014/main" id="{C1C11ED1-C427-3AC7-87D6-B8747027CBFD}"/>
              </a:ext>
            </a:extLst>
          </p:cNvPr>
          <p:cNvSpPr txBox="1">
            <a:spLocks noChangeArrowheads="1"/>
          </p:cNvSpPr>
          <p:nvPr/>
        </p:nvSpPr>
        <p:spPr bwMode="auto">
          <a:xfrm>
            <a:off x="6019800" y="35052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-60</a:t>
            </a:r>
          </a:p>
        </p:txBody>
      </p:sp>
      <p:sp>
        <p:nvSpPr>
          <p:cNvPr id="34842" name="Text Box 1081">
            <a:extLst>
              <a:ext uri="{FF2B5EF4-FFF2-40B4-BE49-F238E27FC236}">
                <a16:creationId xmlns:a16="http://schemas.microsoft.com/office/drawing/2014/main" id="{458B24AB-C2DC-AF23-0EAE-7BD4D5A53F86}"/>
              </a:ext>
            </a:extLst>
          </p:cNvPr>
          <p:cNvSpPr txBox="1">
            <a:spLocks noChangeArrowheads="1"/>
          </p:cNvSpPr>
          <p:nvPr/>
        </p:nvSpPr>
        <p:spPr bwMode="auto">
          <a:xfrm>
            <a:off x="6324600" y="37941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-70</a:t>
            </a:r>
          </a:p>
        </p:txBody>
      </p:sp>
      <p:sp>
        <p:nvSpPr>
          <p:cNvPr id="34843" name="Text Box 1082">
            <a:extLst>
              <a:ext uri="{FF2B5EF4-FFF2-40B4-BE49-F238E27FC236}">
                <a16:creationId xmlns:a16="http://schemas.microsoft.com/office/drawing/2014/main" id="{087EFC6F-B593-9F61-2F06-6F40B2E7299F}"/>
              </a:ext>
            </a:extLst>
          </p:cNvPr>
          <p:cNvSpPr txBox="1">
            <a:spLocks noChangeArrowheads="1"/>
          </p:cNvSpPr>
          <p:nvPr/>
        </p:nvSpPr>
        <p:spPr bwMode="auto">
          <a:xfrm>
            <a:off x="6553200" y="40989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-80</a:t>
            </a:r>
          </a:p>
        </p:txBody>
      </p:sp>
      <p:sp>
        <p:nvSpPr>
          <p:cNvPr id="34844" name="Text Box 1083">
            <a:extLst>
              <a:ext uri="{FF2B5EF4-FFF2-40B4-BE49-F238E27FC236}">
                <a16:creationId xmlns:a16="http://schemas.microsoft.com/office/drawing/2014/main" id="{F3415419-3820-6B3D-4767-DF44EFCCA2FF}"/>
              </a:ext>
            </a:extLst>
          </p:cNvPr>
          <p:cNvSpPr txBox="1">
            <a:spLocks noChangeArrowheads="1"/>
          </p:cNvSpPr>
          <p:nvPr/>
        </p:nvSpPr>
        <p:spPr bwMode="auto">
          <a:xfrm>
            <a:off x="6858000" y="43275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-90</a:t>
            </a:r>
          </a:p>
        </p:txBody>
      </p:sp>
      <p:sp>
        <p:nvSpPr>
          <p:cNvPr id="34845" name="Text Box 1084">
            <a:extLst>
              <a:ext uri="{FF2B5EF4-FFF2-40B4-BE49-F238E27FC236}">
                <a16:creationId xmlns:a16="http://schemas.microsoft.com/office/drawing/2014/main" id="{FC78048A-45B9-39F0-FE52-0D9D7EC8CA25}"/>
              </a:ext>
            </a:extLst>
          </p:cNvPr>
          <p:cNvSpPr txBox="1">
            <a:spLocks noChangeArrowheads="1"/>
          </p:cNvSpPr>
          <p:nvPr/>
        </p:nvSpPr>
        <p:spPr bwMode="auto">
          <a:xfrm>
            <a:off x="7162800" y="45720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-100</a:t>
            </a:r>
          </a:p>
        </p:txBody>
      </p:sp>
      <p:sp>
        <p:nvSpPr>
          <p:cNvPr id="34846" name="Text Box 1085">
            <a:extLst>
              <a:ext uri="{FF2B5EF4-FFF2-40B4-BE49-F238E27FC236}">
                <a16:creationId xmlns:a16="http://schemas.microsoft.com/office/drawing/2014/main" id="{A72156FF-BD87-90AE-5F4C-7EA9E409FEC9}"/>
              </a:ext>
            </a:extLst>
          </p:cNvPr>
          <p:cNvSpPr txBox="1">
            <a:spLocks noChangeArrowheads="1"/>
          </p:cNvSpPr>
          <p:nvPr/>
        </p:nvSpPr>
        <p:spPr bwMode="auto">
          <a:xfrm>
            <a:off x="7239000" y="1066800"/>
            <a:ext cx="1752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Signal strength (in dB)</a:t>
            </a:r>
          </a:p>
        </p:txBody>
      </p:sp>
      <p:sp>
        <p:nvSpPr>
          <p:cNvPr id="34847" name="Line 1086">
            <a:extLst>
              <a:ext uri="{FF2B5EF4-FFF2-40B4-BE49-F238E27FC236}">
                <a16:creationId xmlns:a16="http://schemas.microsoft.com/office/drawing/2014/main" id="{A15F9CF0-BC14-34DC-B861-019613AD8A6A}"/>
              </a:ext>
            </a:extLst>
          </p:cNvPr>
          <p:cNvSpPr>
            <a:spLocks noChangeShapeType="1"/>
          </p:cNvSpPr>
          <p:nvPr/>
        </p:nvSpPr>
        <p:spPr bwMode="auto">
          <a:xfrm flipH="1">
            <a:off x="7391400" y="1616075"/>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transition spd="slow"/>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a:extLst>
              <a:ext uri="{FF2B5EF4-FFF2-40B4-BE49-F238E27FC236}">
                <a16:creationId xmlns:a16="http://schemas.microsoft.com/office/drawing/2014/main" id="{EDC0A359-54BF-E4FD-75FF-B83B77759F1C}"/>
              </a:ext>
            </a:extLst>
          </p:cNvPr>
          <p:cNvSpPr>
            <a:spLocks noGrp="1" noChangeArrowheads="1"/>
          </p:cNvSpPr>
          <p:nvPr>
            <p:ph type="title"/>
          </p:nvPr>
        </p:nvSpPr>
        <p:spPr>
          <a:xfrm>
            <a:off x="990600" y="152400"/>
            <a:ext cx="7772400" cy="762000"/>
          </a:xfrm>
        </p:spPr>
        <p:txBody>
          <a:bodyPr/>
          <a:lstStyle/>
          <a:p>
            <a:r>
              <a:rPr lang="en-US" altLang="en-US" sz="3600">
                <a:solidFill>
                  <a:schemeClr val="tx1"/>
                </a:solidFill>
                <a:latin typeface="Times New Roman" panose="02020603050405020304" pitchFamily="18" charset="0"/>
              </a:rPr>
              <a:t>Signal Strength</a:t>
            </a:r>
          </a:p>
        </p:txBody>
      </p:sp>
      <p:sp>
        <p:nvSpPr>
          <p:cNvPr id="35843" name="Slide Number Placeholder 5">
            <a:extLst>
              <a:ext uri="{FF2B5EF4-FFF2-40B4-BE49-F238E27FC236}">
                <a16:creationId xmlns:a16="http://schemas.microsoft.com/office/drawing/2014/main" id="{2C592F8F-FD09-2543-E3A2-2C37960D0BBA}"/>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79119EA2-B814-45A7-8D2C-36B8DAFCC781}" type="slidenum">
              <a:rPr lang="en-US" altLang="en-US" smtClean="0"/>
              <a:pPr/>
              <a:t>78</a:t>
            </a:fld>
            <a:endParaRPr lang="en-US" altLang="en-US"/>
          </a:p>
        </p:txBody>
      </p:sp>
      <p:sp>
        <p:nvSpPr>
          <p:cNvPr id="35844" name="Text Box 1082">
            <a:extLst>
              <a:ext uri="{FF2B5EF4-FFF2-40B4-BE49-F238E27FC236}">
                <a16:creationId xmlns:a16="http://schemas.microsoft.com/office/drawing/2014/main" id="{E4818113-A23A-3B2F-60EF-2274BFE89E7D}"/>
              </a:ext>
            </a:extLst>
          </p:cNvPr>
          <p:cNvSpPr txBox="1">
            <a:spLocks noChangeArrowheads="1"/>
          </p:cNvSpPr>
          <p:nvPr/>
        </p:nvSpPr>
        <p:spPr bwMode="auto">
          <a:xfrm>
            <a:off x="3886200" y="5561013"/>
            <a:ext cx="51816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Signal strength contours indicating actual cell tiling. This happens because of terrain, presence of obstacles and signal attenuation in the atmosphere.</a:t>
            </a:r>
          </a:p>
        </p:txBody>
      </p:sp>
      <p:grpSp>
        <p:nvGrpSpPr>
          <p:cNvPr id="35845" name="Group 1083">
            <a:extLst>
              <a:ext uri="{FF2B5EF4-FFF2-40B4-BE49-F238E27FC236}">
                <a16:creationId xmlns:a16="http://schemas.microsoft.com/office/drawing/2014/main" id="{466E57E5-EFD7-80AD-AB8F-46270A38C8F2}"/>
              </a:ext>
            </a:extLst>
          </p:cNvPr>
          <p:cNvGrpSpPr>
            <a:grpSpLocks/>
          </p:cNvGrpSpPr>
          <p:nvPr/>
        </p:nvGrpSpPr>
        <p:grpSpPr bwMode="auto">
          <a:xfrm>
            <a:off x="304800" y="1066800"/>
            <a:ext cx="8534400" cy="5181600"/>
            <a:chOff x="152" y="288"/>
            <a:chExt cx="5656" cy="3304"/>
          </a:xfrm>
        </p:grpSpPr>
        <p:sp>
          <p:nvSpPr>
            <p:cNvPr id="35860" name="Freeform 1084">
              <a:extLst>
                <a:ext uri="{FF2B5EF4-FFF2-40B4-BE49-F238E27FC236}">
                  <a16:creationId xmlns:a16="http://schemas.microsoft.com/office/drawing/2014/main" id="{3D3F721F-D9CC-CF0D-7DFE-7A738F443060}"/>
                </a:ext>
              </a:extLst>
            </p:cNvPr>
            <p:cNvSpPr>
              <a:spLocks/>
            </p:cNvSpPr>
            <p:nvPr/>
          </p:nvSpPr>
          <p:spPr bwMode="auto">
            <a:xfrm>
              <a:off x="152" y="392"/>
              <a:ext cx="3200" cy="3200"/>
            </a:xfrm>
            <a:custGeom>
              <a:avLst/>
              <a:gdLst>
                <a:gd name="T0" fmla="*/ 1000 w 3200"/>
                <a:gd name="T1" fmla="*/ 88 h 3200"/>
                <a:gd name="T2" fmla="*/ 520 w 3200"/>
                <a:gd name="T3" fmla="*/ 184 h 3200"/>
                <a:gd name="T4" fmla="*/ 280 w 3200"/>
                <a:gd name="T5" fmla="*/ 568 h 3200"/>
                <a:gd name="T6" fmla="*/ 280 w 3200"/>
                <a:gd name="T7" fmla="*/ 1240 h 3200"/>
                <a:gd name="T8" fmla="*/ 232 w 3200"/>
                <a:gd name="T9" fmla="*/ 1672 h 3200"/>
                <a:gd name="T10" fmla="*/ 136 w 3200"/>
                <a:gd name="T11" fmla="*/ 2248 h 3200"/>
                <a:gd name="T12" fmla="*/ 184 w 3200"/>
                <a:gd name="T13" fmla="*/ 2872 h 3200"/>
                <a:gd name="T14" fmla="*/ 1240 w 3200"/>
                <a:gd name="T15" fmla="*/ 3112 h 3200"/>
                <a:gd name="T16" fmla="*/ 1960 w 3200"/>
                <a:gd name="T17" fmla="*/ 3064 h 3200"/>
                <a:gd name="T18" fmla="*/ 2824 w 3200"/>
                <a:gd name="T19" fmla="*/ 2296 h 3200"/>
                <a:gd name="T20" fmla="*/ 3112 w 3200"/>
                <a:gd name="T21" fmla="*/ 1384 h 3200"/>
                <a:gd name="T22" fmla="*/ 2296 w 3200"/>
                <a:gd name="T23" fmla="*/ 328 h 3200"/>
                <a:gd name="T24" fmla="*/ 1864 w 3200"/>
                <a:gd name="T25" fmla="*/ 40 h 3200"/>
                <a:gd name="T26" fmla="*/ 1000 w 3200"/>
                <a:gd name="T27" fmla="*/ 88 h 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00"/>
                <a:gd name="T43" fmla="*/ 0 h 3200"/>
                <a:gd name="T44" fmla="*/ 3200 w 3200"/>
                <a:gd name="T45" fmla="*/ 3200 h 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00" h="3200">
                  <a:moveTo>
                    <a:pt x="1000" y="88"/>
                  </a:moveTo>
                  <a:cubicBezTo>
                    <a:pt x="776" y="112"/>
                    <a:pt x="640" y="104"/>
                    <a:pt x="520" y="184"/>
                  </a:cubicBezTo>
                  <a:cubicBezTo>
                    <a:pt x="400" y="264"/>
                    <a:pt x="320" y="392"/>
                    <a:pt x="280" y="568"/>
                  </a:cubicBezTo>
                  <a:cubicBezTo>
                    <a:pt x="240" y="744"/>
                    <a:pt x="288" y="1056"/>
                    <a:pt x="280" y="1240"/>
                  </a:cubicBezTo>
                  <a:cubicBezTo>
                    <a:pt x="272" y="1424"/>
                    <a:pt x="256" y="1504"/>
                    <a:pt x="232" y="1672"/>
                  </a:cubicBezTo>
                  <a:cubicBezTo>
                    <a:pt x="208" y="1840"/>
                    <a:pt x="144" y="2048"/>
                    <a:pt x="136" y="2248"/>
                  </a:cubicBezTo>
                  <a:cubicBezTo>
                    <a:pt x="128" y="2448"/>
                    <a:pt x="0" y="2728"/>
                    <a:pt x="184" y="2872"/>
                  </a:cubicBezTo>
                  <a:cubicBezTo>
                    <a:pt x="368" y="3016"/>
                    <a:pt x="944" y="3080"/>
                    <a:pt x="1240" y="3112"/>
                  </a:cubicBezTo>
                  <a:cubicBezTo>
                    <a:pt x="1536" y="3144"/>
                    <a:pt x="1696" y="3200"/>
                    <a:pt x="1960" y="3064"/>
                  </a:cubicBezTo>
                  <a:cubicBezTo>
                    <a:pt x="2224" y="2928"/>
                    <a:pt x="2632" y="2576"/>
                    <a:pt x="2824" y="2296"/>
                  </a:cubicBezTo>
                  <a:cubicBezTo>
                    <a:pt x="3016" y="2016"/>
                    <a:pt x="3200" y="1712"/>
                    <a:pt x="3112" y="1384"/>
                  </a:cubicBezTo>
                  <a:cubicBezTo>
                    <a:pt x="3024" y="1056"/>
                    <a:pt x="2504" y="552"/>
                    <a:pt x="2296" y="328"/>
                  </a:cubicBezTo>
                  <a:cubicBezTo>
                    <a:pt x="2088" y="104"/>
                    <a:pt x="2080" y="80"/>
                    <a:pt x="1864" y="40"/>
                  </a:cubicBezTo>
                  <a:cubicBezTo>
                    <a:pt x="1648" y="0"/>
                    <a:pt x="1224" y="64"/>
                    <a:pt x="1000" y="88"/>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1" name="Freeform 1085">
              <a:extLst>
                <a:ext uri="{FF2B5EF4-FFF2-40B4-BE49-F238E27FC236}">
                  <a16:creationId xmlns:a16="http://schemas.microsoft.com/office/drawing/2014/main" id="{46B29311-BD4D-21B2-4E87-090FB09504FE}"/>
                </a:ext>
              </a:extLst>
            </p:cNvPr>
            <p:cNvSpPr>
              <a:spLocks/>
            </p:cNvSpPr>
            <p:nvPr/>
          </p:nvSpPr>
          <p:spPr bwMode="auto">
            <a:xfrm>
              <a:off x="480" y="624"/>
              <a:ext cx="2688" cy="2640"/>
            </a:xfrm>
            <a:custGeom>
              <a:avLst/>
              <a:gdLst>
                <a:gd name="T0" fmla="*/ 248 w 3200"/>
                <a:gd name="T1" fmla="*/ 18 h 3200"/>
                <a:gd name="T2" fmla="*/ 129 w 3200"/>
                <a:gd name="T3" fmla="*/ 40 h 3200"/>
                <a:gd name="T4" fmla="*/ 69 w 3200"/>
                <a:gd name="T5" fmla="*/ 122 h 3200"/>
                <a:gd name="T6" fmla="*/ 69 w 3200"/>
                <a:gd name="T7" fmla="*/ 266 h 3200"/>
                <a:gd name="T8" fmla="*/ 57 w 3200"/>
                <a:gd name="T9" fmla="*/ 359 h 3200"/>
                <a:gd name="T10" fmla="*/ 34 w 3200"/>
                <a:gd name="T11" fmla="*/ 483 h 3200"/>
                <a:gd name="T12" fmla="*/ 46 w 3200"/>
                <a:gd name="T13" fmla="*/ 616 h 3200"/>
                <a:gd name="T14" fmla="*/ 307 w 3200"/>
                <a:gd name="T15" fmla="*/ 667 h 3200"/>
                <a:gd name="T16" fmla="*/ 486 w 3200"/>
                <a:gd name="T17" fmla="*/ 658 h 3200"/>
                <a:gd name="T18" fmla="*/ 699 w 3200"/>
                <a:gd name="T19" fmla="*/ 493 h 3200"/>
                <a:gd name="T20" fmla="*/ 772 w 3200"/>
                <a:gd name="T21" fmla="*/ 297 h 3200"/>
                <a:gd name="T22" fmla="*/ 569 w 3200"/>
                <a:gd name="T23" fmla="*/ 71 h 3200"/>
                <a:gd name="T24" fmla="*/ 462 w 3200"/>
                <a:gd name="T25" fmla="*/ 8 h 3200"/>
                <a:gd name="T26" fmla="*/ 248 w 3200"/>
                <a:gd name="T27" fmla="*/ 18 h 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00"/>
                <a:gd name="T43" fmla="*/ 0 h 3200"/>
                <a:gd name="T44" fmla="*/ 3200 w 3200"/>
                <a:gd name="T45" fmla="*/ 3200 h 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00" h="3200">
                  <a:moveTo>
                    <a:pt x="1000" y="88"/>
                  </a:moveTo>
                  <a:cubicBezTo>
                    <a:pt x="776" y="112"/>
                    <a:pt x="640" y="104"/>
                    <a:pt x="520" y="184"/>
                  </a:cubicBezTo>
                  <a:cubicBezTo>
                    <a:pt x="400" y="264"/>
                    <a:pt x="320" y="392"/>
                    <a:pt x="280" y="568"/>
                  </a:cubicBezTo>
                  <a:cubicBezTo>
                    <a:pt x="240" y="744"/>
                    <a:pt x="288" y="1056"/>
                    <a:pt x="280" y="1240"/>
                  </a:cubicBezTo>
                  <a:cubicBezTo>
                    <a:pt x="272" y="1424"/>
                    <a:pt x="256" y="1504"/>
                    <a:pt x="232" y="1672"/>
                  </a:cubicBezTo>
                  <a:cubicBezTo>
                    <a:pt x="208" y="1840"/>
                    <a:pt x="144" y="2048"/>
                    <a:pt x="136" y="2248"/>
                  </a:cubicBezTo>
                  <a:cubicBezTo>
                    <a:pt x="128" y="2448"/>
                    <a:pt x="0" y="2728"/>
                    <a:pt x="184" y="2872"/>
                  </a:cubicBezTo>
                  <a:cubicBezTo>
                    <a:pt x="368" y="3016"/>
                    <a:pt x="944" y="3080"/>
                    <a:pt x="1240" y="3112"/>
                  </a:cubicBezTo>
                  <a:cubicBezTo>
                    <a:pt x="1536" y="3144"/>
                    <a:pt x="1696" y="3200"/>
                    <a:pt x="1960" y="3064"/>
                  </a:cubicBezTo>
                  <a:cubicBezTo>
                    <a:pt x="2224" y="2928"/>
                    <a:pt x="2632" y="2576"/>
                    <a:pt x="2824" y="2296"/>
                  </a:cubicBezTo>
                  <a:cubicBezTo>
                    <a:pt x="3016" y="2016"/>
                    <a:pt x="3200" y="1712"/>
                    <a:pt x="3112" y="1384"/>
                  </a:cubicBezTo>
                  <a:cubicBezTo>
                    <a:pt x="3024" y="1056"/>
                    <a:pt x="2504" y="552"/>
                    <a:pt x="2296" y="328"/>
                  </a:cubicBezTo>
                  <a:cubicBezTo>
                    <a:pt x="2088" y="104"/>
                    <a:pt x="2080" y="80"/>
                    <a:pt x="1864" y="40"/>
                  </a:cubicBezTo>
                  <a:cubicBezTo>
                    <a:pt x="1648" y="0"/>
                    <a:pt x="1224" y="64"/>
                    <a:pt x="1000" y="88"/>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2" name="Freeform 1086">
              <a:extLst>
                <a:ext uri="{FF2B5EF4-FFF2-40B4-BE49-F238E27FC236}">
                  <a16:creationId xmlns:a16="http://schemas.microsoft.com/office/drawing/2014/main" id="{07F40071-5E74-149F-5E42-83D6C7DD00A8}"/>
                </a:ext>
              </a:extLst>
            </p:cNvPr>
            <p:cNvSpPr>
              <a:spLocks/>
            </p:cNvSpPr>
            <p:nvPr/>
          </p:nvSpPr>
          <p:spPr bwMode="auto">
            <a:xfrm>
              <a:off x="768" y="768"/>
              <a:ext cx="2112" cy="2304"/>
            </a:xfrm>
            <a:custGeom>
              <a:avLst/>
              <a:gdLst>
                <a:gd name="T0" fmla="*/ 36 w 3200"/>
                <a:gd name="T1" fmla="*/ 6 h 3200"/>
                <a:gd name="T2" fmla="*/ 18 w 3200"/>
                <a:gd name="T3" fmla="*/ 13 h 3200"/>
                <a:gd name="T4" fmla="*/ 10 w 3200"/>
                <a:gd name="T5" fmla="*/ 41 h 3200"/>
                <a:gd name="T6" fmla="*/ 10 w 3200"/>
                <a:gd name="T7" fmla="*/ 90 h 3200"/>
                <a:gd name="T8" fmla="*/ 9 w 3200"/>
                <a:gd name="T9" fmla="*/ 121 h 3200"/>
                <a:gd name="T10" fmla="*/ 5 w 3200"/>
                <a:gd name="T11" fmla="*/ 163 h 3200"/>
                <a:gd name="T12" fmla="*/ 7 w 3200"/>
                <a:gd name="T13" fmla="*/ 207 h 3200"/>
                <a:gd name="T14" fmla="*/ 44 w 3200"/>
                <a:gd name="T15" fmla="*/ 225 h 3200"/>
                <a:gd name="T16" fmla="*/ 71 w 3200"/>
                <a:gd name="T17" fmla="*/ 221 h 3200"/>
                <a:gd name="T18" fmla="*/ 102 w 3200"/>
                <a:gd name="T19" fmla="*/ 166 h 3200"/>
                <a:gd name="T20" fmla="*/ 112 w 3200"/>
                <a:gd name="T21" fmla="*/ 100 h 3200"/>
                <a:gd name="T22" fmla="*/ 83 w 3200"/>
                <a:gd name="T23" fmla="*/ 23 h 3200"/>
                <a:gd name="T24" fmla="*/ 67 w 3200"/>
                <a:gd name="T25" fmla="*/ 3 h 3200"/>
                <a:gd name="T26" fmla="*/ 36 w 3200"/>
                <a:gd name="T27" fmla="*/ 6 h 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00"/>
                <a:gd name="T43" fmla="*/ 0 h 3200"/>
                <a:gd name="T44" fmla="*/ 3200 w 3200"/>
                <a:gd name="T45" fmla="*/ 3200 h 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00" h="3200">
                  <a:moveTo>
                    <a:pt x="1000" y="88"/>
                  </a:moveTo>
                  <a:cubicBezTo>
                    <a:pt x="776" y="112"/>
                    <a:pt x="640" y="104"/>
                    <a:pt x="520" y="184"/>
                  </a:cubicBezTo>
                  <a:cubicBezTo>
                    <a:pt x="400" y="264"/>
                    <a:pt x="320" y="392"/>
                    <a:pt x="280" y="568"/>
                  </a:cubicBezTo>
                  <a:cubicBezTo>
                    <a:pt x="240" y="744"/>
                    <a:pt x="288" y="1056"/>
                    <a:pt x="280" y="1240"/>
                  </a:cubicBezTo>
                  <a:cubicBezTo>
                    <a:pt x="272" y="1424"/>
                    <a:pt x="256" y="1504"/>
                    <a:pt x="232" y="1672"/>
                  </a:cubicBezTo>
                  <a:cubicBezTo>
                    <a:pt x="208" y="1840"/>
                    <a:pt x="144" y="2048"/>
                    <a:pt x="136" y="2248"/>
                  </a:cubicBezTo>
                  <a:cubicBezTo>
                    <a:pt x="128" y="2448"/>
                    <a:pt x="0" y="2728"/>
                    <a:pt x="184" y="2872"/>
                  </a:cubicBezTo>
                  <a:cubicBezTo>
                    <a:pt x="368" y="3016"/>
                    <a:pt x="944" y="3080"/>
                    <a:pt x="1240" y="3112"/>
                  </a:cubicBezTo>
                  <a:cubicBezTo>
                    <a:pt x="1536" y="3144"/>
                    <a:pt x="1696" y="3200"/>
                    <a:pt x="1960" y="3064"/>
                  </a:cubicBezTo>
                  <a:cubicBezTo>
                    <a:pt x="2224" y="2928"/>
                    <a:pt x="2632" y="2576"/>
                    <a:pt x="2824" y="2296"/>
                  </a:cubicBezTo>
                  <a:cubicBezTo>
                    <a:pt x="3016" y="2016"/>
                    <a:pt x="3200" y="1712"/>
                    <a:pt x="3112" y="1384"/>
                  </a:cubicBezTo>
                  <a:cubicBezTo>
                    <a:pt x="3024" y="1056"/>
                    <a:pt x="2504" y="552"/>
                    <a:pt x="2296" y="328"/>
                  </a:cubicBezTo>
                  <a:cubicBezTo>
                    <a:pt x="2088" y="104"/>
                    <a:pt x="2080" y="80"/>
                    <a:pt x="1864" y="40"/>
                  </a:cubicBezTo>
                  <a:cubicBezTo>
                    <a:pt x="1648" y="0"/>
                    <a:pt x="1224" y="64"/>
                    <a:pt x="1000" y="88"/>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3" name="Freeform 1087">
              <a:extLst>
                <a:ext uri="{FF2B5EF4-FFF2-40B4-BE49-F238E27FC236}">
                  <a16:creationId xmlns:a16="http://schemas.microsoft.com/office/drawing/2014/main" id="{B9C7F204-BBC2-4B6F-5D57-2390EB9CFDCF}"/>
                </a:ext>
              </a:extLst>
            </p:cNvPr>
            <p:cNvSpPr>
              <a:spLocks/>
            </p:cNvSpPr>
            <p:nvPr/>
          </p:nvSpPr>
          <p:spPr bwMode="auto">
            <a:xfrm>
              <a:off x="960" y="1056"/>
              <a:ext cx="1632" cy="1728"/>
            </a:xfrm>
            <a:custGeom>
              <a:avLst/>
              <a:gdLst>
                <a:gd name="T0" fmla="*/ 5 w 3200"/>
                <a:gd name="T1" fmla="*/ 1 h 3200"/>
                <a:gd name="T2" fmla="*/ 3 w 3200"/>
                <a:gd name="T3" fmla="*/ 2 h 3200"/>
                <a:gd name="T4" fmla="*/ 2 w 3200"/>
                <a:gd name="T5" fmla="*/ 4 h 3200"/>
                <a:gd name="T6" fmla="*/ 2 w 3200"/>
                <a:gd name="T7" fmla="*/ 9 h 3200"/>
                <a:gd name="T8" fmla="*/ 1 w 3200"/>
                <a:gd name="T9" fmla="*/ 12 h 3200"/>
                <a:gd name="T10" fmla="*/ 1 w 3200"/>
                <a:gd name="T11" fmla="*/ 16 h 3200"/>
                <a:gd name="T12" fmla="*/ 1 w 3200"/>
                <a:gd name="T13" fmla="*/ 21 h 3200"/>
                <a:gd name="T14" fmla="*/ 6 w 3200"/>
                <a:gd name="T15" fmla="*/ 23 h 3200"/>
                <a:gd name="T16" fmla="*/ 9 w 3200"/>
                <a:gd name="T17" fmla="*/ 22 h 3200"/>
                <a:gd name="T18" fmla="*/ 13 w 3200"/>
                <a:gd name="T19" fmla="*/ 17 h 3200"/>
                <a:gd name="T20" fmla="*/ 14 w 3200"/>
                <a:gd name="T21" fmla="*/ 10 h 3200"/>
                <a:gd name="T22" fmla="*/ 10 w 3200"/>
                <a:gd name="T23" fmla="*/ 2 h 3200"/>
                <a:gd name="T24" fmla="*/ 9 w 3200"/>
                <a:gd name="T25" fmla="*/ 1 h 3200"/>
                <a:gd name="T26" fmla="*/ 5 w 3200"/>
                <a:gd name="T27" fmla="*/ 1 h 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00"/>
                <a:gd name="T43" fmla="*/ 0 h 3200"/>
                <a:gd name="T44" fmla="*/ 3200 w 3200"/>
                <a:gd name="T45" fmla="*/ 3200 h 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00" h="3200">
                  <a:moveTo>
                    <a:pt x="1000" y="88"/>
                  </a:moveTo>
                  <a:cubicBezTo>
                    <a:pt x="776" y="112"/>
                    <a:pt x="640" y="104"/>
                    <a:pt x="520" y="184"/>
                  </a:cubicBezTo>
                  <a:cubicBezTo>
                    <a:pt x="400" y="264"/>
                    <a:pt x="320" y="392"/>
                    <a:pt x="280" y="568"/>
                  </a:cubicBezTo>
                  <a:cubicBezTo>
                    <a:pt x="240" y="744"/>
                    <a:pt x="288" y="1056"/>
                    <a:pt x="280" y="1240"/>
                  </a:cubicBezTo>
                  <a:cubicBezTo>
                    <a:pt x="272" y="1424"/>
                    <a:pt x="256" y="1504"/>
                    <a:pt x="232" y="1672"/>
                  </a:cubicBezTo>
                  <a:cubicBezTo>
                    <a:pt x="208" y="1840"/>
                    <a:pt x="144" y="2048"/>
                    <a:pt x="136" y="2248"/>
                  </a:cubicBezTo>
                  <a:cubicBezTo>
                    <a:pt x="128" y="2448"/>
                    <a:pt x="0" y="2728"/>
                    <a:pt x="184" y="2872"/>
                  </a:cubicBezTo>
                  <a:cubicBezTo>
                    <a:pt x="368" y="3016"/>
                    <a:pt x="944" y="3080"/>
                    <a:pt x="1240" y="3112"/>
                  </a:cubicBezTo>
                  <a:cubicBezTo>
                    <a:pt x="1536" y="3144"/>
                    <a:pt x="1696" y="3200"/>
                    <a:pt x="1960" y="3064"/>
                  </a:cubicBezTo>
                  <a:cubicBezTo>
                    <a:pt x="2224" y="2928"/>
                    <a:pt x="2632" y="2576"/>
                    <a:pt x="2824" y="2296"/>
                  </a:cubicBezTo>
                  <a:cubicBezTo>
                    <a:pt x="3016" y="2016"/>
                    <a:pt x="3200" y="1712"/>
                    <a:pt x="3112" y="1384"/>
                  </a:cubicBezTo>
                  <a:cubicBezTo>
                    <a:pt x="3024" y="1056"/>
                    <a:pt x="2504" y="552"/>
                    <a:pt x="2296" y="328"/>
                  </a:cubicBezTo>
                  <a:cubicBezTo>
                    <a:pt x="2088" y="104"/>
                    <a:pt x="2080" y="80"/>
                    <a:pt x="1864" y="40"/>
                  </a:cubicBezTo>
                  <a:cubicBezTo>
                    <a:pt x="1648" y="0"/>
                    <a:pt x="1224" y="64"/>
                    <a:pt x="1000" y="88"/>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4" name="Freeform 1088">
              <a:extLst>
                <a:ext uri="{FF2B5EF4-FFF2-40B4-BE49-F238E27FC236}">
                  <a16:creationId xmlns:a16="http://schemas.microsoft.com/office/drawing/2014/main" id="{1432FBC0-F33A-E5B8-EE7B-9EB28B691CF4}"/>
                </a:ext>
              </a:extLst>
            </p:cNvPr>
            <p:cNvSpPr>
              <a:spLocks/>
            </p:cNvSpPr>
            <p:nvPr/>
          </p:nvSpPr>
          <p:spPr bwMode="auto">
            <a:xfrm>
              <a:off x="1152" y="1344"/>
              <a:ext cx="1152" cy="1104"/>
            </a:xfrm>
            <a:custGeom>
              <a:avLst/>
              <a:gdLst>
                <a:gd name="T0" fmla="*/ 0 w 3200"/>
                <a:gd name="T1" fmla="*/ 0 h 3200"/>
                <a:gd name="T2" fmla="*/ 0 w 3200"/>
                <a:gd name="T3" fmla="*/ 0 h 3200"/>
                <a:gd name="T4" fmla="*/ 0 w 3200"/>
                <a:gd name="T5" fmla="*/ 0 h 3200"/>
                <a:gd name="T6" fmla="*/ 0 w 3200"/>
                <a:gd name="T7" fmla="*/ 0 h 3200"/>
                <a:gd name="T8" fmla="*/ 0 w 3200"/>
                <a:gd name="T9" fmla="*/ 0 h 3200"/>
                <a:gd name="T10" fmla="*/ 0 w 3200"/>
                <a:gd name="T11" fmla="*/ 0 h 3200"/>
                <a:gd name="T12" fmla="*/ 0 w 3200"/>
                <a:gd name="T13" fmla="*/ 1 h 3200"/>
                <a:gd name="T14" fmla="*/ 0 w 3200"/>
                <a:gd name="T15" fmla="*/ 1 h 3200"/>
                <a:gd name="T16" fmla="*/ 0 w 3200"/>
                <a:gd name="T17" fmla="*/ 1 h 3200"/>
                <a:gd name="T18" fmla="*/ 1 w 3200"/>
                <a:gd name="T19" fmla="*/ 0 h 3200"/>
                <a:gd name="T20" fmla="*/ 1 w 3200"/>
                <a:gd name="T21" fmla="*/ 0 h 3200"/>
                <a:gd name="T22" fmla="*/ 1 w 3200"/>
                <a:gd name="T23" fmla="*/ 0 h 3200"/>
                <a:gd name="T24" fmla="*/ 0 w 3200"/>
                <a:gd name="T25" fmla="*/ 0 h 3200"/>
                <a:gd name="T26" fmla="*/ 0 w 3200"/>
                <a:gd name="T27" fmla="*/ 0 h 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00"/>
                <a:gd name="T43" fmla="*/ 0 h 3200"/>
                <a:gd name="T44" fmla="*/ 3200 w 3200"/>
                <a:gd name="T45" fmla="*/ 3200 h 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00" h="3200">
                  <a:moveTo>
                    <a:pt x="1000" y="88"/>
                  </a:moveTo>
                  <a:cubicBezTo>
                    <a:pt x="776" y="112"/>
                    <a:pt x="640" y="104"/>
                    <a:pt x="520" y="184"/>
                  </a:cubicBezTo>
                  <a:cubicBezTo>
                    <a:pt x="400" y="264"/>
                    <a:pt x="320" y="392"/>
                    <a:pt x="280" y="568"/>
                  </a:cubicBezTo>
                  <a:cubicBezTo>
                    <a:pt x="240" y="744"/>
                    <a:pt x="288" y="1056"/>
                    <a:pt x="280" y="1240"/>
                  </a:cubicBezTo>
                  <a:cubicBezTo>
                    <a:pt x="272" y="1424"/>
                    <a:pt x="256" y="1504"/>
                    <a:pt x="232" y="1672"/>
                  </a:cubicBezTo>
                  <a:cubicBezTo>
                    <a:pt x="208" y="1840"/>
                    <a:pt x="144" y="2048"/>
                    <a:pt x="136" y="2248"/>
                  </a:cubicBezTo>
                  <a:cubicBezTo>
                    <a:pt x="128" y="2448"/>
                    <a:pt x="0" y="2728"/>
                    <a:pt x="184" y="2872"/>
                  </a:cubicBezTo>
                  <a:cubicBezTo>
                    <a:pt x="368" y="3016"/>
                    <a:pt x="944" y="3080"/>
                    <a:pt x="1240" y="3112"/>
                  </a:cubicBezTo>
                  <a:cubicBezTo>
                    <a:pt x="1536" y="3144"/>
                    <a:pt x="1696" y="3200"/>
                    <a:pt x="1960" y="3064"/>
                  </a:cubicBezTo>
                  <a:cubicBezTo>
                    <a:pt x="2224" y="2928"/>
                    <a:pt x="2632" y="2576"/>
                    <a:pt x="2824" y="2296"/>
                  </a:cubicBezTo>
                  <a:cubicBezTo>
                    <a:pt x="3016" y="2016"/>
                    <a:pt x="3200" y="1712"/>
                    <a:pt x="3112" y="1384"/>
                  </a:cubicBezTo>
                  <a:cubicBezTo>
                    <a:pt x="3024" y="1056"/>
                    <a:pt x="2504" y="552"/>
                    <a:pt x="2296" y="328"/>
                  </a:cubicBezTo>
                  <a:cubicBezTo>
                    <a:pt x="2088" y="104"/>
                    <a:pt x="2080" y="80"/>
                    <a:pt x="1864" y="40"/>
                  </a:cubicBezTo>
                  <a:cubicBezTo>
                    <a:pt x="1648" y="0"/>
                    <a:pt x="1224" y="64"/>
                    <a:pt x="1000" y="88"/>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5" name="AutoShape 1089">
              <a:extLst>
                <a:ext uri="{FF2B5EF4-FFF2-40B4-BE49-F238E27FC236}">
                  <a16:creationId xmlns:a16="http://schemas.microsoft.com/office/drawing/2014/main" id="{9B90EFAB-AB78-6CAD-2CE6-5BFC40CFC666}"/>
                </a:ext>
              </a:extLst>
            </p:cNvPr>
            <p:cNvSpPr>
              <a:spLocks noChangeArrowheads="1"/>
            </p:cNvSpPr>
            <p:nvPr/>
          </p:nvSpPr>
          <p:spPr bwMode="auto">
            <a:xfrm>
              <a:off x="1632" y="1776"/>
              <a:ext cx="96" cy="96"/>
            </a:xfrm>
            <a:prstGeom prst="flowChartConnector">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5866" name="Freeform 1090">
              <a:extLst>
                <a:ext uri="{FF2B5EF4-FFF2-40B4-BE49-F238E27FC236}">
                  <a16:creationId xmlns:a16="http://schemas.microsoft.com/office/drawing/2014/main" id="{2092669C-CB7A-8E8A-6A2A-BACC900DED41}"/>
                </a:ext>
              </a:extLst>
            </p:cNvPr>
            <p:cNvSpPr>
              <a:spLocks/>
            </p:cNvSpPr>
            <p:nvPr/>
          </p:nvSpPr>
          <p:spPr bwMode="auto">
            <a:xfrm>
              <a:off x="3648" y="1344"/>
              <a:ext cx="1056" cy="768"/>
            </a:xfrm>
            <a:custGeom>
              <a:avLst/>
              <a:gdLst>
                <a:gd name="T0" fmla="*/ 0 w 3552"/>
                <a:gd name="T1" fmla="*/ 0 h 2040"/>
                <a:gd name="T2" fmla="*/ 0 w 3552"/>
                <a:gd name="T3" fmla="*/ 0 h 2040"/>
                <a:gd name="T4" fmla="*/ 0 w 3552"/>
                <a:gd name="T5" fmla="*/ 0 h 2040"/>
                <a:gd name="T6" fmla="*/ 0 w 3552"/>
                <a:gd name="T7" fmla="*/ 0 h 2040"/>
                <a:gd name="T8" fmla="*/ 0 w 3552"/>
                <a:gd name="T9" fmla="*/ 0 h 2040"/>
                <a:gd name="T10" fmla="*/ 0 w 3552"/>
                <a:gd name="T11" fmla="*/ 0 h 2040"/>
                <a:gd name="T12" fmla="*/ 0 w 3552"/>
                <a:gd name="T13" fmla="*/ 0 h 2040"/>
                <a:gd name="T14" fmla="*/ 0 w 3552"/>
                <a:gd name="T15" fmla="*/ 0 h 2040"/>
                <a:gd name="T16" fmla="*/ 0 w 3552"/>
                <a:gd name="T17" fmla="*/ 1 h 2040"/>
                <a:gd name="T18" fmla="*/ 0 w 3552"/>
                <a:gd name="T19" fmla="*/ 1 h 2040"/>
                <a:gd name="T20" fmla="*/ 0 w 3552"/>
                <a:gd name="T21" fmla="*/ 1 h 2040"/>
                <a:gd name="T22" fmla="*/ 0 w 3552"/>
                <a:gd name="T23" fmla="*/ 1 h 2040"/>
                <a:gd name="T24" fmla="*/ 0 w 3552"/>
                <a:gd name="T25" fmla="*/ 1 h 2040"/>
                <a:gd name="T26" fmla="*/ 0 w 3552"/>
                <a:gd name="T27" fmla="*/ 1 h 2040"/>
                <a:gd name="T28" fmla="*/ 0 w 3552"/>
                <a:gd name="T29" fmla="*/ 1 h 2040"/>
                <a:gd name="T30" fmla="*/ 0 w 3552"/>
                <a:gd name="T31" fmla="*/ 1 h 2040"/>
                <a:gd name="T32" fmla="*/ 0 w 3552"/>
                <a:gd name="T33" fmla="*/ 1 h 2040"/>
                <a:gd name="T34" fmla="*/ 0 w 3552"/>
                <a:gd name="T35" fmla="*/ 0 h 2040"/>
                <a:gd name="T36" fmla="*/ 0 w 3552"/>
                <a:gd name="T37" fmla="*/ 0 h 2040"/>
                <a:gd name="T38" fmla="*/ 0 w 3552"/>
                <a:gd name="T39" fmla="*/ 0 h 20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52"/>
                <a:gd name="T61" fmla="*/ 0 h 2040"/>
                <a:gd name="T62" fmla="*/ 3552 w 3552"/>
                <a:gd name="T63" fmla="*/ 2040 h 20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52" h="2040">
                  <a:moveTo>
                    <a:pt x="1656" y="72"/>
                  </a:moveTo>
                  <a:cubicBezTo>
                    <a:pt x="1480" y="72"/>
                    <a:pt x="1488" y="80"/>
                    <a:pt x="1416" y="120"/>
                  </a:cubicBezTo>
                  <a:cubicBezTo>
                    <a:pt x="1344" y="160"/>
                    <a:pt x="1264" y="256"/>
                    <a:pt x="1224" y="312"/>
                  </a:cubicBezTo>
                  <a:cubicBezTo>
                    <a:pt x="1184" y="368"/>
                    <a:pt x="1200" y="408"/>
                    <a:pt x="1176" y="456"/>
                  </a:cubicBezTo>
                  <a:cubicBezTo>
                    <a:pt x="1152" y="504"/>
                    <a:pt x="1144" y="536"/>
                    <a:pt x="1080" y="600"/>
                  </a:cubicBezTo>
                  <a:cubicBezTo>
                    <a:pt x="1016" y="664"/>
                    <a:pt x="880" y="776"/>
                    <a:pt x="792" y="840"/>
                  </a:cubicBezTo>
                  <a:cubicBezTo>
                    <a:pt x="704" y="904"/>
                    <a:pt x="632" y="920"/>
                    <a:pt x="552" y="984"/>
                  </a:cubicBezTo>
                  <a:cubicBezTo>
                    <a:pt x="472" y="1048"/>
                    <a:pt x="376" y="1168"/>
                    <a:pt x="312" y="1224"/>
                  </a:cubicBezTo>
                  <a:cubicBezTo>
                    <a:pt x="248" y="1280"/>
                    <a:pt x="216" y="1240"/>
                    <a:pt x="168" y="1320"/>
                  </a:cubicBezTo>
                  <a:cubicBezTo>
                    <a:pt x="120" y="1400"/>
                    <a:pt x="0" y="1616"/>
                    <a:pt x="24" y="1704"/>
                  </a:cubicBezTo>
                  <a:cubicBezTo>
                    <a:pt x="48" y="1792"/>
                    <a:pt x="144" y="1832"/>
                    <a:pt x="312" y="1848"/>
                  </a:cubicBezTo>
                  <a:cubicBezTo>
                    <a:pt x="480" y="1864"/>
                    <a:pt x="776" y="1792"/>
                    <a:pt x="1032" y="1800"/>
                  </a:cubicBezTo>
                  <a:cubicBezTo>
                    <a:pt x="1288" y="1808"/>
                    <a:pt x="1576" y="1880"/>
                    <a:pt x="1848" y="1896"/>
                  </a:cubicBezTo>
                  <a:cubicBezTo>
                    <a:pt x="2120" y="1912"/>
                    <a:pt x="2448" y="1872"/>
                    <a:pt x="2664" y="1896"/>
                  </a:cubicBezTo>
                  <a:cubicBezTo>
                    <a:pt x="2880" y="1920"/>
                    <a:pt x="3008" y="2040"/>
                    <a:pt x="3144" y="2040"/>
                  </a:cubicBezTo>
                  <a:cubicBezTo>
                    <a:pt x="3280" y="2040"/>
                    <a:pt x="3424" y="2024"/>
                    <a:pt x="3480" y="1896"/>
                  </a:cubicBezTo>
                  <a:cubicBezTo>
                    <a:pt x="3536" y="1768"/>
                    <a:pt x="3552" y="1456"/>
                    <a:pt x="3480" y="1272"/>
                  </a:cubicBezTo>
                  <a:cubicBezTo>
                    <a:pt x="3408" y="1088"/>
                    <a:pt x="3216" y="984"/>
                    <a:pt x="3048" y="792"/>
                  </a:cubicBezTo>
                  <a:cubicBezTo>
                    <a:pt x="2880" y="600"/>
                    <a:pt x="2704" y="240"/>
                    <a:pt x="2472" y="120"/>
                  </a:cubicBezTo>
                  <a:cubicBezTo>
                    <a:pt x="2240" y="0"/>
                    <a:pt x="1832" y="72"/>
                    <a:pt x="1656" y="72"/>
                  </a:cubicBezTo>
                  <a:close/>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7" name="AutoShape 1091">
              <a:extLst>
                <a:ext uri="{FF2B5EF4-FFF2-40B4-BE49-F238E27FC236}">
                  <a16:creationId xmlns:a16="http://schemas.microsoft.com/office/drawing/2014/main" id="{F05EF375-7E7A-2F56-800E-4DF77170AC4F}"/>
                </a:ext>
              </a:extLst>
            </p:cNvPr>
            <p:cNvSpPr>
              <a:spLocks noChangeArrowheads="1"/>
            </p:cNvSpPr>
            <p:nvPr/>
          </p:nvSpPr>
          <p:spPr bwMode="auto">
            <a:xfrm>
              <a:off x="4176" y="1680"/>
              <a:ext cx="96" cy="96"/>
            </a:xfrm>
            <a:prstGeom prst="flowChartConnector">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5868" name="Freeform 1092">
              <a:extLst>
                <a:ext uri="{FF2B5EF4-FFF2-40B4-BE49-F238E27FC236}">
                  <a16:creationId xmlns:a16="http://schemas.microsoft.com/office/drawing/2014/main" id="{C58B1F76-5280-B3DC-FC6F-EA02EAE902AE}"/>
                </a:ext>
              </a:extLst>
            </p:cNvPr>
            <p:cNvSpPr>
              <a:spLocks/>
            </p:cNvSpPr>
            <p:nvPr/>
          </p:nvSpPr>
          <p:spPr bwMode="auto">
            <a:xfrm>
              <a:off x="3240" y="1040"/>
              <a:ext cx="1928" cy="1264"/>
            </a:xfrm>
            <a:custGeom>
              <a:avLst/>
              <a:gdLst>
                <a:gd name="T0" fmla="*/ 120 w 1928"/>
                <a:gd name="T1" fmla="*/ 1120 h 1264"/>
                <a:gd name="T2" fmla="*/ 504 w 1928"/>
                <a:gd name="T3" fmla="*/ 1072 h 1264"/>
                <a:gd name="T4" fmla="*/ 1272 w 1928"/>
                <a:gd name="T5" fmla="*/ 1168 h 1264"/>
                <a:gd name="T6" fmla="*/ 1848 w 1928"/>
                <a:gd name="T7" fmla="*/ 1168 h 1264"/>
                <a:gd name="T8" fmla="*/ 1752 w 1928"/>
                <a:gd name="T9" fmla="*/ 592 h 1264"/>
                <a:gd name="T10" fmla="*/ 1656 w 1928"/>
                <a:gd name="T11" fmla="*/ 352 h 1264"/>
                <a:gd name="T12" fmla="*/ 1272 w 1928"/>
                <a:gd name="T13" fmla="*/ 64 h 1264"/>
                <a:gd name="T14" fmla="*/ 648 w 1928"/>
                <a:gd name="T15" fmla="*/ 64 h 1264"/>
                <a:gd name="T16" fmla="*/ 264 w 1928"/>
                <a:gd name="T17" fmla="*/ 448 h 1264"/>
                <a:gd name="T18" fmla="*/ 24 w 1928"/>
                <a:gd name="T19" fmla="*/ 832 h 1264"/>
                <a:gd name="T20" fmla="*/ 120 w 1928"/>
                <a:gd name="T21" fmla="*/ 1120 h 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8"/>
                <a:gd name="T34" fmla="*/ 0 h 1264"/>
                <a:gd name="T35" fmla="*/ 1928 w 1928"/>
                <a:gd name="T36" fmla="*/ 1264 h 12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8" h="1264">
                  <a:moveTo>
                    <a:pt x="120" y="1120"/>
                  </a:moveTo>
                  <a:cubicBezTo>
                    <a:pt x="200" y="1160"/>
                    <a:pt x="312" y="1064"/>
                    <a:pt x="504" y="1072"/>
                  </a:cubicBezTo>
                  <a:cubicBezTo>
                    <a:pt x="696" y="1080"/>
                    <a:pt x="1048" y="1152"/>
                    <a:pt x="1272" y="1168"/>
                  </a:cubicBezTo>
                  <a:cubicBezTo>
                    <a:pt x="1496" y="1184"/>
                    <a:pt x="1768" y="1264"/>
                    <a:pt x="1848" y="1168"/>
                  </a:cubicBezTo>
                  <a:cubicBezTo>
                    <a:pt x="1928" y="1072"/>
                    <a:pt x="1784" y="728"/>
                    <a:pt x="1752" y="592"/>
                  </a:cubicBezTo>
                  <a:cubicBezTo>
                    <a:pt x="1720" y="456"/>
                    <a:pt x="1736" y="440"/>
                    <a:pt x="1656" y="352"/>
                  </a:cubicBezTo>
                  <a:cubicBezTo>
                    <a:pt x="1576" y="264"/>
                    <a:pt x="1440" y="112"/>
                    <a:pt x="1272" y="64"/>
                  </a:cubicBezTo>
                  <a:cubicBezTo>
                    <a:pt x="1104" y="16"/>
                    <a:pt x="816" y="0"/>
                    <a:pt x="648" y="64"/>
                  </a:cubicBezTo>
                  <a:cubicBezTo>
                    <a:pt x="480" y="128"/>
                    <a:pt x="368" y="320"/>
                    <a:pt x="264" y="448"/>
                  </a:cubicBezTo>
                  <a:cubicBezTo>
                    <a:pt x="160" y="576"/>
                    <a:pt x="48" y="720"/>
                    <a:pt x="24" y="832"/>
                  </a:cubicBezTo>
                  <a:cubicBezTo>
                    <a:pt x="0" y="944"/>
                    <a:pt x="40" y="1080"/>
                    <a:pt x="120" y="1120"/>
                  </a:cubicBezTo>
                  <a:close/>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9" name="Freeform 1093">
              <a:extLst>
                <a:ext uri="{FF2B5EF4-FFF2-40B4-BE49-F238E27FC236}">
                  <a16:creationId xmlns:a16="http://schemas.microsoft.com/office/drawing/2014/main" id="{D251A705-78DD-4803-6E66-983BF986304E}"/>
                </a:ext>
              </a:extLst>
            </p:cNvPr>
            <p:cNvSpPr>
              <a:spLocks/>
            </p:cNvSpPr>
            <p:nvPr/>
          </p:nvSpPr>
          <p:spPr bwMode="auto">
            <a:xfrm>
              <a:off x="2928" y="672"/>
              <a:ext cx="2448" cy="1920"/>
            </a:xfrm>
            <a:custGeom>
              <a:avLst/>
              <a:gdLst>
                <a:gd name="T0" fmla="*/ 809 w 1928"/>
                <a:gd name="T1" fmla="*/ 31739 h 1264"/>
                <a:gd name="T2" fmla="*/ 3405 w 1928"/>
                <a:gd name="T3" fmla="*/ 30374 h 1264"/>
                <a:gd name="T4" fmla="*/ 8593 w 1928"/>
                <a:gd name="T5" fmla="*/ 33109 h 1264"/>
                <a:gd name="T6" fmla="*/ 12480 w 1928"/>
                <a:gd name="T7" fmla="*/ 33109 h 1264"/>
                <a:gd name="T8" fmla="*/ 11835 w 1928"/>
                <a:gd name="T9" fmla="*/ 16782 h 1264"/>
                <a:gd name="T10" fmla="*/ 11187 w 1928"/>
                <a:gd name="T11" fmla="*/ 9989 h 1264"/>
                <a:gd name="T12" fmla="*/ 8593 w 1928"/>
                <a:gd name="T13" fmla="*/ 1805 h 1264"/>
                <a:gd name="T14" fmla="*/ 4379 w 1928"/>
                <a:gd name="T15" fmla="*/ 1805 h 1264"/>
                <a:gd name="T16" fmla="*/ 1783 w 1928"/>
                <a:gd name="T17" fmla="*/ 12702 h 1264"/>
                <a:gd name="T18" fmla="*/ 157 w 1928"/>
                <a:gd name="T19" fmla="*/ 23581 h 1264"/>
                <a:gd name="T20" fmla="*/ 809 w 1928"/>
                <a:gd name="T21" fmla="*/ 31739 h 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8"/>
                <a:gd name="T34" fmla="*/ 0 h 1264"/>
                <a:gd name="T35" fmla="*/ 1928 w 1928"/>
                <a:gd name="T36" fmla="*/ 1264 h 12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8" h="1264">
                  <a:moveTo>
                    <a:pt x="120" y="1120"/>
                  </a:moveTo>
                  <a:cubicBezTo>
                    <a:pt x="200" y="1160"/>
                    <a:pt x="312" y="1064"/>
                    <a:pt x="504" y="1072"/>
                  </a:cubicBezTo>
                  <a:cubicBezTo>
                    <a:pt x="696" y="1080"/>
                    <a:pt x="1048" y="1152"/>
                    <a:pt x="1272" y="1168"/>
                  </a:cubicBezTo>
                  <a:cubicBezTo>
                    <a:pt x="1496" y="1184"/>
                    <a:pt x="1768" y="1264"/>
                    <a:pt x="1848" y="1168"/>
                  </a:cubicBezTo>
                  <a:cubicBezTo>
                    <a:pt x="1928" y="1072"/>
                    <a:pt x="1784" y="728"/>
                    <a:pt x="1752" y="592"/>
                  </a:cubicBezTo>
                  <a:cubicBezTo>
                    <a:pt x="1720" y="456"/>
                    <a:pt x="1736" y="440"/>
                    <a:pt x="1656" y="352"/>
                  </a:cubicBezTo>
                  <a:cubicBezTo>
                    <a:pt x="1576" y="264"/>
                    <a:pt x="1440" y="112"/>
                    <a:pt x="1272" y="64"/>
                  </a:cubicBezTo>
                  <a:cubicBezTo>
                    <a:pt x="1104" y="16"/>
                    <a:pt x="816" y="0"/>
                    <a:pt x="648" y="64"/>
                  </a:cubicBezTo>
                  <a:cubicBezTo>
                    <a:pt x="480" y="128"/>
                    <a:pt x="368" y="320"/>
                    <a:pt x="264" y="448"/>
                  </a:cubicBezTo>
                  <a:cubicBezTo>
                    <a:pt x="160" y="576"/>
                    <a:pt x="48" y="720"/>
                    <a:pt x="24" y="832"/>
                  </a:cubicBezTo>
                  <a:cubicBezTo>
                    <a:pt x="0" y="944"/>
                    <a:pt x="40" y="1080"/>
                    <a:pt x="120" y="1120"/>
                  </a:cubicBezTo>
                  <a:close/>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0" name="Freeform 1094">
              <a:extLst>
                <a:ext uri="{FF2B5EF4-FFF2-40B4-BE49-F238E27FC236}">
                  <a16:creationId xmlns:a16="http://schemas.microsoft.com/office/drawing/2014/main" id="{18AAC063-08E9-866F-C6D5-7CD9F211CA2D}"/>
                </a:ext>
              </a:extLst>
            </p:cNvPr>
            <p:cNvSpPr>
              <a:spLocks/>
            </p:cNvSpPr>
            <p:nvPr/>
          </p:nvSpPr>
          <p:spPr bwMode="auto">
            <a:xfrm>
              <a:off x="2592" y="528"/>
              <a:ext cx="3024" cy="2352"/>
            </a:xfrm>
            <a:custGeom>
              <a:avLst/>
              <a:gdLst>
                <a:gd name="T0" fmla="*/ 4393 w 1928"/>
                <a:gd name="T1" fmla="*/ 160965 h 1264"/>
                <a:gd name="T2" fmla="*/ 18470 w 1928"/>
                <a:gd name="T3" fmla="*/ 154071 h 1264"/>
                <a:gd name="T4" fmla="*/ 46590 w 1928"/>
                <a:gd name="T5" fmla="*/ 167813 h 1264"/>
                <a:gd name="T6" fmla="*/ 67700 w 1928"/>
                <a:gd name="T7" fmla="*/ 167813 h 1264"/>
                <a:gd name="T8" fmla="*/ 64169 w 1928"/>
                <a:gd name="T9" fmla="*/ 85128 h 1264"/>
                <a:gd name="T10" fmla="*/ 60634 w 1928"/>
                <a:gd name="T11" fmla="*/ 50590 h 1264"/>
                <a:gd name="T12" fmla="*/ 46590 w 1928"/>
                <a:gd name="T13" fmla="*/ 9168 h 1264"/>
                <a:gd name="T14" fmla="*/ 23729 w 1928"/>
                <a:gd name="T15" fmla="*/ 9168 h 1264"/>
                <a:gd name="T16" fmla="*/ 9665 w 1928"/>
                <a:gd name="T17" fmla="*/ 64429 h 1264"/>
                <a:gd name="T18" fmla="*/ 891 w 1928"/>
                <a:gd name="T19" fmla="*/ 119544 h 1264"/>
                <a:gd name="T20" fmla="*/ 4393 w 1928"/>
                <a:gd name="T21" fmla="*/ 160965 h 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8"/>
                <a:gd name="T34" fmla="*/ 0 h 1264"/>
                <a:gd name="T35" fmla="*/ 1928 w 1928"/>
                <a:gd name="T36" fmla="*/ 1264 h 12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8" h="1264">
                  <a:moveTo>
                    <a:pt x="120" y="1120"/>
                  </a:moveTo>
                  <a:cubicBezTo>
                    <a:pt x="200" y="1160"/>
                    <a:pt x="312" y="1064"/>
                    <a:pt x="504" y="1072"/>
                  </a:cubicBezTo>
                  <a:cubicBezTo>
                    <a:pt x="696" y="1080"/>
                    <a:pt x="1048" y="1152"/>
                    <a:pt x="1272" y="1168"/>
                  </a:cubicBezTo>
                  <a:cubicBezTo>
                    <a:pt x="1496" y="1184"/>
                    <a:pt x="1768" y="1264"/>
                    <a:pt x="1848" y="1168"/>
                  </a:cubicBezTo>
                  <a:cubicBezTo>
                    <a:pt x="1928" y="1072"/>
                    <a:pt x="1784" y="728"/>
                    <a:pt x="1752" y="592"/>
                  </a:cubicBezTo>
                  <a:cubicBezTo>
                    <a:pt x="1720" y="456"/>
                    <a:pt x="1736" y="440"/>
                    <a:pt x="1656" y="352"/>
                  </a:cubicBezTo>
                  <a:cubicBezTo>
                    <a:pt x="1576" y="264"/>
                    <a:pt x="1440" y="112"/>
                    <a:pt x="1272" y="64"/>
                  </a:cubicBezTo>
                  <a:cubicBezTo>
                    <a:pt x="1104" y="16"/>
                    <a:pt x="816" y="0"/>
                    <a:pt x="648" y="64"/>
                  </a:cubicBezTo>
                  <a:cubicBezTo>
                    <a:pt x="480" y="128"/>
                    <a:pt x="368" y="320"/>
                    <a:pt x="264" y="448"/>
                  </a:cubicBezTo>
                  <a:cubicBezTo>
                    <a:pt x="160" y="576"/>
                    <a:pt x="48" y="720"/>
                    <a:pt x="24" y="832"/>
                  </a:cubicBezTo>
                  <a:cubicBezTo>
                    <a:pt x="0" y="944"/>
                    <a:pt x="40" y="1080"/>
                    <a:pt x="120" y="1120"/>
                  </a:cubicBezTo>
                  <a:close/>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1" name="Freeform 1095">
              <a:extLst>
                <a:ext uri="{FF2B5EF4-FFF2-40B4-BE49-F238E27FC236}">
                  <a16:creationId xmlns:a16="http://schemas.microsoft.com/office/drawing/2014/main" id="{E9E7D7C1-F021-B35D-5C0D-EEB0CE288C58}"/>
                </a:ext>
              </a:extLst>
            </p:cNvPr>
            <p:cNvSpPr>
              <a:spLocks/>
            </p:cNvSpPr>
            <p:nvPr/>
          </p:nvSpPr>
          <p:spPr bwMode="auto">
            <a:xfrm>
              <a:off x="1872" y="288"/>
              <a:ext cx="3936" cy="2880"/>
            </a:xfrm>
            <a:custGeom>
              <a:avLst/>
              <a:gdLst>
                <a:gd name="T0" fmla="*/ 36196 w 1928"/>
                <a:gd name="T1" fmla="*/ 813614 h 1264"/>
                <a:gd name="T2" fmla="*/ 152087 w 1928"/>
                <a:gd name="T3" fmla="*/ 778789 h 1264"/>
                <a:gd name="T4" fmla="*/ 383819 w 1928"/>
                <a:gd name="T5" fmla="*/ 848292 h 1264"/>
                <a:gd name="T6" fmla="*/ 557654 w 1928"/>
                <a:gd name="T7" fmla="*/ 848292 h 1264"/>
                <a:gd name="T8" fmla="*/ 528614 w 1928"/>
                <a:gd name="T9" fmla="*/ 430093 h 1264"/>
                <a:gd name="T10" fmla="*/ 499643 w 1928"/>
                <a:gd name="T11" fmla="*/ 255627 h 1264"/>
                <a:gd name="T12" fmla="*/ 383819 w 1928"/>
                <a:gd name="T13" fmla="*/ 46593 h 1264"/>
                <a:gd name="T14" fmla="*/ 195532 w 1928"/>
                <a:gd name="T15" fmla="*/ 46593 h 1264"/>
                <a:gd name="T16" fmla="*/ 79637 w 1928"/>
                <a:gd name="T17" fmla="*/ 325465 h 1264"/>
                <a:gd name="T18" fmla="*/ 7223 w 1928"/>
                <a:gd name="T19" fmla="*/ 604433 h 1264"/>
                <a:gd name="T20" fmla="*/ 36196 w 1928"/>
                <a:gd name="T21" fmla="*/ 813614 h 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8"/>
                <a:gd name="T34" fmla="*/ 0 h 1264"/>
                <a:gd name="T35" fmla="*/ 1928 w 1928"/>
                <a:gd name="T36" fmla="*/ 1264 h 12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8" h="1264">
                  <a:moveTo>
                    <a:pt x="120" y="1120"/>
                  </a:moveTo>
                  <a:cubicBezTo>
                    <a:pt x="200" y="1160"/>
                    <a:pt x="312" y="1064"/>
                    <a:pt x="504" y="1072"/>
                  </a:cubicBezTo>
                  <a:cubicBezTo>
                    <a:pt x="696" y="1080"/>
                    <a:pt x="1048" y="1152"/>
                    <a:pt x="1272" y="1168"/>
                  </a:cubicBezTo>
                  <a:cubicBezTo>
                    <a:pt x="1496" y="1184"/>
                    <a:pt x="1768" y="1264"/>
                    <a:pt x="1848" y="1168"/>
                  </a:cubicBezTo>
                  <a:cubicBezTo>
                    <a:pt x="1928" y="1072"/>
                    <a:pt x="1784" y="728"/>
                    <a:pt x="1752" y="592"/>
                  </a:cubicBezTo>
                  <a:cubicBezTo>
                    <a:pt x="1720" y="456"/>
                    <a:pt x="1736" y="440"/>
                    <a:pt x="1656" y="352"/>
                  </a:cubicBezTo>
                  <a:cubicBezTo>
                    <a:pt x="1576" y="264"/>
                    <a:pt x="1440" y="112"/>
                    <a:pt x="1272" y="64"/>
                  </a:cubicBezTo>
                  <a:cubicBezTo>
                    <a:pt x="1104" y="16"/>
                    <a:pt x="816" y="0"/>
                    <a:pt x="648" y="64"/>
                  </a:cubicBezTo>
                  <a:cubicBezTo>
                    <a:pt x="480" y="128"/>
                    <a:pt x="368" y="320"/>
                    <a:pt x="264" y="448"/>
                  </a:cubicBezTo>
                  <a:cubicBezTo>
                    <a:pt x="160" y="576"/>
                    <a:pt x="48" y="720"/>
                    <a:pt x="24" y="832"/>
                  </a:cubicBezTo>
                  <a:cubicBezTo>
                    <a:pt x="0" y="944"/>
                    <a:pt x="40" y="1080"/>
                    <a:pt x="120" y="1120"/>
                  </a:cubicBezTo>
                  <a:close/>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5846" name="Text Box 1096">
            <a:extLst>
              <a:ext uri="{FF2B5EF4-FFF2-40B4-BE49-F238E27FC236}">
                <a16:creationId xmlns:a16="http://schemas.microsoft.com/office/drawing/2014/main" id="{06FC33AA-44EB-15FD-43A0-6D89C363DCFB}"/>
              </a:ext>
            </a:extLst>
          </p:cNvPr>
          <p:cNvSpPr txBox="1">
            <a:spLocks noChangeArrowheads="1"/>
          </p:cNvSpPr>
          <p:nvPr/>
        </p:nvSpPr>
        <p:spPr bwMode="auto">
          <a:xfrm>
            <a:off x="684213" y="5494338"/>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-100</a:t>
            </a:r>
          </a:p>
        </p:txBody>
      </p:sp>
      <p:sp>
        <p:nvSpPr>
          <p:cNvPr id="35847" name="Text Box 1097">
            <a:extLst>
              <a:ext uri="{FF2B5EF4-FFF2-40B4-BE49-F238E27FC236}">
                <a16:creationId xmlns:a16="http://schemas.microsoft.com/office/drawing/2014/main" id="{8E81CE73-B784-4C8A-116C-EF00D146C026}"/>
              </a:ext>
            </a:extLst>
          </p:cNvPr>
          <p:cNvSpPr txBox="1">
            <a:spLocks noChangeArrowheads="1"/>
          </p:cNvSpPr>
          <p:nvPr/>
        </p:nvSpPr>
        <p:spPr bwMode="auto">
          <a:xfrm>
            <a:off x="974725" y="5011738"/>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-90</a:t>
            </a:r>
          </a:p>
        </p:txBody>
      </p:sp>
      <p:sp>
        <p:nvSpPr>
          <p:cNvPr id="35848" name="Text Box 1098">
            <a:extLst>
              <a:ext uri="{FF2B5EF4-FFF2-40B4-BE49-F238E27FC236}">
                <a16:creationId xmlns:a16="http://schemas.microsoft.com/office/drawing/2014/main" id="{F5ACFF66-1282-DAE4-FAAC-515596F7835F}"/>
              </a:ext>
            </a:extLst>
          </p:cNvPr>
          <p:cNvSpPr txBox="1">
            <a:spLocks noChangeArrowheads="1"/>
          </p:cNvSpPr>
          <p:nvPr/>
        </p:nvSpPr>
        <p:spPr bwMode="auto">
          <a:xfrm>
            <a:off x="1336675" y="4741863"/>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-80</a:t>
            </a:r>
          </a:p>
        </p:txBody>
      </p:sp>
      <p:sp>
        <p:nvSpPr>
          <p:cNvPr id="35849" name="Text Box 1099">
            <a:extLst>
              <a:ext uri="{FF2B5EF4-FFF2-40B4-BE49-F238E27FC236}">
                <a16:creationId xmlns:a16="http://schemas.microsoft.com/office/drawing/2014/main" id="{E92A241C-93A6-5DD1-D41F-16D127384FCB}"/>
              </a:ext>
            </a:extLst>
          </p:cNvPr>
          <p:cNvSpPr txBox="1">
            <a:spLocks noChangeArrowheads="1"/>
          </p:cNvSpPr>
          <p:nvPr/>
        </p:nvSpPr>
        <p:spPr bwMode="auto">
          <a:xfrm>
            <a:off x="1627188" y="4365625"/>
            <a:ext cx="7572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-70</a:t>
            </a:r>
          </a:p>
        </p:txBody>
      </p:sp>
      <p:sp>
        <p:nvSpPr>
          <p:cNvPr id="35850" name="Text Box 1100">
            <a:extLst>
              <a:ext uri="{FF2B5EF4-FFF2-40B4-BE49-F238E27FC236}">
                <a16:creationId xmlns:a16="http://schemas.microsoft.com/office/drawing/2014/main" id="{99B0EC99-2375-B7D1-C7BD-C4DBEB9731AA}"/>
              </a:ext>
            </a:extLst>
          </p:cNvPr>
          <p:cNvSpPr txBox="1">
            <a:spLocks noChangeArrowheads="1"/>
          </p:cNvSpPr>
          <p:nvPr/>
        </p:nvSpPr>
        <p:spPr bwMode="auto">
          <a:xfrm>
            <a:off x="1843088" y="3913188"/>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-60</a:t>
            </a:r>
          </a:p>
        </p:txBody>
      </p:sp>
      <p:sp>
        <p:nvSpPr>
          <p:cNvPr id="35851" name="Text Box 1101">
            <a:extLst>
              <a:ext uri="{FF2B5EF4-FFF2-40B4-BE49-F238E27FC236}">
                <a16:creationId xmlns:a16="http://schemas.microsoft.com/office/drawing/2014/main" id="{F4260C2E-0B6A-7867-3688-842B1191414A}"/>
              </a:ext>
            </a:extLst>
          </p:cNvPr>
          <p:cNvSpPr txBox="1">
            <a:spLocks noChangeArrowheads="1"/>
          </p:cNvSpPr>
          <p:nvPr/>
        </p:nvSpPr>
        <p:spPr bwMode="auto">
          <a:xfrm>
            <a:off x="6696075" y="3505200"/>
            <a:ext cx="757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-60</a:t>
            </a:r>
          </a:p>
        </p:txBody>
      </p:sp>
      <p:sp>
        <p:nvSpPr>
          <p:cNvPr id="35852" name="Text Box 1102">
            <a:extLst>
              <a:ext uri="{FF2B5EF4-FFF2-40B4-BE49-F238E27FC236}">
                <a16:creationId xmlns:a16="http://schemas.microsoft.com/office/drawing/2014/main" id="{52D2E704-5489-2377-F5A4-FE23C0F7D348}"/>
              </a:ext>
            </a:extLst>
          </p:cNvPr>
          <p:cNvSpPr txBox="1">
            <a:spLocks noChangeArrowheads="1"/>
          </p:cNvSpPr>
          <p:nvPr/>
        </p:nvSpPr>
        <p:spPr bwMode="auto">
          <a:xfrm>
            <a:off x="7131050" y="3762375"/>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-70</a:t>
            </a:r>
          </a:p>
        </p:txBody>
      </p:sp>
      <p:sp>
        <p:nvSpPr>
          <p:cNvPr id="35853" name="Text Box 1103">
            <a:extLst>
              <a:ext uri="{FF2B5EF4-FFF2-40B4-BE49-F238E27FC236}">
                <a16:creationId xmlns:a16="http://schemas.microsoft.com/office/drawing/2014/main" id="{CF6B7D26-C124-C46D-C385-F45ED0AD35F5}"/>
              </a:ext>
            </a:extLst>
          </p:cNvPr>
          <p:cNvSpPr txBox="1">
            <a:spLocks noChangeArrowheads="1"/>
          </p:cNvSpPr>
          <p:nvPr/>
        </p:nvSpPr>
        <p:spPr bwMode="auto">
          <a:xfrm>
            <a:off x="7493000" y="4140200"/>
            <a:ext cx="757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-80</a:t>
            </a:r>
          </a:p>
        </p:txBody>
      </p:sp>
      <p:sp>
        <p:nvSpPr>
          <p:cNvPr id="35854" name="Text Box 1104">
            <a:extLst>
              <a:ext uri="{FF2B5EF4-FFF2-40B4-BE49-F238E27FC236}">
                <a16:creationId xmlns:a16="http://schemas.microsoft.com/office/drawing/2014/main" id="{5D7B819C-80B2-DA34-5191-2B22C88E7D98}"/>
              </a:ext>
            </a:extLst>
          </p:cNvPr>
          <p:cNvSpPr txBox="1">
            <a:spLocks noChangeArrowheads="1"/>
          </p:cNvSpPr>
          <p:nvPr/>
        </p:nvSpPr>
        <p:spPr bwMode="auto">
          <a:xfrm>
            <a:off x="7781925" y="4559300"/>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-90</a:t>
            </a:r>
          </a:p>
        </p:txBody>
      </p:sp>
      <p:sp>
        <p:nvSpPr>
          <p:cNvPr id="35855" name="Text Box 1105">
            <a:extLst>
              <a:ext uri="{FF2B5EF4-FFF2-40B4-BE49-F238E27FC236}">
                <a16:creationId xmlns:a16="http://schemas.microsoft.com/office/drawing/2014/main" id="{E9FBB2CE-2DAB-9927-4077-5BC6304F1854}"/>
              </a:ext>
            </a:extLst>
          </p:cNvPr>
          <p:cNvSpPr txBox="1">
            <a:spLocks noChangeArrowheads="1"/>
          </p:cNvSpPr>
          <p:nvPr/>
        </p:nvSpPr>
        <p:spPr bwMode="auto">
          <a:xfrm>
            <a:off x="7927975" y="5011738"/>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-100</a:t>
            </a:r>
          </a:p>
        </p:txBody>
      </p:sp>
      <p:sp>
        <p:nvSpPr>
          <p:cNvPr id="35856" name="Text Box 1106">
            <a:extLst>
              <a:ext uri="{FF2B5EF4-FFF2-40B4-BE49-F238E27FC236}">
                <a16:creationId xmlns:a16="http://schemas.microsoft.com/office/drawing/2014/main" id="{FBDA406B-BF93-1602-14DF-EE18BAB74B79}"/>
              </a:ext>
            </a:extLst>
          </p:cNvPr>
          <p:cNvSpPr txBox="1">
            <a:spLocks noChangeArrowheads="1"/>
          </p:cNvSpPr>
          <p:nvPr/>
        </p:nvSpPr>
        <p:spPr bwMode="auto">
          <a:xfrm>
            <a:off x="7315200" y="1127125"/>
            <a:ext cx="1752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Signal strength  (in dB)</a:t>
            </a:r>
          </a:p>
        </p:txBody>
      </p:sp>
      <p:sp>
        <p:nvSpPr>
          <p:cNvPr id="35857" name="Line 1107">
            <a:extLst>
              <a:ext uri="{FF2B5EF4-FFF2-40B4-BE49-F238E27FC236}">
                <a16:creationId xmlns:a16="http://schemas.microsoft.com/office/drawing/2014/main" id="{959D58CE-A669-0215-7DEE-E9B520BED439}"/>
              </a:ext>
            </a:extLst>
          </p:cNvPr>
          <p:cNvSpPr>
            <a:spLocks noChangeShapeType="1"/>
          </p:cNvSpPr>
          <p:nvPr/>
        </p:nvSpPr>
        <p:spPr bwMode="auto">
          <a:xfrm flipH="1">
            <a:off x="7543800" y="1600200"/>
            <a:ext cx="1524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5858" name="Text Box 1108">
            <a:extLst>
              <a:ext uri="{FF2B5EF4-FFF2-40B4-BE49-F238E27FC236}">
                <a16:creationId xmlns:a16="http://schemas.microsoft.com/office/drawing/2014/main" id="{0B87BF9A-468F-07C2-F685-0311611D537D}"/>
              </a:ext>
            </a:extLst>
          </p:cNvPr>
          <p:cNvSpPr txBox="1">
            <a:spLocks noChangeArrowheads="1"/>
          </p:cNvSpPr>
          <p:nvPr/>
        </p:nvSpPr>
        <p:spPr bwMode="auto">
          <a:xfrm>
            <a:off x="2286000" y="29718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Cell </a:t>
            </a:r>
            <a:r>
              <a:rPr lang="en-US" altLang="en-US" sz="2000" i="1">
                <a:latin typeface="Times New Roman" panose="02020603050405020304" pitchFamily="18" charset="0"/>
              </a:rPr>
              <a:t>i</a:t>
            </a:r>
            <a:endParaRPr lang="en-US" altLang="en-US" sz="2000">
              <a:latin typeface="Times New Roman" panose="02020603050405020304" pitchFamily="18" charset="0"/>
            </a:endParaRPr>
          </a:p>
        </p:txBody>
      </p:sp>
      <p:sp>
        <p:nvSpPr>
          <p:cNvPr id="35859" name="Text Box 1109">
            <a:extLst>
              <a:ext uri="{FF2B5EF4-FFF2-40B4-BE49-F238E27FC236}">
                <a16:creationId xmlns:a16="http://schemas.microsoft.com/office/drawing/2014/main" id="{B199682F-83D6-78FD-C194-9E377765E651}"/>
              </a:ext>
            </a:extLst>
          </p:cNvPr>
          <p:cNvSpPr txBox="1">
            <a:spLocks noChangeArrowheads="1"/>
          </p:cNvSpPr>
          <p:nvPr/>
        </p:nvSpPr>
        <p:spPr bwMode="auto">
          <a:xfrm>
            <a:off x="6096000" y="28956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Cell </a:t>
            </a:r>
            <a:r>
              <a:rPr lang="en-US" altLang="en-US" sz="2000" i="1">
                <a:latin typeface="Times New Roman" panose="02020603050405020304" pitchFamily="18" charset="0"/>
              </a:rPr>
              <a:t>j</a:t>
            </a:r>
          </a:p>
        </p:txBody>
      </p:sp>
    </p:spTree>
  </p:cSld>
  <p:clrMapOvr>
    <a:masterClrMapping/>
  </p:clrMapOvr>
  <p:transition spd="slow"/>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62088-A8B6-4E0F-8164-11998692746F}"/>
              </a:ext>
            </a:extLst>
          </p:cNvPr>
          <p:cNvPicPr>
            <a:picLocks noChangeAspect="1"/>
          </p:cNvPicPr>
          <p:nvPr/>
        </p:nvPicPr>
        <p:blipFill>
          <a:blip r:embed="rId2"/>
          <a:stretch>
            <a:fillRect/>
          </a:stretch>
        </p:blipFill>
        <p:spPr>
          <a:xfrm>
            <a:off x="809084" y="520189"/>
            <a:ext cx="7525832" cy="6255847"/>
          </a:xfrm>
          <a:prstGeom prst="rect">
            <a:avLst/>
          </a:prstGeom>
        </p:spPr>
      </p:pic>
    </p:spTree>
    <p:extLst>
      <p:ext uri="{BB962C8B-B14F-4D97-AF65-F5344CB8AC3E}">
        <p14:creationId xmlns:p14="http://schemas.microsoft.com/office/powerpoint/2010/main" val="2423972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7E837115-D8CD-AEE4-97AF-3439D15263B7}"/>
              </a:ext>
            </a:extLst>
          </p:cNvPr>
          <p:cNvSpPr>
            <a:spLocks noGrp="1" noChangeArrowheads="1"/>
          </p:cNvSpPr>
          <p:nvPr>
            <p:ph type="title"/>
          </p:nvPr>
        </p:nvSpPr>
        <p:spPr>
          <a:xfrm>
            <a:off x="1600200" y="857250"/>
            <a:ext cx="5829300" cy="685800"/>
          </a:xfrm>
        </p:spPr>
        <p:txBody>
          <a:bodyPr/>
          <a:lstStyle/>
          <a:p>
            <a:pPr eaLnBrk="1" hangingPunct="1"/>
            <a:r>
              <a:rPr lang="en-US" altLang="en-US" sz="2700" b="1">
                <a:latin typeface="Times New Roman" panose="02020603050405020304" pitchFamily="18" charset="0"/>
              </a:rPr>
              <a:t>Tele Services </a:t>
            </a:r>
          </a:p>
        </p:txBody>
      </p:sp>
      <p:sp>
        <p:nvSpPr>
          <p:cNvPr id="7171" name="Rectangle 3">
            <a:extLst>
              <a:ext uri="{FF2B5EF4-FFF2-40B4-BE49-F238E27FC236}">
                <a16:creationId xmlns:a16="http://schemas.microsoft.com/office/drawing/2014/main" id="{40B83972-86CF-27F7-AC58-389EA45E8307}"/>
              </a:ext>
            </a:extLst>
          </p:cNvPr>
          <p:cNvSpPr>
            <a:spLocks noChangeArrowheads="1"/>
          </p:cNvSpPr>
          <p:nvPr/>
        </p:nvSpPr>
        <p:spPr bwMode="auto">
          <a:xfrm>
            <a:off x="1428750" y="1785938"/>
            <a:ext cx="6515100"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defRPr>
            </a:lvl1pPr>
            <a:lvl2pPr marL="742950" indent="-285750"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eaLnBrk="1" hangingPunct="1">
              <a:spcBef>
                <a:spcPct val="50000"/>
              </a:spcBef>
            </a:pPr>
            <a:r>
              <a:rPr lang="en-US" altLang="en-US" sz="1800" dirty="0"/>
              <a:t>• Telecommunication services that enable voice communication</a:t>
            </a:r>
          </a:p>
          <a:p>
            <a:pPr eaLnBrk="1" hangingPunct="1">
              <a:spcBef>
                <a:spcPct val="50000"/>
              </a:spcBef>
            </a:pPr>
            <a:r>
              <a:rPr lang="en-US" altLang="en-US" sz="1800" dirty="0"/>
              <a:t>   via mobile phones</a:t>
            </a:r>
          </a:p>
          <a:p>
            <a:pPr eaLnBrk="1" hangingPunct="1">
              <a:spcBef>
                <a:spcPct val="50000"/>
              </a:spcBef>
            </a:pPr>
            <a:r>
              <a:rPr lang="en-US" altLang="en-US" sz="1800" dirty="0"/>
              <a:t>• Offered services</a:t>
            </a:r>
          </a:p>
          <a:p>
            <a:pPr eaLnBrk="1" hangingPunct="1">
              <a:spcBef>
                <a:spcPct val="50000"/>
              </a:spcBef>
            </a:pPr>
            <a:r>
              <a:rPr lang="en-US" altLang="en-US" sz="1800" dirty="0"/>
              <a:t>  - Mobile telephony</a:t>
            </a:r>
          </a:p>
          <a:p>
            <a:pPr eaLnBrk="1" hangingPunct="1">
              <a:spcBef>
                <a:spcPct val="50000"/>
              </a:spcBef>
            </a:pPr>
            <a:r>
              <a:rPr lang="en-US" altLang="en-US" sz="1800" dirty="0"/>
              <a:t>  - Emergency calling </a:t>
            </a:r>
          </a:p>
          <a:p>
            <a:pPr eaLnBrk="1" hangingPunct="1">
              <a:spcBef>
                <a:spcPct val="50000"/>
              </a:spcBef>
            </a:pPr>
            <a:r>
              <a:rPr lang="en-US" altLang="en-US" sz="1800" dirty="0"/>
              <a:t>  - facsimile (FAX)</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026">
            <a:extLst>
              <a:ext uri="{FF2B5EF4-FFF2-40B4-BE49-F238E27FC236}">
                <a16:creationId xmlns:a16="http://schemas.microsoft.com/office/drawing/2014/main" id="{10A6F246-C3AA-3228-4898-CA5AA3A88CCB}"/>
              </a:ext>
            </a:extLst>
          </p:cNvPr>
          <p:cNvSpPr>
            <a:spLocks noGrp="1" noChangeArrowheads="1"/>
          </p:cNvSpPr>
          <p:nvPr>
            <p:ph type="title"/>
          </p:nvPr>
        </p:nvSpPr>
        <p:spPr>
          <a:xfrm>
            <a:off x="914400" y="152400"/>
            <a:ext cx="7772400" cy="762000"/>
          </a:xfrm>
        </p:spPr>
        <p:txBody>
          <a:bodyPr/>
          <a:lstStyle/>
          <a:p>
            <a:r>
              <a:rPr lang="en-US" altLang="en-US" sz="3600">
                <a:solidFill>
                  <a:schemeClr val="tx1"/>
                </a:solidFill>
                <a:latin typeface="Times New Roman" panose="02020603050405020304" pitchFamily="18" charset="0"/>
              </a:rPr>
              <a:t>Handoff Region</a:t>
            </a:r>
          </a:p>
        </p:txBody>
      </p:sp>
      <p:sp>
        <p:nvSpPr>
          <p:cNvPr id="144387" name="Slide Number Placeholder 5">
            <a:extLst>
              <a:ext uri="{FF2B5EF4-FFF2-40B4-BE49-F238E27FC236}">
                <a16:creationId xmlns:a16="http://schemas.microsoft.com/office/drawing/2014/main" id="{54DE3B36-A79D-2576-3BEC-C7677E80345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9A04764-1D48-4B3E-AB60-B8FEDFE85CCE}" type="slidenum">
              <a:rPr lang="en-US" altLang="en-US" smtClean="0"/>
              <a:pPr/>
              <a:t>80</a:t>
            </a:fld>
            <a:endParaRPr lang="en-US" altLang="en-US"/>
          </a:p>
        </p:txBody>
      </p:sp>
      <p:grpSp>
        <p:nvGrpSpPr>
          <p:cNvPr id="144388" name="Group 1031">
            <a:extLst>
              <a:ext uri="{FF2B5EF4-FFF2-40B4-BE49-F238E27FC236}">
                <a16:creationId xmlns:a16="http://schemas.microsoft.com/office/drawing/2014/main" id="{F3AEC45F-20CB-7AAF-D41F-3EC619506712}"/>
              </a:ext>
            </a:extLst>
          </p:cNvPr>
          <p:cNvGrpSpPr>
            <a:grpSpLocks/>
          </p:cNvGrpSpPr>
          <p:nvPr/>
        </p:nvGrpSpPr>
        <p:grpSpPr bwMode="auto">
          <a:xfrm>
            <a:off x="1666875" y="2097088"/>
            <a:ext cx="5810250" cy="2571750"/>
            <a:chOff x="1104" y="1372"/>
            <a:chExt cx="3696" cy="1968"/>
          </a:xfrm>
        </p:grpSpPr>
        <p:sp>
          <p:nvSpPr>
            <p:cNvPr id="144427" name="Line 1032">
              <a:extLst>
                <a:ext uri="{FF2B5EF4-FFF2-40B4-BE49-F238E27FC236}">
                  <a16:creationId xmlns:a16="http://schemas.microsoft.com/office/drawing/2014/main" id="{708260A7-E8FB-9FFF-FB49-10E4B61A45A5}"/>
                </a:ext>
              </a:extLst>
            </p:cNvPr>
            <p:cNvSpPr>
              <a:spLocks noChangeShapeType="1"/>
            </p:cNvSpPr>
            <p:nvPr/>
          </p:nvSpPr>
          <p:spPr bwMode="auto">
            <a:xfrm>
              <a:off x="1104" y="3340"/>
              <a:ext cx="36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4428" name="Freeform 1033">
              <a:extLst>
                <a:ext uri="{FF2B5EF4-FFF2-40B4-BE49-F238E27FC236}">
                  <a16:creationId xmlns:a16="http://schemas.microsoft.com/office/drawing/2014/main" id="{05BFF83D-1A29-DA33-6C6E-91B49D576A7E}"/>
                </a:ext>
              </a:extLst>
            </p:cNvPr>
            <p:cNvSpPr>
              <a:spLocks/>
            </p:cNvSpPr>
            <p:nvPr/>
          </p:nvSpPr>
          <p:spPr bwMode="auto">
            <a:xfrm>
              <a:off x="1200" y="1372"/>
              <a:ext cx="3456" cy="1968"/>
            </a:xfrm>
            <a:custGeom>
              <a:avLst/>
              <a:gdLst>
                <a:gd name="T0" fmla="*/ 7072 w 3120"/>
                <a:gd name="T1" fmla="*/ 0 h 2016"/>
                <a:gd name="T2" fmla="*/ 5983 w 3120"/>
                <a:gd name="T3" fmla="*/ 554 h 2016"/>
                <a:gd name="T4" fmla="*/ 4785 w 3120"/>
                <a:gd name="T5" fmla="*/ 950 h 2016"/>
                <a:gd name="T6" fmla="*/ 3156 w 3120"/>
                <a:gd name="T7" fmla="*/ 1306 h 2016"/>
                <a:gd name="T8" fmla="*/ 1412 w 3120"/>
                <a:gd name="T9" fmla="*/ 1544 h 2016"/>
                <a:gd name="T10" fmla="*/ 0 w 3120"/>
                <a:gd name="T11" fmla="*/ 1661 h 2016"/>
                <a:gd name="T12" fmla="*/ 0 60000 65536"/>
                <a:gd name="T13" fmla="*/ 0 60000 65536"/>
                <a:gd name="T14" fmla="*/ 0 60000 65536"/>
                <a:gd name="T15" fmla="*/ 0 60000 65536"/>
                <a:gd name="T16" fmla="*/ 0 60000 65536"/>
                <a:gd name="T17" fmla="*/ 0 60000 65536"/>
                <a:gd name="T18" fmla="*/ 0 w 3120"/>
                <a:gd name="T19" fmla="*/ 0 h 2016"/>
                <a:gd name="T20" fmla="*/ 3120 w 3120"/>
                <a:gd name="T21" fmla="*/ 2016 h 2016"/>
              </a:gdLst>
              <a:ahLst/>
              <a:cxnLst>
                <a:cxn ang="T12">
                  <a:pos x="T0" y="T1"/>
                </a:cxn>
                <a:cxn ang="T13">
                  <a:pos x="T2" y="T3"/>
                </a:cxn>
                <a:cxn ang="T14">
                  <a:pos x="T4" y="T5"/>
                </a:cxn>
                <a:cxn ang="T15">
                  <a:pos x="T6" y="T7"/>
                </a:cxn>
                <a:cxn ang="T16">
                  <a:pos x="T8" y="T9"/>
                </a:cxn>
                <a:cxn ang="T17">
                  <a:pos x="T10" y="T11"/>
                </a:cxn>
              </a:cxnLst>
              <a:rect l="T18" t="T19" r="T20" b="T21"/>
              <a:pathLst>
                <a:path w="3120" h="2016">
                  <a:moveTo>
                    <a:pt x="3120" y="0"/>
                  </a:moveTo>
                  <a:cubicBezTo>
                    <a:pt x="2964" y="240"/>
                    <a:pt x="2808" y="480"/>
                    <a:pt x="2640" y="672"/>
                  </a:cubicBezTo>
                  <a:cubicBezTo>
                    <a:pt x="2472" y="864"/>
                    <a:pt x="2320" y="1000"/>
                    <a:pt x="2112" y="1152"/>
                  </a:cubicBezTo>
                  <a:cubicBezTo>
                    <a:pt x="1904" y="1304"/>
                    <a:pt x="1640" y="1464"/>
                    <a:pt x="1392" y="1584"/>
                  </a:cubicBezTo>
                  <a:cubicBezTo>
                    <a:pt x="1144" y="1704"/>
                    <a:pt x="856" y="1800"/>
                    <a:pt x="624" y="1872"/>
                  </a:cubicBezTo>
                  <a:cubicBezTo>
                    <a:pt x="392" y="1944"/>
                    <a:pt x="104" y="1992"/>
                    <a:pt x="0" y="20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144389" name="Line 1035">
            <a:extLst>
              <a:ext uri="{FF2B5EF4-FFF2-40B4-BE49-F238E27FC236}">
                <a16:creationId xmlns:a16="http://schemas.microsoft.com/office/drawing/2014/main" id="{49CEBFDE-5560-9BA6-2CFB-847533C422D6}"/>
              </a:ext>
            </a:extLst>
          </p:cNvPr>
          <p:cNvSpPr>
            <a:spLocks noChangeShapeType="1"/>
          </p:cNvSpPr>
          <p:nvPr/>
        </p:nvSpPr>
        <p:spPr bwMode="auto">
          <a:xfrm flipV="1">
            <a:off x="1666875" y="1770063"/>
            <a:ext cx="0" cy="28860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IN"/>
          </a:p>
        </p:txBody>
      </p:sp>
      <p:sp>
        <p:nvSpPr>
          <p:cNvPr id="144390" name="Line 1036">
            <a:extLst>
              <a:ext uri="{FF2B5EF4-FFF2-40B4-BE49-F238E27FC236}">
                <a16:creationId xmlns:a16="http://schemas.microsoft.com/office/drawing/2014/main" id="{3E9BAAC2-F771-8BBF-4445-89CA6121D005}"/>
              </a:ext>
            </a:extLst>
          </p:cNvPr>
          <p:cNvSpPr>
            <a:spLocks noChangeShapeType="1"/>
          </p:cNvSpPr>
          <p:nvPr/>
        </p:nvSpPr>
        <p:spPr bwMode="auto">
          <a:xfrm flipV="1">
            <a:off x="7477125" y="1770063"/>
            <a:ext cx="0" cy="28860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IN"/>
          </a:p>
        </p:txBody>
      </p:sp>
      <p:sp>
        <p:nvSpPr>
          <p:cNvPr id="144391" name="Line 1037">
            <a:extLst>
              <a:ext uri="{FF2B5EF4-FFF2-40B4-BE49-F238E27FC236}">
                <a16:creationId xmlns:a16="http://schemas.microsoft.com/office/drawing/2014/main" id="{725E7775-9FFC-7751-85E8-19E973DB8F47}"/>
              </a:ext>
            </a:extLst>
          </p:cNvPr>
          <p:cNvSpPr>
            <a:spLocks noChangeShapeType="1"/>
          </p:cNvSpPr>
          <p:nvPr/>
        </p:nvSpPr>
        <p:spPr bwMode="auto">
          <a:xfrm flipV="1">
            <a:off x="4533900" y="4029075"/>
            <a:ext cx="0" cy="6270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44392" name="Freeform 1038">
            <a:extLst>
              <a:ext uri="{FF2B5EF4-FFF2-40B4-BE49-F238E27FC236}">
                <a16:creationId xmlns:a16="http://schemas.microsoft.com/office/drawing/2014/main" id="{185A0EF7-814F-103D-CC16-CCA1A8BBBC9A}"/>
              </a:ext>
            </a:extLst>
          </p:cNvPr>
          <p:cNvSpPr>
            <a:spLocks/>
          </p:cNvSpPr>
          <p:nvPr/>
        </p:nvSpPr>
        <p:spPr bwMode="auto">
          <a:xfrm>
            <a:off x="1817688" y="2084388"/>
            <a:ext cx="5357812" cy="2571750"/>
          </a:xfrm>
          <a:custGeom>
            <a:avLst/>
            <a:gdLst>
              <a:gd name="T0" fmla="*/ 0 w 3168"/>
              <a:gd name="T1" fmla="*/ 0 h 1968"/>
              <a:gd name="T2" fmla="*/ 2147483646 w 3168"/>
              <a:gd name="T3" fmla="*/ 2147483646 h 1968"/>
              <a:gd name="T4" fmla="*/ 2147483646 w 3168"/>
              <a:gd name="T5" fmla="*/ 2147483646 h 1968"/>
              <a:gd name="T6" fmla="*/ 2147483646 w 3168"/>
              <a:gd name="T7" fmla="*/ 2147483646 h 1968"/>
              <a:gd name="T8" fmla="*/ 2147483646 w 3168"/>
              <a:gd name="T9" fmla="*/ 2147483646 h 1968"/>
              <a:gd name="T10" fmla="*/ 0 60000 65536"/>
              <a:gd name="T11" fmla="*/ 0 60000 65536"/>
              <a:gd name="T12" fmla="*/ 0 60000 65536"/>
              <a:gd name="T13" fmla="*/ 0 60000 65536"/>
              <a:gd name="T14" fmla="*/ 0 60000 65536"/>
              <a:gd name="T15" fmla="*/ 0 w 3168"/>
              <a:gd name="T16" fmla="*/ 0 h 1968"/>
              <a:gd name="T17" fmla="*/ 3168 w 3168"/>
              <a:gd name="T18" fmla="*/ 1968 h 1968"/>
            </a:gdLst>
            <a:ahLst/>
            <a:cxnLst>
              <a:cxn ang="T10">
                <a:pos x="T0" y="T1"/>
              </a:cxn>
              <a:cxn ang="T11">
                <a:pos x="T2" y="T3"/>
              </a:cxn>
              <a:cxn ang="T12">
                <a:pos x="T4" y="T5"/>
              </a:cxn>
              <a:cxn ang="T13">
                <a:pos x="T6" y="T7"/>
              </a:cxn>
              <a:cxn ang="T14">
                <a:pos x="T8" y="T9"/>
              </a:cxn>
            </a:cxnLst>
            <a:rect l="T15" t="T16" r="T17" b="T18"/>
            <a:pathLst>
              <a:path w="3168" h="1968">
                <a:moveTo>
                  <a:pt x="0" y="0"/>
                </a:moveTo>
                <a:cubicBezTo>
                  <a:pt x="100" y="200"/>
                  <a:pt x="200" y="400"/>
                  <a:pt x="432" y="624"/>
                </a:cubicBezTo>
                <a:cubicBezTo>
                  <a:pt x="664" y="848"/>
                  <a:pt x="1064" y="1152"/>
                  <a:pt x="1392" y="1344"/>
                </a:cubicBezTo>
                <a:cubicBezTo>
                  <a:pt x="1720" y="1536"/>
                  <a:pt x="2104" y="1672"/>
                  <a:pt x="2400" y="1776"/>
                </a:cubicBezTo>
                <a:cubicBezTo>
                  <a:pt x="2696" y="1880"/>
                  <a:pt x="2932" y="1924"/>
                  <a:pt x="3168" y="196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4393" name="Line 1039">
            <a:extLst>
              <a:ext uri="{FF2B5EF4-FFF2-40B4-BE49-F238E27FC236}">
                <a16:creationId xmlns:a16="http://schemas.microsoft.com/office/drawing/2014/main" id="{8658BADC-C71C-5100-BE89-93C82B488478}"/>
              </a:ext>
            </a:extLst>
          </p:cNvPr>
          <p:cNvSpPr>
            <a:spLocks noChangeShapeType="1"/>
          </p:cNvSpPr>
          <p:nvPr/>
        </p:nvSpPr>
        <p:spPr bwMode="auto">
          <a:xfrm flipV="1">
            <a:off x="5213350" y="3714750"/>
            <a:ext cx="0" cy="50165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en-IN"/>
          </a:p>
        </p:txBody>
      </p:sp>
      <p:sp>
        <p:nvSpPr>
          <p:cNvPr id="144394" name="Line 1040">
            <a:extLst>
              <a:ext uri="{FF2B5EF4-FFF2-40B4-BE49-F238E27FC236}">
                <a16:creationId xmlns:a16="http://schemas.microsoft.com/office/drawing/2014/main" id="{2A2A5280-3A8D-98FC-BB3E-1E059B415B3A}"/>
              </a:ext>
            </a:extLst>
          </p:cNvPr>
          <p:cNvSpPr>
            <a:spLocks noChangeShapeType="1"/>
          </p:cNvSpPr>
          <p:nvPr/>
        </p:nvSpPr>
        <p:spPr bwMode="auto">
          <a:xfrm>
            <a:off x="5213350" y="4154488"/>
            <a:ext cx="0" cy="5016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44395" name="Line 1041">
            <a:extLst>
              <a:ext uri="{FF2B5EF4-FFF2-40B4-BE49-F238E27FC236}">
                <a16:creationId xmlns:a16="http://schemas.microsoft.com/office/drawing/2014/main" id="{FE384FB8-D465-8581-A511-A51ACE2EC444}"/>
              </a:ext>
            </a:extLst>
          </p:cNvPr>
          <p:cNvSpPr>
            <a:spLocks noChangeShapeType="1"/>
          </p:cNvSpPr>
          <p:nvPr/>
        </p:nvSpPr>
        <p:spPr bwMode="auto">
          <a:xfrm flipH="1">
            <a:off x="1666875" y="4467225"/>
            <a:ext cx="535781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44396" name="Line 1042">
            <a:extLst>
              <a:ext uri="{FF2B5EF4-FFF2-40B4-BE49-F238E27FC236}">
                <a16:creationId xmlns:a16="http://schemas.microsoft.com/office/drawing/2014/main" id="{91A79AAA-3912-ACFB-28BC-7BD6B1A3FF43}"/>
              </a:ext>
            </a:extLst>
          </p:cNvPr>
          <p:cNvSpPr>
            <a:spLocks noChangeShapeType="1"/>
          </p:cNvSpPr>
          <p:nvPr/>
        </p:nvSpPr>
        <p:spPr bwMode="auto">
          <a:xfrm flipV="1">
            <a:off x="1968500"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397" name="Line 1043">
            <a:extLst>
              <a:ext uri="{FF2B5EF4-FFF2-40B4-BE49-F238E27FC236}">
                <a16:creationId xmlns:a16="http://schemas.microsoft.com/office/drawing/2014/main" id="{BB667393-6807-B09F-B9A4-29259DC29228}"/>
              </a:ext>
            </a:extLst>
          </p:cNvPr>
          <p:cNvSpPr>
            <a:spLocks noChangeShapeType="1"/>
          </p:cNvSpPr>
          <p:nvPr/>
        </p:nvSpPr>
        <p:spPr bwMode="auto">
          <a:xfrm>
            <a:off x="2949575" y="4467225"/>
            <a:ext cx="0" cy="1889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44398" name="Line 1044">
            <a:extLst>
              <a:ext uri="{FF2B5EF4-FFF2-40B4-BE49-F238E27FC236}">
                <a16:creationId xmlns:a16="http://schemas.microsoft.com/office/drawing/2014/main" id="{3F093317-240F-4A42-153E-D7BFED8F637B}"/>
              </a:ext>
            </a:extLst>
          </p:cNvPr>
          <p:cNvSpPr>
            <a:spLocks noChangeShapeType="1"/>
          </p:cNvSpPr>
          <p:nvPr/>
        </p:nvSpPr>
        <p:spPr bwMode="auto">
          <a:xfrm>
            <a:off x="6118225" y="4467225"/>
            <a:ext cx="0" cy="1889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44399" name="Text Box 1045">
            <a:extLst>
              <a:ext uri="{FF2B5EF4-FFF2-40B4-BE49-F238E27FC236}">
                <a16:creationId xmlns:a16="http://schemas.microsoft.com/office/drawing/2014/main" id="{2C9AD59B-A2BB-0B16-B544-6F05C99001BF}"/>
              </a:ext>
            </a:extLst>
          </p:cNvPr>
          <p:cNvSpPr txBox="1">
            <a:spLocks noChangeArrowheads="1"/>
          </p:cNvSpPr>
          <p:nvPr/>
        </p:nvSpPr>
        <p:spPr bwMode="auto">
          <a:xfrm>
            <a:off x="1290638" y="4643438"/>
            <a:ext cx="60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2000">
                <a:latin typeface="Times New Roman" panose="02020603050405020304" pitchFamily="18" charset="0"/>
              </a:rPr>
              <a:t>BS</a:t>
            </a:r>
            <a:r>
              <a:rPr lang="en-US" altLang="en-US" sz="2000" baseline="-25000">
                <a:latin typeface="Times New Roman" panose="02020603050405020304" pitchFamily="18" charset="0"/>
              </a:rPr>
              <a:t>i</a:t>
            </a:r>
          </a:p>
        </p:txBody>
      </p:sp>
      <p:sp>
        <p:nvSpPr>
          <p:cNvPr id="144400" name="Text Box 1046">
            <a:extLst>
              <a:ext uri="{FF2B5EF4-FFF2-40B4-BE49-F238E27FC236}">
                <a16:creationId xmlns:a16="http://schemas.microsoft.com/office/drawing/2014/main" id="{BCF18B42-9480-90C0-BC8E-DC815BD19558}"/>
              </a:ext>
            </a:extLst>
          </p:cNvPr>
          <p:cNvSpPr txBox="1">
            <a:spLocks noChangeArrowheads="1"/>
          </p:cNvSpPr>
          <p:nvPr/>
        </p:nvSpPr>
        <p:spPr bwMode="auto">
          <a:xfrm>
            <a:off x="6570663" y="1143000"/>
            <a:ext cx="18113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latin typeface="Times New Roman" panose="02020603050405020304" pitchFamily="18" charset="0"/>
              </a:rPr>
              <a:t>Signal strength due to BS</a:t>
            </a:r>
            <a:r>
              <a:rPr lang="en-US" altLang="en-US" sz="2000" baseline="-25000">
                <a:latin typeface="Times New Roman" panose="02020603050405020304" pitchFamily="18" charset="0"/>
              </a:rPr>
              <a:t>j</a:t>
            </a:r>
            <a:endParaRPr lang="en-US" altLang="en-US" sz="2000">
              <a:latin typeface="Times New Roman" panose="02020603050405020304" pitchFamily="18" charset="0"/>
            </a:endParaRPr>
          </a:p>
        </p:txBody>
      </p:sp>
      <p:sp>
        <p:nvSpPr>
          <p:cNvPr id="144401" name="Text Box 1047">
            <a:extLst>
              <a:ext uri="{FF2B5EF4-FFF2-40B4-BE49-F238E27FC236}">
                <a16:creationId xmlns:a16="http://schemas.microsoft.com/office/drawing/2014/main" id="{1A3C183B-7B9F-938C-524C-5671CAC833B4}"/>
              </a:ext>
            </a:extLst>
          </p:cNvPr>
          <p:cNvSpPr txBox="1">
            <a:spLocks noChangeArrowheads="1"/>
          </p:cNvSpPr>
          <p:nvPr/>
        </p:nvSpPr>
        <p:spPr bwMode="auto">
          <a:xfrm>
            <a:off x="5213350" y="3816350"/>
            <a:ext cx="301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imes New Roman" panose="02020603050405020304" pitchFamily="18" charset="0"/>
              </a:rPr>
              <a:t>E</a:t>
            </a:r>
          </a:p>
        </p:txBody>
      </p:sp>
      <p:sp>
        <p:nvSpPr>
          <p:cNvPr id="144402" name="Text Box 1048">
            <a:extLst>
              <a:ext uri="{FF2B5EF4-FFF2-40B4-BE49-F238E27FC236}">
                <a16:creationId xmlns:a16="http://schemas.microsoft.com/office/drawing/2014/main" id="{12ABDFDC-9715-5EB0-EEF9-39935688EBBC}"/>
              </a:ext>
            </a:extLst>
          </p:cNvPr>
          <p:cNvSpPr txBox="1">
            <a:spLocks noChangeArrowheads="1"/>
          </p:cNvSpPr>
          <p:nvPr/>
        </p:nvSpPr>
        <p:spPr bwMode="auto">
          <a:xfrm>
            <a:off x="1817688" y="4843463"/>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1</a:t>
            </a:r>
          </a:p>
        </p:txBody>
      </p:sp>
      <p:sp>
        <p:nvSpPr>
          <p:cNvPr id="144403" name="Text Box 1049">
            <a:extLst>
              <a:ext uri="{FF2B5EF4-FFF2-40B4-BE49-F238E27FC236}">
                <a16:creationId xmlns:a16="http://schemas.microsoft.com/office/drawing/2014/main" id="{B6E7D199-D0E7-CE76-3F66-4C69104B7498}"/>
              </a:ext>
            </a:extLst>
          </p:cNvPr>
          <p:cNvSpPr txBox="1">
            <a:spLocks noChangeArrowheads="1"/>
          </p:cNvSpPr>
          <p:nvPr/>
        </p:nvSpPr>
        <p:spPr bwMode="auto">
          <a:xfrm>
            <a:off x="762000" y="1143000"/>
            <a:ext cx="18113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latin typeface="Times New Roman" panose="02020603050405020304" pitchFamily="18" charset="0"/>
              </a:rPr>
              <a:t>Signal strength due to BS</a:t>
            </a:r>
            <a:r>
              <a:rPr lang="en-US" altLang="en-US" sz="2000" baseline="-25000">
                <a:latin typeface="Times New Roman" panose="02020603050405020304" pitchFamily="18" charset="0"/>
              </a:rPr>
              <a:t>i</a:t>
            </a:r>
            <a:endParaRPr lang="en-US" altLang="en-US" sz="2000">
              <a:latin typeface="Times New Roman" panose="02020603050405020304" pitchFamily="18" charset="0"/>
            </a:endParaRPr>
          </a:p>
        </p:txBody>
      </p:sp>
      <p:sp>
        <p:nvSpPr>
          <p:cNvPr id="144404" name="Text Box 1050">
            <a:extLst>
              <a:ext uri="{FF2B5EF4-FFF2-40B4-BE49-F238E27FC236}">
                <a16:creationId xmlns:a16="http://schemas.microsoft.com/office/drawing/2014/main" id="{30AA0A34-8F4E-1DDA-2A39-BA3331E3484D}"/>
              </a:ext>
            </a:extLst>
          </p:cNvPr>
          <p:cNvSpPr txBox="1">
            <a:spLocks noChangeArrowheads="1"/>
          </p:cNvSpPr>
          <p:nvPr/>
        </p:nvSpPr>
        <p:spPr bwMode="auto">
          <a:xfrm>
            <a:off x="7250113" y="4656138"/>
            <a:ext cx="60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BS</a:t>
            </a:r>
            <a:r>
              <a:rPr lang="en-US" altLang="en-US" sz="2000" baseline="-25000">
                <a:latin typeface="Times New Roman" panose="02020603050405020304" pitchFamily="18" charset="0"/>
              </a:rPr>
              <a:t>j</a:t>
            </a:r>
          </a:p>
        </p:txBody>
      </p:sp>
      <p:sp>
        <p:nvSpPr>
          <p:cNvPr id="144405" name="Line 1051">
            <a:extLst>
              <a:ext uri="{FF2B5EF4-FFF2-40B4-BE49-F238E27FC236}">
                <a16:creationId xmlns:a16="http://schemas.microsoft.com/office/drawing/2014/main" id="{E9C602C4-703B-AAB6-89DA-5907843D5B7D}"/>
              </a:ext>
            </a:extLst>
          </p:cNvPr>
          <p:cNvSpPr>
            <a:spLocks noChangeShapeType="1"/>
          </p:cNvSpPr>
          <p:nvPr/>
        </p:nvSpPr>
        <p:spPr bwMode="auto">
          <a:xfrm flipV="1">
            <a:off x="2949575"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406" name="Text Box 1052">
            <a:extLst>
              <a:ext uri="{FF2B5EF4-FFF2-40B4-BE49-F238E27FC236}">
                <a16:creationId xmlns:a16="http://schemas.microsoft.com/office/drawing/2014/main" id="{E1CDB158-B2D7-EADF-793B-04B374DF526D}"/>
              </a:ext>
            </a:extLst>
          </p:cNvPr>
          <p:cNvSpPr txBox="1">
            <a:spLocks noChangeArrowheads="1"/>
          </p:cNvSpPr>
          <p:nvPr/>
        </p:nvSpPr>
        <p:spPr bwMode="auto">
          <a:xfrm>
            <a:off x="2798763" y="4843463"/>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3</a:t>
            </a:r>
          </a:p>
        </p:txBody>
      </p:sp>
      <p:sp>
        <p:nvSpPr>
          <p:cNvPr id="144407" name="Line 1053">
            <a:extLst>
              <a:ext uri="{FF2B5EF4-FFF2-40B4-BE49-F238E27FC236}">
                <a16:creationId xmlns:a16="http://schemas.microsoft.com/office/drawing/2014/main" id="{39459E76-6ADE-5D0A-FE5A-5E247B1C8C29}"/>
              </a:ext>
            </a:extLst>
          </p:cNvPr>
          <p:cNvSpPr>
            <a:spLocks noChangeShapeType="1"/>
          </p:cNvSpPr>
          <p:nvPr/>
        </p:nvSpPr>
        <p:spPr bwMode="auto">
          <a:xfrm flipV="1">
            <a:off x="6118225"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408" name="Text Box 1054">
            <a:extLst>
              <a:ext uri="{FF2B5EF4-FFF2-40B4-BE49-F238E27FC236}">
                <a16:creationId xmlns:a16="http://schemas.microsoft.com/office/drawing/2014/main" id="{B4F9FE64-EA7B-D4ED-9D33-95E6CAF1219D}"/>
              </a:ext>
            </a:extLst>
          </p:cNvPr>
          <p:cNvSpPr txBox="1">
            <a:spLocks noChangeArrowheads="1"/>
          </p:cNvSpPr>
          <p:nvPr/>
        </p:nvSpPr>
        <p:spPr bwMode="auto">
          <a:xfrm>
            <a:off x="5967413" y="4843463"/>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4</a:t>
            </a:r>
          </a:p>
        </p:txBody>
      </p:sp>
      <p:sp>
        <p:nvSpPr>
          <p:cNvPr id="144409" name="Line 1055">
            <a:extLst>
              <a:ext uri="{FF2B5EF4-FFF2-40B4-BE49-F238E27FC236}">
                <a16:creationId xmlns:a16="http://schemas.microsoft.com/office/drawing/2014/main" id="{84AB48B3-B94B-31F3-78D0-482F1517EAF0}"/>
              </a:ext>
            </a:extLst>
          </p:cNvPr>
          <p:cNvSpPr>
            <a:spLocks noChangeShapeType="1"/>
          </p:cNvSpPr>
          <p:nvPr/>
        </p:nvSpPr>
        <p:spPr bwMode="auto">
          <a:xfrm flipV="1">
            <a:off x="7175500"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410" name="Text Box 1056">
            <a:extLst>
              <a:ext uri="{FF2B5EF4-FFF2-40B4-BE49-F238E27FC236}">
                <a16:creationId xmlns:a16="http://schemas.microsoft.com/office/drawing/2014/main" id="{09491690-E27A-56E1-8216-0D9FC3833278}"/>
              </a:ext>
            </a:extLst>
          </p:cNvPr>
          <p:cNvSpPr txBox="1">
            <a:spLocks noChangeArrowheads="1"/>
          </p:cNvSpPr>
          <p:nvPr/>
        </p:nvSpPr>
        <p:spPr bwMode="auto">
          <a:xfrm>
            <a:off x="7024688" y="4843463"/>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2</a:t>
            </a:r>
          </a:p>
        </p:txBody>
      </p:sp>
      <p:sp>
        <p:nvSpPr>
          <p:cNvPr id="144411" name="Line 1057">
            <a:extLst>
              <a:ext uri="{FF2B5EF4-FFF2-40B4-BE49-F238E27FC236}">
                <a16:creationId xmlns:a16="http://schemas.microsoft.com/office/drawing/2014/main" id="{5E4F5669-E48F-A822-E0AF-27A39499D8B8}"/>
              </a:ext>
            </a:extLst>
          </p:cNvPr>
          <p:cNvSpPr>
            <a:spLocks noChangeShapeType="1"/>
          </p:cNvSpPr>
          <p:nvPr/>
        </p:nvSpPr>
        <p:spPr bwMode="auto">
          <a:xfrm flipV="1">
            <a:off x="4533900"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412" name="Text Box 1058">
            <a:extLst>
              <a:ext uri="{FF2B5EF4-FFF2-40B4-BE49-F238E27FC236}">
                <a16:creationId xmlns:a16="http://schemas.microsoft.com/office/drawing/2014/main" id="{81ACD0AF-6B97-60A9-BD55-CA99A50D5BAF}"/>
              </a:ext>
            </a:extLst>
          </p:cNvPr>
          <p:cNvSpPr txBox="1">
            <a:spLocks noChangeArrowheads="1"/>
          </p:cNvSpPr>
          <p:nvPr/>
        </p:nvSpPr>
        <p:spPr bwMode="auto">
          <a:xfrm>
            <a:off x="4383088" y="4843463"/>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5</a:t>
            </a:r>
          </a:p>
        </p:txBody>
      </p:sp>
      <p:sp>
        <p:nvSpPr>
          <p:cNvPr id="144413" name="Line 1059">
            <a:extLst>
              <a:ext uri="{FF2B5EF4-FFF2-40B4-BE49-F238E27FC236}">
                <a16:creationId xmlns:a16="http://schemas.microsoft.com/office/drawing/2014/main" id="{90CFA5B1-0F35-A8CD-FC6E-3F352B78CEB8}"/>
              </a:ext>
            </a:extLst>
          </p:cNvPr>
          <p:cNvSpPr>
            <a:spLocks noChangeShapeType="1"/>
          </p:cNvSpPr>
          <p:nvPr/>
        </p:nvSpPr>
        <p:spPr bwMode="auto">
          <a:xfrm flipV="1">
            <a:off x="5213350"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414" name="Text Box 1060">
            <a:extLst>
              <a:ext uri="{FF2B5EF4-FFF2-40B4-BE49-F238E27FC236}">
                <a16:creationId xmlns:a16="http://schemas.microsoft.com/office/drawing/2014/main" id="{A3CE5005-BF97-1DD7-A0D6-05E4A40926A4}"/>
              </a:ext>
            </a:extLst>
          </p:cNvPr>
          <p:cNvSpPr txBox="1">
            <a:spLocks noChangeArrowheads="1"/>
          </p:cNvSpPr>
          <p:nvPr/>
        </p:nvSpPr>
        <p:spPr bwMode="auto">
          <a:xfrm>
            <a:off x="5062538" y="4843463"/>
            <a:ext cx="60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th</a:t>
            </a:r>
          </a:p>
        </p:txBody>
      </p:sp>
      <p:grpSp>
        <p:nvGrpSpPr>
          <p:cNvPr id="144415" name="Group 1061">
            <a:extLst>
              <a:ext uri="{FF2B5EF4-FFF2-40B4-BE49-F238E27FC236}">
                <a16:creationId xmlns:a16="http://schemas.microsoft.com/office/drawing/2014/main" id="{C04DCACD-F768-046E-92AD-FF2351E6B7C6}"/>
              </a:ext>
            </a:extLst>
          </p:cNvPr>
          <p:cNvGrpSpPr>
            <a:grpSpLocks/>
          </p:cNvGrpSpPr>
          <p:nvPr/>
        </p:nvGrpSpPr>
        <p:grpSpPr bwMode="auto">
          <a:xfrm rot="77045">
            <a:off x="3478213" y="4354513"/>
            <a:ext cx="511175" cy="285750"/>
            <a:chOff x="1008" y="3744"/>
            <a:chExt cx="912" cy="480"/>
          </a:xfrm>
        </p:grpSpPr>
        <p:sp>
          <p:nvSpPr>
            <p:cNvPr id="144421" name="Freeform 1062">
              <a:extLst>
                <a:ext uri="{FF2B5EF4-FFF2-40B4-BE49-F238E27FC236}">
                  <a16:creationId xmlns:a16="http://schemas.microsoft.com/office/drawing/2014/main" id="{617923D4-041A-3CFC-AB32-13E9DAE60CEB}"/>
                </a:ext>
              </a:extLst>
            </p:cNvPr>
            <p:cNvSpPr>
              <a:spLocks/>
            </p:cNvSpPr>
            <p:nvPr/>
          </p:nvSpPr>
          <p:spPr bwMode="auto">
            <a:xfrm>
              <a:off x="1008" y="3888"/>
              <a:ext cx="912" cy="240"/>
            </a:xfrm>
            <a:custGeom>
              <a:avLst/>
              <a:gdLst>
                <a:gd name="T0" fmla="*/ 0 w 912"/>
                <a:gd name="T1" fmla="*/ 192 h 240"/>
                <a:gd name="T2" fmla="*/ 96 w 912"/>
                <a:gd name="T3" fmla="*/ 0 h 240"/>
                <a:gd name="T4" fmla="*/ 576 w 912"/>
                <a:gd name="T5" fmla="*/ 0 h 240"/>
                <a:gd name="T6" fmla="*/ 672 w 912"/>
                <a:gd name="T7" fmla="*/ 144 h 240"/>
                <a:gd name="T8" fmla="*/ 864 w 912"/>
                <a:gd name="T9" fmla="*/ 144 h 240"/>
                <a:gd name="T10" fmla="*/ 912 w 912"/>
                <a:gd name="T11" fmla="*/ 240 h 240"/>
                <a:gd name="T12" fmla="*/ 48 w 912"/>
                <a:gd name="T13" fmla="*/ 240 h 240"/>
                <a:gd name="T14" fmla="*/ 0 w 912"/>
                <a:gd name="T15" fmla="*/ 192 h 240"/>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240"/>
                <a:gd name="T26" fmla="*/ 912 w 912"/>
                <a:gd name="T27" fmla="*/ 240 h 2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240">
                  <a:moveTo>
                    <a:pt x="0" y="192"/>
                  </a:moveTo>
                  <a:lnTo>
                    <a:pt x="96" y="0"/>
                  </a:lnTo>
                  <a:lnTo>
                    <a:pt x="576" y="0"/>
                  </a:lnTo>
                  <a:lnTo>
                    <a:pt x="672" y="144"/>
                  </a:lnTo>
                  <a:lnTo>
                    <a:pt x="864" y="144"/>
                  </a:lnTo>
                  <a:lnTo>
                    <a:pt x="912" y="240"/>
                  </a:lnTo>
                  <a:lnTo>
                    <a:pt x="48" y="240"/>
                  </a:lnTo>
                  <a:lnTo>
                    <a:pt x="0" y="192"/>
                  </a:lnTo>
                  <a:close/>
                </a:path>
              </a:pathLst>
            </a:custGeom>
            <a:solidFill>
              <a:schemeClr val="accent1"/>
            </a:solidFill>
            <a:ln w="9525">
              <a:solidFill>
                <a:schemeClr val="tx1"/>
              </a:solidFill>
              <a:round/>
              <a:headEnd/>
              <a:tailEnd/>
            </a:ln>
          </p:spPr>
          <p:txBody>
            <a:bodyPr/>
            <a:lstStyle/>
            <a:p>
              <a:endParaRPr lang="en-IN"/>
            </a:p>
          </p:txBody>
        </p:sp>
        <p:sp>
          <p:nvSpPr>
            <p:cNvPr id="144422" name="Oval 1063">
              <a:extLst>
                <a:ext uri="{FF2B5EF4-FFF2-40B4-BE49-F238E27FC236}">
                  <a16:creationId xmlns:a16="http://schemas.microsoft.com/office/drawing/2014/main" id="{ADF1B11B-6D4A-5DF2-9A1E-C6DE19879F03}"/>
                </a:ext>
              </a:extLst>
            </p:cNvPr>
            <p:cNvSpPr>
              <a:spLocks noChangeArrowheads="1"/>
            </p:cNvSpPr>
            <p:nvPr/>
          </p:nvSpPr>
          <p:spPr bwMode="auto">
            <a:xfrm>
              <a:off x="1104" y="4080"/>
              <a:ext cx="144" cy="14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4423" name="Oval 1064">
              <a:extLst>
                <a:ext uri="{FF2B5EF4-FFF2-40B4-BE49-F238E27FC236}">
                  <a16:creationId xmlns:a16="http://schemas.microsoft.com/office/drawing/2014/main" id="{C49FCC3F-DF44-317B-553A-8A07D90830D8}"/>
                </a:ext>
              </a:extLst>
            </p:cNvPr>
            <p:cNvSpPr>
              <a:spLocks noChangeArrowheads="1"/>
            </p:cNvSpPr>
            <p:nvPr/>
          </p:nvSpPr>
          <p:spPr bwMode="auto">
            <a:xfrm>
              <a:off x="1728" y="4080"/>
              <a:ext cx="144" cy="14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4424" name="Oval 1065">
              <a:extLst>
                <a:ext uri="{FF2B5EF4-FFF2-40B4-BE49-F238E27FC236}">
                  <a16:creationId xmlns:a16="http://schemas.microsoft.com/office/drawing/2014/main" id="{5C4BFFD6-ADF5-5A12-DDFB-7941BC814F85}"/>
                </a:ext>
              </a:extLst>
            </p:cNvPr>
            <p:cNvSpPr>
              <a:spLocks noChangeArrowheads="1"/>
            </p:cNvSpPr>
            <p:nvPr/>
          </p:nvSpPr>
          <p:spPr bwMode="auto">
            <a:xfrm flipV="1">
              <a:off x="1152" y="4128"/>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4425" name="Oval 1066">
              <a:extLst>
                <a:ext uri="{FF2B5EF4-FFF2-40B4-BE49-F238E27FC236}">
                  <a16:creationId xmlns:a16="http://schemas.microsoft.com/office/drawing/2014/main" id="{FB1BD3F7-8756-8838-02F0-5610C7FBD909}"/>
                </a:ext>
              </a:extLst>
            </p:cNvPr>
            <p:cNvSpPr>
              <a:spLocks noChangeArrowheads="1"/>
            </p:cNvSpPr>
            <p:nvPr/>
          </p:nvSpPr>
          <p:spPr bwMode="auto">
            <a:xfrm flipV="1">
              <a:off x="1776" y="4128"/>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4426" name="Line 1067">
              <a:extLst>
                <a:ext uri="{FF2B5EF4-FFF2-40B4-BE49-F238E27FC236}">
                  <a16:creationId xmlns:a16="http://schemas.microsoft.com/office/drawing/2014/main" id="{8BAAAC6B-EE96-77DF-4ED4-2D6D5D8C5F84}"/>
                </a:ext>
              </a:extLst>
            </p:cNvPr>
            <p:cNvSpPr>
              <a:spLocks noChangeShapeType="1"/>
            </p:cNvSpPr>
            <p:nvPr/>
          </p:nvSpPr>
          <p:spPr bwMode="auto">
            <a:xfrm flipV="1">
              <a:off x="1344" y="374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44416" name="Text Box 1068">
            <a:extLst>
              <a:ext uri="{FF2B5EF4-FFF2-40B4-BE49-F238E27FC236}">
                <a16:creationId xmlns:a16="http://schemas.microsoft.com/office/drawing/2014/main" id="{E33F6B17-FFC5-59C5-F1EE-D00AA82B0DA9}"/>
              </a:ext>
            </a:extLst>
          </p:cNvPr>
          <p:cNvSpPr txBox="1">
            <a:spLocks noChangeArrowheads="1"/>
          </p:cNvSpPr>
          <p:nvPr/>
        </p:nvSpPr>
        <p:spPr bwMode="auto">
          <a:xfrm>
            <a:off x="3429000" y="4656138"/>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MS</a:t>
            </a:r>
          </a:p>
        </p:txBody>
      </p:sp>
      <p:sp>
        <p:nvSpPr>
          <p:cNvPr id="144417" name="Text Box 1069">
            <a:extLst>
              <a:ext uri="{FF2B5EF4-FFF2-40B4-BE49-F238E27FC236}">
                <a16:creationId xmlns:a16="http://schemas.microsoft.com/office/drawing/2014/main" id="{67331C0C-B4A2-678D-5C2B-A02F7EBF276D}"/>
              </a:ext>
            </a:extLst>
          </p:cNvPr>
          <p:cNvSpPr txBox="1">
            <a:spLocks noChangeArrowheads="1"/>
          </p:cNvSpPr>
          <p:nvPr/>
        </p:nvSpPr>
        <p:spPr bwMode="auto">
          <a:xfrm>
            <a:off x="1066800" y="4279900"/>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P</a:t>
            </a:r>
            <a:r>
              <a:rPr lang="en-US" altLang="en-US" sz="2000" baseline="-25000">
                <a:latin typeface="Times New Roman" panose="02020603050405020304" pitchFamily="18" charset="0"/>
              </a:rPr>
              <a:t>min</a:t>
            </a:r>
          </a:p>
        </p:txBody>
      </p:sp>
      <p:sp>
        <p:nvSpPr>
          <p:cNvPr id="144418" name="Text Box 1070">
            <a:extLst>
              <a:ext uri="{FF2B5EF4-FFF2-40B4-BE49-F238E27FC236}">
                <a16:creationId xmlns:a16="http://schemas.microsoft.com/office/drawing/2014/main" id="{0CD9D288-F099-490A-CE31-FB071251F4C5}"/>
              </a:ext>
            </a:extLst>
          </p:cNvPr>
          <p:cNvSpPr txBox="1">
            <a:spLocks noChangeArrowheads="1"/>
          </p:cNvSpPr>
          <p:nvPr/>
        </p:nvSpPr>
        <p:spPr bwMode="auto">
          <a:xfrm>
            <a:off x="2497138" y="2498725"/>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P</a:t>
            </a:r>
            <a:r>
              <a:rPr lang="en-US" altLang="en-US" sz="2000" baseline="-25000">
                <a:latin typeface="Times New Roman" panose="02020603050405020304" pitchFamily="18" charset="0"/>
              </a:rPr>
              <a:t>i</a:t>
            </a:r>
            <a:r>
              <a:rPr lang="en-US" altLang="en-US" sz="2000">
                <a:latin typeface="Times New Roman" panose="02020603050405020304" pitchFamily="18" charset="0"/>
              </a:rPr>
              <a:t>(x)</a:t>
            </a:r>
          </a:p>
        </p:txBody>
      </p:sp>
      <p:sp>
        <p:nvSpPr>
          <p:cNvPr id="144419" name="Text Box 1071">
            <a:extLst>
              <a:ext uri="{FF2B5EF4-FFF2-40B4-BE49-F238E27FC236}">
                <a16:creationId xmlns:a16="http://schemas.microsoft.com/office/drawing/2014/main" id="{CE73F60E-D498-66B2-8159-E8F9175FC9B3}"/>
              </a:ext>
            </a:extLst>
          </p:cNvPr>
          <p:cNvSpPr txBox="1">
            <a:spLocks noChangeArrowheads="1"/>
          </p:cNvSpPr>
          <p:nvPr/>
        </p:nvSpPr>
        <p:spPr bwMode="auto">
          <a:xfrm>
            <a:off x="5967413" y="2487613"/>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P</a:t>
            </a:r>
            <a:r>
              <a:rPr lang="en-US" altLang="en-US" sz="2000" baseline="-25000">
                <a:latin typeface="Times New Roman" panose="02020603050405020304" pitchFamily="18" charset="0"/>
              </a:rPr>
              <a:t>j</a:t>
            </a:r>
            <a:r>
              <a:rPr lang="en-US" altLang="en-US" sz="2000">
                <a:latin typeface="Times New Roman" panose="02020603050405020304" pitchFamily="18" charset="0"/>
              </a:rPr>
              <a:t>(x)</a:t>
            </a:r>
          </a:p>
        </p:txBody>
      </p:sp>
      <p:sp>
        <p:nvSpPr>
          <p:cNvPr id="144420" name="Text Box 1072">
            <a:extLst>
              <a:ext uri="{FF2B5EF4-FFF2-40B4-BE49-F238E27FC236}">
                <a16:creationId xmlns:a16="http://schemas.microsoft.com/office/drawing/2014/main" id="{1C3425F9-B29B-B160-C1EF-CB7067260598}"/>
              </a:ext>
            </a:extLst>
          </p:cNvPr>
          <p:cNvSpPr txBox="1">
            <a:spLocks noChangeArrowheads="1"/>
          </p:cNvSpPr>
          <p:nvPr/>
        </p:nvSpPr>
        <p:spPr bwMode="auto">
          <a:xfrm>
            <a:off x="762000" y="5546725"/>
            <a:ext cx="7772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Tx/>
              <a:buChar char="•"/>
            </a:pPr>
            <a:r>
              <a:rPr lang="en-US" altLang="en-US" sz="2000">
                <a:latin typeface="Times New Roman" panose="02020603050405020304" pitchFamily="18" charset="0"/>
              </a:rPr>
              <a:t> By looking at the variation of signal strength from either base station it is  possible to decide on the optimum area where handoff can take place.</a:t>
            </a:r>
          </a:p>
        </p:txBody>
      </p:sp>
    </p:spTree>
    <p:extLst>
      <p:ext uri="{BB962C8B-B14F-4D97-AF65-F5344CB8AC3E}">
        <p14:creationId xmlns:p14="http://schemas.microsoft.com/office/powerpoint/2010/main" val="39552922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6">
            <a:extLst>
              <a:ext uri="{FF2B5EF4-FFF2-40B4-BE49-F238E27FC236}">
                <a16:creationId xmlns:a16="http://schemas.microsoft.com/office/drawing/2014/main" id="{FF88CDDC-626A-AD1A-CCEE-1C6BA66A8EE2}"/>
              </a:ext>
            </a:extLst>
          </p:cNvPr>
          <p:cNvSpPr txBox="1">
            <a:spLocks noChangeArrowheads="1"/>
          </p:cNvSpPr>
          <p:nvPr/>
        </p:nvSpPr>
        <p:spPr>
          <a:xfrm>
            <a:off x="914400" y="152400"/>
            <a:ext cx="7772400" cy="76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en-US" sz="3600">
                <a:latin typeface="Times New Roman" panose="02020603050405020304" pitchFamily="18" charset="0"/>
              </a:rPr>
              <a:t>Handoff Region</a:t>
            </a:r>
          </a:p>
        </p:txBody>
      </p:sp>
      <p:sp>
        <p:nvSpPr>
          <p:cNvPr id="5" name="TextBox 4">
            <a:extLst>
              <a:ext uri="{FF2B5EF4-FFF2-40B4-BE49-F238E27FC236}">
                <a16:creationId xmlns:a16="http://schemas.microsoft.com/office/drawing/2014/main" id="{6C0E1805-2250-B140-676C-8DBEB7841438}"/>
              </a:ext>
            </a:extLst>
          </p:cNvPr>
          <p:cNvSpPr txBox="1"/>
          <p:nvPr/>
        </p:nvSpPr>
        <p:spPr>
          <a:xfrm>
            <a:off x="728505" y="1161143"/>
            <a:ext cx="7008726" cy="3693319"/>
          </a:xfrm>
          <a:prstGeom prst="rect">
            <a:avLst/>
          </a:prstGeom>
          <a:noFill/>
        </p:spPr>
        <p:txBody>
          <a:bodyPr wrap="square">
            <a:spAutoFit/>
          </a:bodyPr>
          <a:lstStyle/>
          <a:p>
            <a:pPr marL="285750" indent="-285750">
              <a:buFont typeface="Arial" panose="020B0604020202020204" pitchFamily="34" charset="0"/>
              <a:buChar char="•"/>
            </a:pPr>
            <a:r>
              <a:rPr lang="en-US" sz="1800" b="0" i="0" dirty="0">
                <a:solidFill>
                  <a:srgbClr val="000000"/>
                </a:solidFill>
                <a:effectLst/>
                <a:latin typeface="Sabon-Roman"/>
              </a:rPr>
              <a:t>Signal strength deterioration is the most common cause</a:t>
            </a:r>
            <a:r>
              <a:rPr lang="en-US" dirty="0"/>
              <a:t> </a:t>
            </a:r>
          </a:p>
          <a:p>
            <a:pPr marL="285750" indent="-285750">
              <a:buFont typeface="Arial" panose="020B0604020202020204" pitchFamily="34" charset="0"/>
              <a:buChar char="•"/>
            </a:pPr>
            <a:r>
              <a:rPr lang="en-US" sz="1800" b="0" i="0" dirty="0">
                <a:solidFill>
                  <a:srgbClr val="000000"/>
                </a:solidFill>
                <a:effectLst/>
                <a:latin typeface="Sabon-Roman"/>
              </a:rPr>
              <a:t>load balancing where the handoff is network initiated to relieve traffic congestion.</a:t>
            </a:r>
          </a:p>
          <a:p>
            <a:pPr marL="285750" indent="-285750">
              <a:buFont typeface="Arial" panose="020B0604020202020204" pitchFamily="34" charset="0"/>
              <a:buChar char="•"/>
            </a:pPr>
            <a:r>
              <a:rPr lang="en-US" sz="1800" b="0" i="0" dirty="0">
                <a:solidFill>
                  <a:srgbClr val="000000"/>
                </a:solidFill>
                <a:effectLst/>
                <a:latin typeface="Sabon-Roman"/>
              </a:rPr>
              <a:t>The handoff could be synchronous or it may be asynchronous</a:t>
            </a:r>
            <a:r>
              <a:rPr lang="en-US" dirty="0"/>
              <a:t> </a:t>
            </a:r>
            <a:br>
              <a:rPr lang="en-US" dirty="0"/>
            </a:br>
            <a:endParaRPr lang="en-US" dirty="0">
              <a:solidFill>
                <a:srgbClr val="000000"/>
              </a:solidFill>
              <a:latin typeface="Sabon-Roman"/>
            </a:endParaRPr>
          </a:p>
          <a:p>
            <a:pPr marL="285750" indent="-285750">
              <a:buFont typeface="Arial" panose="020B0604020202020204" pitchFamily="34" charset="0"/>
              <a:buChar char="•"/>
            </a:pPr>
            <a:endParaRPr lang="en-US" dirty="0">
              <a:solidFill>
                <a:srgbClr val="000000"/>
              </a:solidFill>
              <a:latin typeface="Sabon-Roman"/>
            </a:endParaRPr>
          </a:p>
          <a:p>
            <a:pPr marL="285750" indent="-285750">
              <a:buFont typeface="Arial" panose="020B0604020202020204" pitchFamily="34" charset="0"/>
              <a:buChar char="•"/>
            </a:pPr>
            <a:r>
              <a:rPr lang="en-US" sz="1800" b="0" i="0" dirty="0">
                <a:solidFill>
                  <a:srgbClr val="000000"/>
                </a:solidFill>
                <a:effectLst/>
                <a:latin typeface="Sabon-Roman"/>
              </a:rPr>
              <a:t>Handoffs are either initiated by the base station controller (BSC), based upon radio subsystem criteria such as RF level (RXLEV), signal quality (RXQUAL) or distance, or they are a result of network traffic loading. </a:t>
            </a:r>
            <a:br>
              <a:rPr lang="en-US" dirty="0"/>
            </a:br>
            <a:br>
              <a:rPr lang="en-US" dirty="0"/>
            </a:br>
            <a:br>
              <a:rPr lang="en-US" dirty="0"/>
            </a:br>
            <a:endParaRPr lang="en-IN" dirty="0"/>
          </a:p>
        </p:txBody>
      </p:sp>
    </p:spTree>
    <p:extLst>
      <p:ext uri="{BB962C8B-B14F-4D97-AF65-F5344CB8AC3E}">
        <p14:creationId xmlns:p14="http://schemas.microsoft.com/office/powerpoint/2010/main" val="9130569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A3B536BE-CEA6-E746-B1CE-CBE477B3CFFA}"/>
              </a:ext>
            </a:extLst>
          </p:cNvPr>
          <p:cNvSpPr>
            <a:spLocks noGrp="1" noChangeArrowheads="1"/>
          </p:cNvSpPr>
          <p:nvPr>
            <p:ph type="title"/>
          </p:nvPr>
        </p:nvSpPr>
        <p:spPr/>
        <p:txBody>
          <a:bodyPr/>
          <a:lstStyle/>
          <a:p>
            <a:r>
              <a:rPr lang="en-US" altLang="en-US"/>
              <a:t>Handover decision</a:t>
            </a:r>
          </a:p>
        </p:txBody>
      </p:sp>
      <p:sp>
        <p:nvSpPr>
          <p:cNvPr id="145411" name="Footer Placeholder 3">
            <a:extLst>
              <a:ext uri="{FF2B5EF4-FFF2-40B4-BE49-F238E27FC236}">
                <a16:creationId xmlns:a16="http://schemas.microsoft.com/office/drawing/2014/main" id="{35DBE354-20DC-683E-DB8B-5934B617E24B}"/>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Verdana" panose="020B0604030504040204" pitchFamily="34" charset="0"/>
              </a:rPr>
              <a:t>Wireless Networks Spring 2005</a:t>
            </a:r>
            <a:endParaRPr lang="en-US" altLang="en-US" sz="1600">
              <a:latin typeface="Verdana" panose="020B0604030504040204" pitchFamily="34" charset="0"/>
            </a:endParaRPr>
          </a:p>
        </p:txBody>
      </p:sp>
      <p:sp>
        <p:nvSpPr>
          <p:cNvPr id="145412" name="Line 3">
            <a:extLst>
              <a:ext uri="{FF2B5EF4-FFF2-40B4-BE49-F238E27FC236}">
                <a16:creationId xmlns:a16="http://schemas.microsoft.com/office/drawing/2014/main" id="{3EFFA7DB-ADBB-3BD4-F68F-2A731CD319D9}"/>
              </a:ext>
            </a:extLst>
          </p:cNvPr>
          <p:cNvSpPr>
            <a:spLocks noChangeShapeType="1"/>
          </p:cNvSpPr>
          <p:nvPr/>
        </p:nvSpPr>
        <p:spPr bwMode="auto">
          <a:xfrm flipV="1">
            <a:off x="2286000" y="2286000"/>
            <a:ext cx="0" cy="2514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5413" name="Line 4">
            <a:extLst>
              <a:ext uri="{FF2B5EF4-FFF2-40B4-BE49-F238E27FC236}">
                <a16:creationId xmlns:a16="http://schemas.microsoft.com/office/drawing/2014/main" id="{8FB1AB94-8525-E9BD-484A-9BE692861E27}"/>
              </a:ext>
            </a:extLst>
          </p:cNvPr>
          <p:cNvSpPr>
            <a:spLocks noChangeShapeType="1"/>
          </p:cNvSpPr>
          <p:nvPr/>
        </p:nvSpPr>
        <p:spPr bwMode="auto">
          <a:xfrm flipV="1">
            <a:off x="6400800" y="2286000"/>
            <a:ext cx="0" cy="2514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5414" name="Text Box 5">
            <a:extLst>
              <a:ext uri="{FF2B5EF4-FFF2-40B4-BE49-F238E27FC236}">
                <a16:creationId xmlns:a16="http://schemas.microsoft.com/office/drawing/2014/main" id="{78BC0512-0C25-819F-55A0-93B2938EFB33}"/>
              </a:ext>
            </a:extLst>
          </p:cNvPr>
          <p:cNvSpPr txBox="1">
            <a:spLocks noChangeArrowheads="1"/>
          </p:cNvSpPr>
          <p:nvPr/>
        </p:nvSpPr>
        <p:spPr bwMode="auto">
          <a:xfrm>
            <a:off x="1676400" y="1676400"/>
            <a:ext cx="1312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t>receive level</a:t>
            </a:r>
          </a:p>
          <a:p>
            <a:pPr algn="ctr" eaLnBrk="1" hangingPunct="1"/>
            <a:r>
              <a:rPr lang="en-US" altLang="en-US" sz="1600"/>
              <a:t>BTS</a:t>
            </a:r>
            <a:r>
              <a:rPr lang="en-US" altLang="en-US" sz="1600" baseline="-25000"/>
              <a:t>old</a:t>
            </a:r>
            <a:endParaRPr lang="en-US" altLang="en-US" sz="1600"/>
          </a:p>
        </p:txBody>
      </p:sp>
      <p:sp>
        <p:nvSpPr>
          <p:cNvPr id="145415" name="Text Box 6">
            <a:extLst>
              <a:ext uri="{FF2B5EF4-FFF2-40B4-BE49-F238E27FC236}">
                <a16:creationId xmlns:a16="http://schemas.microsoft.com/office/drawing/2014/main" id="{D32D37BB-2DEE-D7C2-1058-18E9900F2843}"/>
              </a:ext>
            </a:extLst>
          </p:cNvPr>
          <p:cNvSpPr txBox="1">
            <a:spLocks noChangeArrowheads="1"/>
          </p:cNvSpPr>
          <p:nvPr/>
        </p:nvSpPr>
        <p:spPr bwMode="auto">
          <a:xfrm>
            <a:off x="5791200" y="1676400"/>
            <a:ext cx="1312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t>receive level</a:t>
            </a:r>
          </a:p>
          <a:p>
            <a:pPr algn="ctr" eaLnBrk="1" hangingPunct="1"/>
            <a:r>
              <a:rPr lang="en-US" altLang="en-US" sz="1600"/>
              <a:t>BTS</a:t>
            </a:r>
            <a:r>
              <a:rPr lang="en-US" altLang="en-US" sz="1600" baseline="-25000"/>
              <a:t>old</a:t>
            </a:r>
            <a:endParaRPr lang="en-US" altLang="en-US" sz="1600"/>
          </a:p>
        </p:txBody>
      </p:sp>
      <p:sp>
        <p:nvSpPr>
          <p:cNvPr id="145416" name="Line 7">
            <a:extLst>
              <a:ext uri="{FF2B5EF4-FFF2-40B4-BE49-F238E27FC236}">
                <a16:creationId xmlns:a16="http://schemas.microsoft.com/office/drawing/2014/main" id="{376554E0-1BE4-60C3-8F7E-507A0415645D}"/>
              </a:ext>
            </a:extLst>
          </p:cNvPr>
          <p:cNvSpPr>
            <a:spLocks noChangeShapeType="1"/>
          </p:cNvSpPr>
          <p:nvPr/>
        </p:nvSpPr>
        <p:spPr bwMode="auto">
          <a:xfrm>
            <a:off x="2286000" y="48006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5417" name="Oval 8">
            <a:extLst>
              <a:ext uri="{FF2B5EF4-FFF2-40B4-BE49-F238E27FC236}">
                <a16:creationId xmlns:a16="http://schemas.microsoft.com/office/drawing/2014/main" id="{4BFBAA80-6CB7-2A71-F2E8-74933E825AF0}"/>
              </a:ext>
            </a:extLst>
          </p:cNvPr>
          <p:cNvSpPr>
            <a:spLocks noChangeArrowheads="1"/>
          </p:cNvSpPr>
          <p:nvPr/>
        </p:nvSpPr>
        <p:spPr bwMode="auto">
          <a:xfrm>
            <a:off x="2819400" y="4343400"/>
            <a:ext cx="381000" cy="381000"/>
          </a:xfrm>
          <a:prstGeom prst="ellipse">
            <a:avLst/>
          </a:prstGeom>
          <a:solidFill>
            <a:srgbClr val="DADAF6"/>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t>MS</a:t>
            </a:r>
          </a:p>
        </p:txBody>
      </p:sp>
      <p:sp>
        <p:nvSpPr>
          <p:cNvPr id="145418" name="Oval 9">
            <a:extLst>
              <a:ext uri="{FF2B5EF4-FFF2-40B4-BE49-F238E27FC236}">
                <a16:creationId xmlns:a16="http://schemas.microsoft.com/office/drawing/2014/main" id="{36FD523E-6B4D-7190-2827-E4AF8374C5C5}"/>
              </a:ext>
            </a:extLst>
          </p:cNvPr>
          <p:cNvSpPr>
            <a:spLocks noChangeArrowheads="1"/>
          </p:cNvSpPr>
          <p:nvPr/>
        </p:nvSpPr>
        <p:spPr bwMode="auto">
          <a:xfrm>
            <a:off x="5486400" y="4343400"/>
            <a:ext cx="381000" cy="381000"/>
          </a:xfrm>
          <a:prstGeom prst="ellipse">
            <a:avLst/>
          </a:prstGeom>
          <a:solidFill>
            <a:srgbClr val="DADAF6"/>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t>MS</a:t>
            </a:r>
          </a:p>
        </p:txBody>
      </p:sp>
      <p:cxnSp>
        <p:nvCxnSpPr>
          <p:cNvPr id="145419" name="AutoShape 10">
            <a:extLst>
              <a:ext uri="{FF2B5EF4-FFF2-40B4-BE49-F238E27FC236}">
                <a16:creationId xmlns:a16="http://schemas.microsoft.com/office/drawing/2014/main" id="{58C468FE-0445-7857-DFFE-ACF2DB60BD3B}"/>
              </a:ext>
            </a:extLst>
          </p:cNvPr>
          <p:cNvCxnSpPr>
            <a:cxnSpLocks noChangeShapeType="1"/>
            <a:stCxn id="145417" idx="6"/>
            <a:endCxn id="145418" idx="2"/>
          </p:cNvCxnSpPr>
          <p:nvPr/>
        </p:nvCxnSpPr>
        <p:spPr bwMode="auto">
          <a:xfrm>
            <a:off x="3200400" y="4533900"/>
            <a:ext cx="2286000" cy="0"/>
          </a:xfrm>
          <a:prstGeom prst="straightConnector1">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145420" name="Freeform 11">
            <a:extLst>
              <a:ext uri="{FF2B5EF4-FFF2-40B4-BE49-F238E27FC236}">
                <a16:creationId xmlns:a16="http://schemas.microsoft.com/office/drawing/2014/main" id="{D4EC2B7F-2B47-087F-75E7-43EEADE7ACC6}"/>
              </a:ext>
            </a:extLst>
          </p:cNvPr>
          <p:cNvSpPr>
            <a:spLocks/>
          </p:cNvSpPr>
          <p:nvPr/>
        </p:nvSpPr>
        <p:spPr bwMode="auto">
          <a:xfrm>
            <a:off x="2438400" y="2514600"/>
            <a:ext cx="3657600" cy="1752600"/>
          </a:xfrm>
          <a:custGeom>
            <a:avLst/>
            <a:gdLst>
              <a:gd name="T0" fmla="*/ 0 w 2304"/>
              <a:gd name="T1" fmla="*/ 0 h 1104"/>
              <a:gd name="T2" fmla="*/ 2147483646 w 2304"/>
              <a:gd name="T3" fmla="*/ 2147483646 h 1104"/>
              <a:gd name="T4" fmla="*/ 2147483646 w 2304"/>
              <a:gd name="T5" fmla="*/ 2147483646 h 1104"/>
              <a:gd name="T6" fmla="*/ 0 60000 65536"/>
              <a:gd name="T7" fmla="*/ 0 60000 65536"/>
              <a:gd name="T8" fmla="*/ 0 60000 65536"/>
              <a:gd name="T9" fmla="*/ 0 w 2304"/>
              <a:gd name="T10" fmla="*/ 0 h 1104"/>
              <a:gd name="T11" fmla="*/ 2304 w 2304"/>
              <a:gd name="T12" fmla="*/ 1104 h 1104"/>
            </a:gdLst>
            <a:ahLst/>
            <a:cxnLst>
              <a:cxn ang="T6">
                <a:pos x="T0" y="T1"/>
              </a:cxn>
              <a:cxn ang="T7">
                <a:pos x="T2" y="T3"/>
              </a:cxn>
              <a:cxn ang="T8">
                <a:pos x="T4" y="T5"/>
              </a:cxn>
            </a:cxnLst>
            <a:rect l="T9" t="T10" r="T11" b="T12"/>
            <a:pathLst>
              <a:path w="2304" h="1104">
                <a:moveTo>
                  <a:pt x="0" y="0"/>
                </a:moveTo>
                <a:cubicBezTo>
                  <a:pt x="240" y="340"/>
                  <a:pt x="480" y="680"/>
                  <a:pt x="864" y="864"/>
                </a:cubicBezTo>
                <a:cubicBezTo>
                  <a:pt x="1248" y="1048"/>
                  <a:pt x="1776" y="1076"/>
                  <a:pt x="2304" y="1104"/>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45421" name="Freeform 12">
            <a:extLst>
              <a:ext uri="{FF2B5EF4-FFF2-40B4-BE49-F238E27FC236}">
                <a16:creationId xmlns:a16="http://schemas.microsoft.com/office/drawing/2014/main" id="{81D4D11A-61B3-1BAD-737C-0FB309F2E1E1}"/>
              </a:ext>
            </a:extLst>
          </p:cNvPr>
          <p:cNvSpPr>
            <a:spLocks/>
          </p:cNvSpPr>
          <p:nvPr/>
        </p:nvSpPr>
        <p:spPr bwMode="auto">
          <a:xfrm flipH="1">
            <a:off x="2514600" y="2514600"/>
            <a:ext cx="3657600" cy="1752600"/>
          </a:xfrm>
          <a:custGeom>
            <a:avLst/>
            <a:gdLst>
              <a:gd name="T0" fmla="*/ 0 w 2304"/>
              <a:gd name="T1" fmla="*/ 0 h 1104"/>
              <a:gd name="T2" fmla="*/ 2147483646 w 2304"/>
              <a:gd name="T3" fmla="*/ 2147483646 h 1104"/>
              <a:gd name="T4" fmla="*/ 2147483646 w 2304"/>
              <a:gd name="T5" fmla="*/ 2147483646 h 1104"/>
              <a:gd name="T6" fmla="*/ 0 60000 65536"/>
              <a:gd name="T7" fmla="*/ 0 60000 65536"/>
              <a:gd name="T8" fmla="*/ 0 60000 65536"/>
              <a:gd name="T9" fmla="*/ 0 w 2304"/>
              <a:gd name="T10" fmla="*/ 0 h 1104"/>
              <a:gd name="T11" fmla="*/ 2304 w 2304"/>
              <a:gd name="T12" fmla="*/ 1104 h 1104"/>
            </a:gdLst>
            <a:ahLst/>
            <a:cxnLst>
              <a:cxn ang="T6">
                <a:pos x="T0" y="T1"/>
              </a:cxn>
              <a:cxn ang="T7">
                <a:pos x="T2" y="T3"/>
              </a:cxn>
              <a:cxn ang="T8">
                <a:pos x="T4" y="T5"/>
              </a:cxn>
            </a:cxnLst>
            <a:rect l="T9" t="T10" r="T11" b="T12"/>
            <a:pathLst>
              <a:path w="2304" h="1104">
                <a:moveTo>
                  <a:pt x="0" y="0"/>
                </a:moveTo>
                <a:cubicBezTo>
                  <a:pt x="240" y="340"/>
                  <a:pt x="480" y="680"/>
                  <a:pt x="864" y="864"/>
                </a:cubicBezTo>
                <a:cubicBezTo>
                  <a:pt x="1248" y="1048"/>
                  <a:pt x="1776" y="1076"/>
                  <a:pt x="2304" y="1104"/>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45422" name="Line 13">
            <a:extLst>
              <a:ext uri="{FF2B5EF4-FFF2-40B4-BE49-F238E27FC236}">
                <a16:creationId xmlns:a16="http://schemas.microsoft.com/office/drawing/2014/main" id="{CC18EE89-77C7-9F06-C910-D2E3CFDEEC1F}"/>
              </a:ext>
            </a:extLst>
          </p:cNvPr>
          <p:cNvSpPr>
            <a:spLocks noChangeShapeType="1"/>
          </p:cNvSpPr>
          <p:nvPr/>
        </p:nvSpPr>
        <p:spPr bwMode="auto">
          <a:xfrm flipV="1">
            <a:off x="4953000" y="38100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5423" name="Text Box 14">
            <a:extLst>
              <a:ext uri="{FF2B5EF4-FFF2-40B4-BE49-F238E27FC236}">
                <a16:creationId xmlns:a16="http://schemas.microsoft.com/office/drawing/2014/main" id="{C6647B24-FFA6-1307-436C-C67160A26B82}"/>
              </a:ext>
            </a:extLst>
          </p:cNvPr>
          <p:cNvSpPr txBox="1">
            <a:spLocks noChangeArrowheads="1"/>
          </p:cNvSpPr>
          <p:nvPr/>
        </p:nvSpPr>
        <p:spPr bwMode="auto">
          <a:xfrm>
            <a:off x="4953000" y="3810000"/>
            <a:ext cx="1414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HO_MARGIN</a:t>
            </a:r>
          </a:p>
        </p:txBody>
      </p:sp>
      <p:sp>
        <p:nvSpPr>
          <p:cNvPr id="145424" name="Freeform 15">
            <a:extLst>
              <a:ext uri="{FF2B5EF4-FFF2-40B4-BE49-F238E27FC236}">
                <a16:creationId xmlns:a16="http://schemas.microsoft.com/office/drawing/2014/main" id="{E1643B66-2B2B-E143-789A-4CCCF5BFCB9E}"/>
              </a:ext>
            </a:extLst>
          </p:cNvPr>
          <p:cNvSpPr>
            <a:spLocks/>
          </p:cNvSpPr>
          <p:nvPr/>
        </p:nvSpPr>
        <p:spPr bwMode="auto">
          <a:xfrm>
            <a:off x="2438400" y="2514600"/>
            <a:ext cx="3581400" cy="1905000"/>
          </a:xfrm>
          <a:custGeom>
            <a:avLst/>
            <a:gdLst>
              <a:gd name="T0" fmla="*/ 0 w 2256"/>
              <a:gd name="T1" fmla="*/ 2147483646 h 1200"/>
              <a:gd name="T2" fmla="*/ 2147483646 w 2256"/>
              <a:gd name="T3" fmla="*/ 0 h 1200"/>
              <a:gd name="T4" fmla="*/ 2147483646 w 2256"/>
              <a:gd name="T5" fmla="*/ 2147483646 h 1200"/>
              <a:gd name="T6" fmla="*/ 2147483646 w 2256"/>
              <a:gd name="T7" fmla="*/ 2147483646 h 1200"/>
              <a:gd name="T8" fmla="*/ 2147483646 w 2256"/>
              <a:gd name="T9" fmla="*/ 2147483646 h 1200"/>
              <a:gd name="T10" fmla="*/ 2147483646 w 2256"/>
              <a:gd name="T11" fmla="*/ 2147483646 h 1200"/>
              <a:gd name="T12" fmla="*/ 2147483646 w 2256"/>
              <a:gd name="T13" fmla="*/ 2147483646 h 1200"/>
              <a:gd name="T14" fmla="*/ 2147483646 w 2256"/>
              <a:gd name="T15" fmla="*/ 2147483646 h 1200"/>
              <a:gd name="T16" fmla="*/ 2147483646 w 2256"/>
              <a:gd name="T17" fmla="*/ 2147483646 h 1200"/>
              <a:gd name="T18" fmla="*/ 2147483646 w 2256"/>
              <a:gd name="T19" fmla="*/ 2147483646 h 1200"/>
              <a:gd name="T20" fmla="*/ 2147483646 w 2256"/>
              <a:gd name="T21" fmla="*/ 2147483646 h 1200"/>
              <a:gd name="T22" fmla="*/ 2147483646 w 2256"/>
              <a:gd name="T23" fmla="*/ 2147483646 h 1200"/>
              <a:gd name="T24" fmla="*/ 2147483646 w 2256"/>
              <a:gd name="T25" fmla="*/ 2147483646 h 1200"/>
              <a:gd name="T26" fmla="*/ 2147483646 w 2256"/>
              <a:gd name="T27" fmla="*/ 2147483646 h 1200"/>
              <a:gd name="T28" fmla="*/ 2147483646 w 2256"/>
              <a:gd name="T29" fmla="*/ 2147483646 h 1200"/>
              <a:gd name="T30" fmla="*/ 2147483646 w 2256"/>
              <a:gd name="T31" fmla="*/ 2147483646 h 1200"/>
              <a:gd name="T32" fmla="*/ 2147483646 w 2256"/>
              <a:gd name="T33" fmla="*/ 2147483646 h 1200"/>
              <a:gd name="T34" fmla="*/ 2147483646 w 2256"/>
              <a:gd name="T35" fmla="*/ 2147483646 h 1200"/>
              <a:gd name="T36" fmla="*/ 2147483646 w 2256"/>
              <a:gd name="T37" fmla="*/ 2147483646 h 1200"/>
              <a:gd name="T38" fmla="*/ 2147483646 w 2256"/>
              <a:gd name="T39" fmla="*/ 2147483646 h 1200"/>
              <a:gd name="T40" fmla="*/ 2147483646 w 2256"/>
              <a:gd name="T41" fmla="*/ 2147483646 h 1200"/>
              <a:gd name="T42" fmla="*/ 2147483646 w 2256"/>
              <a:gd name="T43" fmla="*/ 2147483646 h 1200"/>
              <a:gd name="T44" fmla="*/ 2147483646 w 2256"/>
              <a:gd name="T45" fmla="*/ 2147483646 h 1200"/>
              <a:gd name="T46" fmla="*/ 2147483646 w 2256"/>
              <a:gd name="T47" fmla="*/ 2147483646 h 1200"/>
              <a:gd name="T48" fmla="*/ 2147483646 w 2256"/>
              <a:gd name="T49" fmla="*/ 2147483646 h 1200"/>
              <a:gd name="T50" fmla="*/ 2147483646 w 2256"/>
              <a:gd name="T51" fmla="*/ 2147483646 h 1200"/>
              <a:gd name="T52" fmla="*/ 2147483646 w 2256"/>
              <a:gd name="T53" fmla="*/ 2147483646 h 1200"/>
              <a:gd name="T54" fmla="*/ 2147483646 w 2256"/>
              <a:gd name="T55" fmla="*/ 2147483646 h 1200"/>
              <a:gd name="T56" fmla="*/ 2147483646 w 2256"/>
              <a:gd name="T57" fmla="*/ 2147483646 h 1200"/>
              <a:gd name="T58" fmla="*/ 2147483646 w 2256"/>
              <a:gd name="T59" fmla="*/ 2147483646 h 1200"/>
              <a:gd name="T60" fmla="*/ 2147483646 w 2256"/>
              <a:gd name="T61" fmla="*/ 2147483646 h 1200"/>
              <a:gd name="T62" fmla="*/ 2147483646 w 2256"/>
              <a:gd name="T63" fmla="*/ 2147483646 h 1200"/>
              <a:gd name="T64" fmla="*/ 2147483646 w 2256"/>
              <a:gd name="T65" fmla="*/ 2147483646 h 1200"/>
              <a:gd name="T66" fmla="*/ 2147483646 w 2256"/>
              <a:gd name="T67" fmla="*/ 2147483646 h 1200"/>
              <a:gd name="T68" fmla="*/ 2147483646 w 2256"/>
              <a:gd name="T69" fmla="*/ 2147483646 h 1200"/>
              <a:gd name="T70" fmla="*/ 2147483646 w 2256"/>
              <a:gd name="T71" fmla="*/ 2147483646 h 1200"/>
              <a:gd name="T72" fmla="*/ 2147483646 w 2256"/>
              <a:gd name="T73" fmla="*/ 2147483646 h 1200"/>
              <a:gd name="T74" fmla="*/ 2147483646 w 2256"/>
              <a:gd name="T75" fmla="*/ 2147483646 h 1200"/>
              <a:gd name="T76" fmla="*/ 2147483646 w 2256"/>
              <a:gd name="T77" fmla="*/ 2147483646 h 1200"/>
              <a:gd name="T78" fmla="*/ 2147483646 w 2256"/>
              <a:gd name="T79" fmla="*/ 2147483646 h 1200"/>
              <a:gd name="T80" fmla="*/ 2147483646 w 2256"/>
              <a:gd name="T81" fmla="*/ 2147483646 h 1200"/>
              <a:gd name="T82" fmla="*/ 2147483646 w 2256"/>
              <a:gd name="T83" fmla="*/ 2147483646 h 1200"/>
              <a:gd name="T84" fmla="*/ 2147483646 w 2256"/>
              <a:gd name="T85" fmla="*/ 2147483646 h 1200"/>
              <a:gd name="T86" fmla="*/ 2147483646 w 2256"/>
              <a:gd name="T87" fmla="*/ 2147483646 h 1200"/>
              <a:gd name="T88" fmla="*/ 2147483646 w 2256"/>
              <a:gd name="T89" fmla="*/ 2147483646 h 1200"/>
              <a:gd name="T90" fmla="*/ 2147483646 w 2256"/>
              <a:gd name="T91" fmla="*/ 2147483646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56"/>
              <a:gd name="T139" fmla="*/ 0 h 1200"/>
              <a:gd name="T140" fmla="*/ 2256 w 2256"/>
              <a:gd name="T141" fmla="*/ 1200 h 12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56" h="1200">
                <a:moveTo>
                  <a:pt x="0" y="96"/>
                </a:moveTo>
                <a:lnTo>
                  <a:pt x="48" y="0"/>
                </a:lnTo>
                <a:lnTo>
                  <a:pt x="48" y="192"/>
                </a:lnTo>
                <a:lnTo>
                  <a:pt x="144" y="96"/>
                </a:lnTo>
                <a:lnTo>
                  <a:pt x="192" y="336"/>
                </a:lnTo>
                <a:lnTo>
                  <a:pt x="240" y="288"/>
                </a:lnTo>
                <a:lnTo>
                  <a:pt x="288" y="432"/>
                </a:lnTo>
                <a:lnTo>
                  <a:pt x="384" y="384"/>
                </a:lnTo>
                <a:lnTo>
                  <a:pt x="432" y="720"/>
                </a:lnTo>
                <a:lnTo>
                  <a:pt x="480" y="528"/>
                </a:lnTo>
                <a:lnTo>
                  <a:pt x="480" y="624"/>
                </a:lnTo>
                <a:lnTo>
                  <a:pt x="528" y="576"/>
                </a:lnTo>
                <a:lnTo>
                  <a:pt x="576" y="720"/>
                </a:lnTo>
                <a:lnTo>
                  <a:pt x="624" y="624"/>
                </a:lnTo>
                <a:lnTo>
                  <a:pt x="672" y="816"/>
                </a:lnTo>
                <a:lnTo>
                  <a:pt x="768" y="720"/>
                </a:lnTo>
                <a:lnTo>
                  <a:pt x="816" y="912"/>
                </a:lnTo>
                <a:lnTo>
                  <a:pt x="864" y="816"/>
                </a:lnTo>
                <a:lnTo>
                  <a:pt x="912" y="912"/>
                </a:lnTo>
                <a:lnTo>
                  <a:pt x="960" y="816"/>
                </a:lnTo>
                <a:lnTo>
                  <a:pt x="960" y="960"/>
                </a:lnTo>
                <a:lnTo>
                  <a:pt x="1008" y="864"/>
                </a:lnTo>
                <a:lnTo>
                  <a:pt x="1056" y="1056"/>
                </a:lnTo>
                <a:lnTo>
                  <a:pt x="1152" y="864"/>
                </a:lnTo>
                <a:lnTo>
                  <a:pt x="1200" y="1056"/>
                </a:lnTo>
                <a:lnTo>
                  <a:pt x="1248" y="960"/>
                </a:lnTo>
                <a:lnTo>
                  <a:pt x="1296" y="1104"/>
                </a:lnTo>
                <a:lnTo>
                  <a:pt x="1392" y="912"/>
                </a:lnTo>
                <a:lnTo>
                  <a:pt x="1440" y="1152"/>
                </a:lnTo>
                <a:lnTo>
                  <a:pt x="1440" y="1056"/>
                </a:lnTo>
                <a:lnTo>
                  <a:pt x="1488" y="1152"/>
                </a:lnTo>
                <a:lnTo>
                  <a:pt x="1536" y="960"/>
                </a:lnTo>
                <a:lnTo>
                  <a:pt x="1584" y="1104"/>
                </a:lnTo>
                <a:lnTo>
                  <a:pt x="1680" y="960"/>
                </a:lnTo>
                <a:lnTo>
                  <a:pt x="1680" y="1104"/>
                </a:lnTo>
                <a:lnTo>
                  <a:pt x="1728" y="1008"/>
                </a:lnTo>
                <a:lnTo>
                  <a:pt x="1776" y="1104"/>
                </a:lnTo>
                <a:lnTo>
                  <a:pt x="1824" y="1008"/>
                </a:lnTo>
                <a:lnTo>
                  <a:pt x="1872" y="1152"/>
                </a:lnTo>
                <a:lnTo>
                  <a:pt x="1968" y="1008"/>
                </a:lnTo>
                <a:lnTo>
                  <a:pt x="2016" y="1152"/>
                </a:lnTo>
                <a:lnTo>
                  <a:pt x="2064" y="1008"/>
                </a:lnTo>
                <a:lnTo>
                  <a:pt x="2160" y="1152"/>
                </a:lnTo>
                <a:lnTo>
                  <a:pt x="2208" y="1056"/>
                </a:lnTo>
                <a:lnTo>
                  <a:pt x="2208" y="1200"/>
                </a:lnTo>
                <a:lnTo>
                  <a:pt x="2256" y="105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45425" name="Freeform 16">
            <a:extLst>
              <a:ext uri="{FF2B5EF4-FFF2-40B4-BE49-F238E27FC236}">
                <a16:creationId xmlns:a16="http://schemas.microsoft.com/office/drawing/2014/main" id="{114A88D4-0072-2449-84D7-90DFA6125136}"/>
              </a:ext>
            </a:extLst>
          </p:cNvPr>
          <p:cNvSpPr>
            <a:spLocks/>
          </p:cNvSpPr>
          <p:nvPr/>
        </p:nvSpPr>
        <p:spPr bwMode="auto">
          <a:xfrm flipH="1">
            <a:off x="2590800" y="2514600"/>
            <a:ext cx="3581400" cy="1905000"/>
          </a:xfrm>
          <a:custGeom>
            <a:avLst/>
            <a:gdLst>
              <a:gd name="T0" fmla="*/ 0 w 2256"/>
              <a:gd name="T1" fmla="*/ 2147483646 h 1200"/>
              <a:gd name="T2" fmla="*/ 2147483646 w 2256"/>
              <a:gd name="T3" fmla="*/ 0 h 1200"/>
              <a:gd name="T4" fmla="*/ 2147483646 w 2256"/>
              <a:gd name="T5" fmla="*/ 2147483646 h 1200"/>
              <a:gd name="T6" fmla="*/ 2147483646 w 2256"/>
              <a:gd name="T7" fmla="*/ 2147483646 h 1200"/>
              <a:gd name="T8" fmla="*/ 2147483646 w 2256"/>
              <a:gd name="T9" fmla="*/ 2147483646 h 1200"/>
              <a:gd name="T10" fmla="*/ 2147483646 w 2256"/>
              <a:gd name="T11" fmla="*/ 2147483646 h 1200"/>
              <a:gd name="T12" fmla="*/ 2147483646 w 2256"/>
              <a:gd name="T13" fmla="*/ 2147483646 h 1200"/>
              <a:gd name="T14" fmla="*/ 2147483646 w 2256"/>
              <a:gd name="T15" fmla="*/ 2147483646 h 1200"/>
              <a:gd name="T16" fmla="*/ 2147483646 w 2256"/>
              <a:gd name="T17" fmla="*/ 2147483646 h 1200"/>
              <a:gd name="T18" fmla="*/ 2147483646 w 2256"/>
              <a:gd name="T19" fmla="*/ 2147483646 h 1200"/>
              <a:gd name="T20" fmla="*/ 2147483646 w 2256"/>
              <a:gd name="T21" fmla="*/ 2147483646 h 1200"/>
              <a:gd name="T22" fmla="*/ 2147483646 w 2256"/>
              <a:gd name="T23" fmla="*/ 2147483646 h 1200"/>
              <a:gd name="T24" fmla="*/ 2147483646 w 2256"/>
              <a:gd name="T25" fmla="*/ 2147483646 h 1200"/>
              <a:gd name="T26" fmla="*/ 2147483646 w 2256"/>
              <a:gd name="T27" fmla="*/ 2147483646 h 1200"/>
              <a:gd name="T28" fmla="*/ 2147483646 w 2256"/>
              <a:gd name="T29" fmla="*/ 2147483646 h 1200"/>
              <a:gd name="T30" fmla="*/ 2147483646 w 2256"/>
              <a:gd name="T31" fmla="*/ 2147483646 h 1200"/>
              <a:gd name="T32" fmla="*/ 2147483646 w 2256"/>
              <a:gd name="T33" fmla="*/ 2147483646 h 1200"/>
              <a:gd name="T34" fmla="*/ 2147483646 w 2256"/>
              <a:gd name="T35" fmla="*/ 2147483646 h 1200"/>
              <a:gd name="T36" fmla="*/ 2147483646 w 2256"/>
              <a:gd name="T37" fmla="*/ 2147483646 h 1200"/>
              <a:gd name="T38" fmla="*/ 2147483646 w 2256"/>
              <a:gd name="T39" fmla="*/ 2147483646 h 1200"/>
              <a:gd name="T40" fmla="*/ 2147483646 w 2256"/>
              <a:gd name="T41" fmla="*/ 2147483646 h 1200"/>
              <a:gd name="T42" fmla="*/ 2147483646 w 2256"/>
              <a:gd name="T43" fmla="*/ 2147483646 h 1200"/>
              <a:gd name="T44" fmla="*/ 2147483646 w 2256"/>
              <a:gd name="T45" fmla="*/ 2147483646 h 1200"/>
              <a:gd name="T46" fmla="*/ 2147483646 w 2256"/>
              <a:gd name="T47" fmla="*/ 2147483646 h 1200"/>
              <a:gd name="T48" fmla="*/ 2147483646 w 2256"/>
              <a:gd name="T49" fmla="*/ 2147483646 h 1200"/>
              <a:gd name="T50" fmla="*/ 2147483646 w 2256"/>
              <a:gd name="T51" fmla="*/ 2147483646 h 1200"/>
              <a:gd name="T52" fmla="*/ 2147483646 w 2256"/>
              <a:gd name="T53" fmla="*/ 2147483646 h 1200"/>
              <a:gd name="T54" fmla="*/ 2147483646 w 2256"/>
              <a:gd name="T55" fmla="*/ 2147483646 h 1200"/>
              <a:gd name="T56" fmla="*/ 2147483646 w 2256"/>
              <a:gd name="T57" fmla="*/ 2147483646 h 1200"/>
              <a:gd name="T58" fmla="*/ 2147483646 w 2256"/>
              <a:gd name="T59" fmla="*/ 2147483646 h 1200"/>
              <a:gd name="T60" fmla="*/ 2147483646 w 2256"/>
              <a:gd name="T61" fmla="*/ 2147483646 h 1200"/>
              <a:gd name="T62" fmla="*/ 2147483646 w 2256"/>
              <a:gd name="T63" fmla="*/ 2147483646 h 1200"/>
              <a:gd name="T64" fmla="*/ 2147483646 w 2256"/>
              <a:gd name="T65" fmla="*/ 2147483646 h 1200"/>
              <a:gd name="T66" fmla="*/ 2147483646 w 2256"/>
              <a:gd name="T67" fmla="*/ 2147483646 h 1200"/>
              <a:gd name="T68" fmla="*/ 2147483646 w 2256"/>
              <a:gd name="T69" fmla="*/ 2147483646 h 1200"/>
              <a:gd name="T70" fmla="*/ 2147483646 w 2256"/>
              <a:gd name="T71" fmla="*/ 2147483646 h 1200"/>
              <a:gd name="T72" fmla="*/ 2147483646 w 2256"/>
              <a:gd name="T73" fmla="*/ 2147483646 h 1200"/>
              <a:gd name="T74" fmla="*/ 2147483646 w 2256"/>
              <a:gd name="T75" fmla="*/ 2147483646 h 1200"/>
              <a:gd name="T76" fmla="*/ 2147483646 w 2256"/>
              <a:gd name="T77" fmla="*/ 2147483646 h 1200"/>
              <a:gd name="T78" fmla="*/ 2147483646 w 2256"/>
              <a:gd name="T79" fmla="*/ 2147483646 h 1200"/>
              <a:gd name="T80" fmla="*/ 2147483646 w 2256"/>
              <a:gd name="T81" fmla="*/ 2147483646 h 1200"/>
              <a:gd name="T82" fmla="*/ 2147483646 w 2256"/>
              <a:gd name="T83" fmla="*/ 2147483646 h 1200"/>
              <a:gd name="T84" fmla="*/ 2147483646 w 2256"/>
              <a:gd name="T85" fmla="*/ 2147483646 h 1200"/>
              <a:gd name="T86" fmla="*/ 2147483646 w 2256"/>
              <a:gd name="T87" fmla="*/ 2147483646 h 1200"/>
              <a:gd name="T88" fmla="*/ 2147483646 w 2256"/>
              <a:gd name="T89" fmla="*/ 2147483646 h 1200"/>
              <a:gd name="T90" fmla="*/ 2147483646 w 2256"/>
              <a:gd name="T91" fmla="*/ 2147483646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56"/>
              <a:gd name="T139" fmla="*/ 0 h 1200"/>
              <a:gd name="T140" fmla="*/ 2256 w 2256"/>
              <a:gd name="T141" fmla="*/ 1200 h 12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56" h="1200">
                <a:moveTo>
                  <a:pt x="0" y="96"/>
                </a:moveTo>
                <a:lnTo>
                  <a:pt x="48" y="0"/>
                </a:lnTo>
                <a:lnTo>
                  <a:pt x="48" y="192"/>
                </a:lnTo>
                <a:lnTo>
                  <a:pt x="144" y="96"/>
                </a:lnTo>
                <a:lnTo>
                  <a:pt x="192" y="336"/>
                </a:lnTo>
                <a:lnTo>
                  <a:pt x="240" y="288"/>
                </a:lnTo>
                <a:lnTo>
                  <a:pt x="288" y="432"/>
                </a:lnTo>
                <a:lnTo>
                  <a:pt x="384" y="384"/>
                </a:lnTo>
                <a:lnTo>
                  <a:pt x="432" y="720"/>
                </a:lnTo>
                <a:lnTo>
                  <a:pt x="480" y="528"/>
                </a:lnTo>
                <a:lnTo>
                  <a:pt x="480" y="624"/>
                </a:lnTo>
                <a:lnTo>
                  <a:pt x="528" y="576"/>
                </a:lnTo>
                <a:lnTo>
                  <a:pt x="576" y="720"/>
                </a:lnTo>
                <a:lnTo>
                  <a:pt x="624" y="624"/>
                </a:lnTo>
                <a:lnTo>
                  <a:pt x="672" y="816"/>
                </a:lnTo>
                <a:lnTo>
                  <a:pt x="768" y="720"/>
                </a:lnTo>
                <a:lnTo>
                  <a:pt x="816" y="912"/>
                </a:lnTo>
                <a:lnTo>
                  <a:pt x="864" y="816"/>
                </a:lnTo>
                <a:lnTo>
                  <a:pt x="912" y="912"/>
                </a:lnTo>
                <a:lnTo>
                  <a:pt x="960" y="816"/>
                </a:lnTo>
                <a:lnTo>
                  <a:pt x="960" y="960"/>
                </a:lnTo>
                <a:lnTo>
                  <a:pt x="1008" y="864"/>
                </a:lnTo>
                <a:lnTo>
                  <a:pt x="1056" y="1056"/>
                </a:lnTo>
                <a:lnTo>
                  <a:pt x="1152" y="864"/>
                </a:lnTo>
                <a:lnTo>
                  <a:pt x="1200" y="1056"/>
                </a:lnTo>
                <a:lnTo>
                  <a:pt x="1248" y="960"/>
                </a:lnTo>
                <a:lnTo>
                  <a:pt x="1296" y="1104"/>
                </a:lnTo>
                <a:lnTo>
                  <a:pt x="1392" y="912"/>
                </a:lnTo>
                <a:lnTo>
                  <a:pt x="1440" y="1152"/>
                </a:lnTo>
                <a:lnTo>
                  <a:pt x="1440" y="1056"/>
                </a:lnTo>
                <a:lnTo>
                  <a:pt x="1488" y="1152"/>
                </a:lnTo>
                <a:lnTo>
                  <a:pt x="1536" y="960"/>
                </a:lnTo>
                <a:lnTo>
                  <a:pt x="1584" y="1104"/>
                </a:lnTo>
                <a:lnTo>
                  <a:pt x="1680" y="960"/>
                </a:lnTo>
                <a:lnTo>
                  <a:pt x="1680" y="1104"/>
                </a:lnTo>
                <a:lnTo>
                  <a:pt x="1728" y="1008"/>
                </a:lnTo>
                <a:lnTo>
                  <a:pt x="1776" y="1104"/>
                </a:lnTo>
                <a:lnTo>
                  <a:pt x="1824" y="1008"/>
                </a:lnTo>
                <a:lnTo>
                  <a:pt x="1872" y="1152"/>
                </a:lnTo>
                <a:lnTo>
                  <a:pt x="1968" y="1008"/>
                </a:lnTo>
                <a:lnTo>
                  <a:pt x="2016" y="1152"/>
                </a:lnTo>
                <a:lnTo>
                  <a:pt x="2064" y="1008"/>
                </a:lnTo>
                <a:lnTo>
                  <a:pt x="2160" y="1152"/>
                </a:lnTo>
                <a:lnTo>
                  <a:pt x="2208" y="1056"/>
                </a:lnTo>
                <a:lnTo>
                  <a:pt x="2208" y="1200"/>
                </a:lnTo>
                <a:lnTo>
                  <a:pt x="2256" y="105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45426" name="Line 17">
            <a:extLst>
              <a:ext uri="{FF2B5EF4-FFF2-40B4-BE49-F238E27FC236}">
                <a16:creationId xmlns:a16="http://schemas.microsoft.com/office/drawing/2014/main" id="{D286DEAA-C657-EE96-8AE4-1F5B380089EA}"/>
              </a:ext>
            </a:extLst>
          </p:cNvPr>
          <p:cNvSpPr>
            <a:spLocks noChangeShapeType="1"/>
          </p:cNvSpPr>
          <p:nvPr/>
        </p:nvSpPr>
        <p:spPr bwMode="auto">
          <a:xfrm>
            <a:off x="4953000" y="47244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5427" name="Text Box 18">
            <a:extLst>
              <a:ext uri="{FF2B5EF4-FFF2-40B4-BE49-F238E27FC236}">
                <a16:creationId xmlns:a16="http://schemas.microsoft.com/office/drawing/2014/main" id="{149FB52B-0BA1-6661-B26D-26AB0F8C356E}"/>
              </a:ext>
            </a:extLst>
          </p:cNvPr>
          <p:cNvSpPr txBox="1">
            <a:spLocks noChangeArrowheads="1"/>
          </p:cNvSpPr>
          <p:nvPr/>
        </p:nvSpPr>
        <p:spPr bwMode="auto">
          <a:xfrm>
            <a:off x="3200400" y="4800600"/>
            <a:ext cx="765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BTS</a:t>
            </a:r>
            <a:r>
              <a:rPr lang="en-US" altLang="en-US" sz="1600" baseline="-25000"/>
              <a:t>old</a:t>
            </a:r>
            <a:endParaRPr lang="en-US" altLang="en-US" sz="1600"/>
          </a:p>
        </p:txBody>
      </p:sp>
      <p:sp>
        <p:nvSpPr>
          <p:cNvPr id="145428" name="Text Box 19">
            <a:extLst>
              <a:ext uri="{FF2B5EF4-FFF2-40B4-BE49-F238E27FC236}">
                <a16:creationId xmlns:a16="http://schemas.microsoft.com/office/drawing/2014/main" id="{0F0B2793-D3B9-20BA-32DD-BC08ACDE155A}"/>
              </a:ext>
            </a:extLst>
          </p:cNvPr>
          <p:cNvSpPr txBox="1">
            <a:spLocks noChangeArrowheads="1"/>
          </p:cNvSpPr>
          <p:nvPr/>
        </p:nvSpPr>
        <p:spPr bwMode="auto">
          <a:xfrm>
            <a:off x="5334000" y="4800600"/>
            <a:ext cx="835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BTS</a:t>
            </a:r>
            <a:r>
              <a:rPr lang="en-US" altLang="en-US" sz="1600" baseline="-25000"/>
              <a:t>new</a:t>
            </a:r>
            <a:endParaRPr lang="en-US" altLang="en-US" sz="1600"/>
          </a:p>
        </p:txBody>
      </p:sp>
    </p:spTree>
    <p:extLst>
      <p:ext uri="{BB962C8B-B14F-4D97-AF65-F5344CB8AC3E}">
        <p14:creationId xmlns:p14="http://schemas.microsoft.com/office/powerpoint/2010/main" val="1759080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AFAA68C4-3D52-E36F-1D92-46FEF4AE72FF}"/>
              </a:ext>
            </a:extLst>
          </p:cNvPr>
          <p:cNvSpPr>
            <a:spLocks noGrp="1" noChangeArrowheads="1"/>
          </p:cNvSpPr>
          <p:nvPr>
            <p:ph type="title"/>
          </p:nvPr>
        </p:nvSpPr>
        <p:spPr>
          <a:xfrm>
            <a:off x="1828800" y="1028700"/>
            <a:ext cx="5829300" cy="857250"/>
          </a:xfrm>
        </p:spPr>
        <p:txBody>
          <a:bodyPr/>
          <a:lstStyle/>
          <a:p>
            <a:pPr eaLnBrk="1" hangingPunct="1"/>
            <a:r>
              <a:rPr lang="en-US" altLang="en-US" sz="2700" b="1" dirty="0">
                <a:latin typeface="Times New Roman" panose="02020603050405020304" pitchFamily="18" charset="0"/>
              </a:rPr>
              <a:t>Handovers/ Handoffs</a:t>
            </a:r>
          </a:p>
        </p:txBody>
      </p:sp>
      <p:pic>
        <p:nvPicPr>
          <p:cNvPr id="60419" name="Picture 3">
            <a:extLst>
              <a:ext uri="{FF2B5EF4-FFF2-40B4-BE49-F238E27FC236}">
                <a16:creationId xmlns:a16="http://schemas.microsoft.com/office/drawing/2014/main" id="{01BC94FE-55D1-7BC8-A832-02640B1DF3AB}"/>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1371600" y="2114550"/>
            <a:ext cx="3657600" cy="3314700"/>
          </a:xfrm>
        </p:spPr>
      </p:pic>
      <p:sp>
        <p:nvSpPr>
          <p:cNvPr id="60420" name="Rectangle 4">
            <a:extLst>
              <a:ext uri="{FF2B5EF4-FFF2-40B4-BE49-F238E27FC236}">
                <a16:creationId xmlns:a16="http://schemas.microsoft.com/office/drawing/2014/main" id="{86BCAD42-5DC7-BC31-EEDF-DC5064343FEA}"/>
              </a:ext>
            </a:extLst>
          </p:cNvPr>
          <p:cNvSpPr>
            <a:spLocks noGrp="1" noChangeArrowheads="1"/>
          </p:cNvSpPr>
          <p:nvPr>
            <p:ph sz="half" idx="2"/>
          </p:nvPr>
        </p:nvSpPr>
        <p:spPr>
          <a:xfrm>
            <a:off x="5143500" y="2343150"/>
            <a:ext cx="2857500" cy="3086100"/>
          </a:xfrm>
        </p:spPr>
        <p:txBody>
          <a:bodyPr/>
          <a:lstStyle/>
          <a:p>
            <a:pPr eaLnBrk="1" hangingPunct="1"/>
            <a:r>
              <a:rPr lang="en-US" altLang="en-US" sz="1800"/>
              <a:t>Between 1 and 2 – Inter BTS / Intra BSC</a:t>
            </a:r>
          </a:p>
          <a:p>
            <a:pPr eaLnBrk="1" hangingPunct="1"/>
            <a:r>
              <a:rPr lang="en-US" altLang="en-US" sz="1800"/>
              <a:t>Between 1 and 3 –</a:t>
            </a:r>
          </a:p>
          <a:p>
            <a:pPr eaLnBrk="1" hangingPunct="1">
              <a:buFont typeface="Wingdings" panose="05000000000000000000" pitchFamily="2" charset="2"/>
              <a:buNone/>
            </a:pPr>
            <a:r>
              <a:rPr lang="en-US" altLang="en-US" sz="1800"/>
              <a:t>    Inter BSC/ Intra MSC</a:t>
            </a:r>
          </a:p>
          <a:p>
            <a:pPr eaLnBrk="1" hangingPunct="1"/>
            <a:r>
              <a:rPr lang="en-US" altLang="en-US" sz="1800"/>
              <a:t>Between 1 and 4 – </a:t>
            </a:r>
          </a:p>
          <a:p>
            <a:pPr eaLnBrk="1" hangingPunct="1">
              <a:buFont typeface="Wingdings" panose="05000000000000000000" pitchFamily="2" charset="2"/>
              <a:buNone/>
            </a:pPr>
            <a:r>
              <a:rPr lang="en-US" altLang="en-US" sz="1800"/>
              <a:t>    Inter MSC</a:t>
            </a:r>
          </a:p>
          <a:p>
            <a:pPr eaLnBrk="1" hangingPunct="1">
              <a:buFont typeface="Wingdings" panose="05000000000000000000" pitchFamily="2" charset="2"/>
              <a:buNone/>
            </a:pPr>
            <a:endParaRPr lang="en-US" altLang="en-US" sz="18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7BFD8617-4623-1F9F-AB03-F38AF1A010CF}"/>
              </a:ext>
            </a:extLst>
          </p:cNvPr>
          <p:cNvSpPr>
            <a:spLocks noGrp="1" noChangeArrowheads="1"/>
          </p:cNvSpPr>
          <p:nvPr>
            <p:ph type="title"/>
          </p:nvPr>
        </p:nvSpPr>
        <p:spPr>
          <a:xfrm>
            <a:off x="1143000" y="609600"/>
            <a:ext cx="80010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37219" name="Rectangle 3">
            <a:extLst>
              <a:ext uri="{FF2B5EF4-FFF2-40B4-BE49-F238E27FC236}">
                <a16:creationId xmlns:a16="http://schemas.microsoft.com/office/drawing/2014/main" id="{91C41451-1622-7EF3-AB85-73FD716FEDD4}"/>
              </a:ext>
            </a:extLst>
          </p:cNvPr>
          <p:cNvSpPr>
            <a:spLocks noGrp="1" noChangeArrowheads="1"/>
          </p:cNvSpPr>
          <p:nvPr>
            <p:ph idx="1"/>
          </p:nvPr>
        </p:nvSpPr>
        <p:spPr>
          <a:xfrm>
            <a:off x="1371600" y="1600200"/>
            <a:ext cx="7391400" cy="685800"/>
          </a:xfrm>
        </p:spPr>
        <p:txBody>
          <a:bodyPr/>
          <a:lstStyle/>
          <a:p>
            <a:pPr marL="533400" indent="-533400" algn="just">
              <a:lnSpc>
                <a:spcPct val="125000"/>
              </a:lnSpc>
              <a:buFont typeface="Wingdings" panose="05000000000000000000" pitchFamily="2" charset="2"/>
              <a:buNone/>
            </a:pPr>
            <a:r>
              <a:rPr lang="en-US" altLang="en-US" sz="2400" b="1" dirty="0">
                <a:solidFill>
                  <a:srgbClr val="003399"/>
                </a:solidFill>
              </a:rPr>
              <a:t>	Problems with cellular structure</a:t>
            </a:r>
          </a:p>
        </p:txBody>
      </p:sp>
      <p:sp>
        <p:nvSpPr>
          <p:cNvPr id="137220" name="Rectangle 5">
            <a:extLst>
              <a:ext uri="{FF2B5EF4-FFF2-40B4-BE49-F238E27FC236}">
                <a16:creationId xmlns:a16="http://schemas.microsoft.com/office/drawing/2014/main" id="{70AB4B28-46AC-7664-B95A-028EC88EDB5D}"/>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41996" name="Rectangle 12">
            <a:extLst>
              <a:ext uri="{FF2B5EF4-FFF2-40B4-BE49-F238E27FC236}">
                <a16:creationId xmlns:a16="http://schemas.microsoft.com/office/drawing/2014/main" id="{5324E185-870D-243E-17DC-9376AAD9A594}"/>
              </a:ext>
            </a:extLst>
          </p:cNvPr>
          <p:cNvSpPr>
            <a:spLocks noChangeArrowheads="1"/>
          </p:cNvSpPr>
          <p:nvPr/>
        </p:nvSpPr>
        <p:spPr bwMode="auto">
          <a:xfrm>
            <a:off x="1588556" y="5105400"/>
            <a:ext cx="7159101"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Bef>
                <a:spcPct val="50000"/>
              </a:spcBef>
              <a:buClr>
                <a:srgbClr val="BE0024"/>
              </a:buClr>
              <a:buFont typeface="Wingdings" panose="05000000000000000000" pitchFamily="2" charset="2"/>
              <a:buChar char="v"/>
            </a:pPr>
            <a:r>
              <a:rPr lang="en-US" altLang="en-US" b="1">
                <a:solidFill>
                  <a:schemeClr val="tx2"/>
                </a:solidFill>
                <a:latin typeface="Times New Roman" panose="02020603050405020304" pitchFamily="18" charset="0"/>
              </a:rPr>
              <a:t>How to locate of a mobile unit in the entire coverage area?</a:t>
            </a:r>
          </a:p>
          <a:p>
            <a:pPr lvl="1" algn="just" eaLnBrk="1" hangingPunct="1">
              <a:lnSpc>
                <a:spcPct val="115000"/>
              </a:lnSpc>
              <a:spcBef>
                <a:spcPct val="50000"/>
              </a:spcBef>
              <a:buClr>
                <a:srgbClr val="BE0024"/>
              </a:buClr>
              <a:buFont typeface="Wingdings" panose="05000000000000000000" pitchFamily="2" charset="2"/>
              <a:buNone/>
            </a:pPr>
            <a:r>
              <a:rPr lang="en-US" altLang="en-US" b="1">
                <a:solidFill>
                  <a:schemeClr val="tx2"/>
                </a:solidFill>
                <a:latin typeface="Times New Roman" panose="02020603050405020304" pitchFamily="18" charset="0"/>
              </a:rPr>
              <a:t>	Solution:</a:t>
            </a:r>
            <a:r>
              <a:rPr lang="en-US" altLang="en-US" b="1">
                <a:solidFill>
                  <a:srgbClr val="669900"/>
                </a:solidFill>
                <a:latin typeface="Times New Roman" panose="02020603050405020304" pitchFamily="18" charset="0"/>
              </a:rPr>
              <a:t> </a:t>
            </a:r>
            <a:r>
              <a:rPr lang="en-US" altLang="en-US" b="1">
                <a:solidFill>
                  <a:srgbClr val="A50021"/>
                </a:solidFill>
                <a:latin typeface="Times New Roman" panose="02020603050405020304" pitchFamily="18" charset="0"/>
              </a:rPr>
              <a:t>Location management</a:t>
            </a:r>
          </a:p>
        </p:txBody>
      </p:sp>
      <p:sp>
        <p:nvSpPr>
          <p:cNvPr id="41997" name="Rectangle 13">
            <a:extLst>
              <a:ext uri="{FF2B5EF4-FFF2-40B4-BE49-F238E27FC236}">
                <a16:creationId xmlns:a16="http://schemas.microsoft.com/office/drawing/2014/main" id="{810218AD-E6B5-1BD1-89E0-A69A847C45A0}"/>
              </a:ext>
            </a:extLst>
          </p:cNvPr>
          <p:cNvSpPr>
            <a:spLocks noChangeArrowheads="1"/>
          </p:cNvSpPr>
          <p:nvPr/>
        </p:nvSpPr>
        <p:spPr bwMode="auto">
          <a:xfrm>
            <a:off x="1080516" y="2438400"/>
            <a:ext cx="7744968"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371600" indent="-4572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just" eaLnBrk="1" hangingPunct="1">
              <a:lnSpc>
                <a:spcPct val="115000"/>
              </a:lnSpc>
              <a:spcBef>
                <a:spcPct val="50000"/>
              </a:spcBef>
              <a:buClr>
                <a:srgbClr val="BE0024"/>
              </a:buClr>
              <a:buFont typeface="Wingdings" panose="05000000000000000000" pitchFamily="2" charset="2"/>
              <a:buChar char="v"/>
            </a:pPr>
            <a:r>
              <a:rPr lang="en-US" altLang="en-US" b="1" dirty="0">
                <a:solidFill>
                  <a:schemeClr val="tx2"/>
                </a:solidFill>
                <a:latin typeface="Times New Roman" panose="02020603050405020304" pitchFamily="18" charset="0"/>
              </a:rPr>
              <a:t>How to maintain continuous communication between two parties in the presence of mobility?</a:t>
            </a:r>
          </a:p>
          <a:p>
            <a:pPr lvl="2" algn="just" eaLnBrk="1" hangingPunct="1">
              <a:lnSpc>
                <a:spcPct val="90000"/>
              </a:lnSpc>
              <a:spcBef>
                <a:spcPct val="50000"/>
              </a:spcBef>
              <a:buClr>
                <a:srgbClr val="BE0024"/>
              </a:buClr>
              <a:buFont typeface="Wingdings" panose="05000000000000000000" pitchFamily="2" charset="2"/>
              <a:buNone/>
            </a:pPr>
            <a:r>
              <a:rPr lang="en-US" altLang="en-US" b="1" dirty="0">
                <a:solidFill>
                  <a:schemeClr val="tx2"/>
                </a:solidFill>
                <a:latin typeface="Times New Roman" panose="02020603050405020304" pitchFamily="18" charset="0"/>
              </a:rPr>
              <a:t>	Solution:</a:t>
            </a:r>
            <a:r>
              <a:rPr lang="en-US" altLang="en-US" b="1" dirty="0">
                <a:solidFill>
                  <a:srgbClr val="669900"/>
                </a:solidFill>
                <a:latin typeface="Times New Roman" panose="02020603050405020304" pitchFamily="18" charset="0"/>
              </a:rPr>
              <a:t> </a:t>
            </a:r>
            <a:r>
              <a:rPr lang="en-US" altLang="en-US" b="1" dirty="0">
                <a:solidFill>
                  <a:srgbClr val="A50021"/>
                </a:solidFill>
                <a:latin typeface="Times New Roman" panose="02020603050405020304" pitchFamily="18" charset="0"/>
              </a:rPr>
              <a:t>Handoff</a:t>
            </a:r>
          </a:p>
        </p:txBody>
      </p:sp>
      <p:sp>
        <p:nvSpPr>
          <p:cNvPr id="42000" name="Rectangle 16">
            <a:extLst>
              <a:ext uri="{FF2B5EF4-FFF2-40B4-BE49-F238E27FC236}">
                <a16:creationId xmlns:a16="http://schemas.microsoft.com/office/drawing/2014/main" id="{C120CE49-C4FA-66CA-80AC-D76440379A93}"/>
              </a:ext>
            </a:extLst>
          </p:cNvPr>
          <p:cNvSpPr>
            <a:spLocks noChangeArrowheads="1"/>
          </p:cNvSpPr>
          <p:nvPr/>
        </p:nvSpPr>
        <p:spPr bwMode="auto">
          <a:xfrm>
            <a:off x="1080516" y="3810000"/>
            <a:ext cx="7744968"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371600" indent="-4572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just" eaLnBrk="1" hangingPunct="1">
              <a:lnSpc>
                <a:spcPct val="115000"/>
              </a:lnSpc>
              <a:spcBef>
                <a:spcPct val="50000"/>
              </a:spcBef>
              <a:buClr>
                <a:srgbClr val="BE0024"/>
              </a:buClr>
              <a:buFont typeface="Wingdings" panose="05000000000000000000" pitchFamily="2" charset="2"/>
              <a:buChar char="v"/>
            </a:pPr>
            <a:r>
              <a:rPr lang="en-US" altLang="en-US" b="1">
                <a:solidFill>
                  <a:schemeClr val="tx2"/>
                </a:solidFill>
                <a:latin typeface="Times New Roman" panose="02020603050405020304" pitchFamily="18" charset="0"/>
              </a:rPr>
              <a:t>How to maintain continuous communication between two parties in the presence of mobility?</a:t>
            </a:r>
          </a:p>
          <a:p>
            <a:pPr lvl="2" algn="just" eaLnBrk="1" hangingPunct="1">
              <a:lnSpc>
                <a:spcPct val="90000"/>
              </a:lnSpc>
              <a:spcBef>
                <a:spcPct val="50000"/>
              </a:spcBef>
              <a:buClr>
                <a:srgbClr val="BE0024"/>
              </a:buClr>
              <a:buFont typeface="Wingdings" panose="05000000000000000000" pitchFamily="2" charset="2"/>
              <a:buNone/>
            </a:pPr>
            <a:r>
              <a:rPr lang="en-US" altLang="en-US" b="1">
                <a:solidFill>
                  <a:schemeClr val="tx2"/>
                </a:solidFill>
                <a:latin typeface="Times New Roman" panose="02020603050405020304" pitchFamily="18" charset="0"/>
              </a:rPr>
              <a:t>	Solution:</a:t>
            </a:r>
            <a:r>
              <a:rPr lang="en-US" altLang="en-US" b="1">
                <a:solidFill>
                  <a:srgbClr val="669900"/>
                </a:solidFill>
                <a:latin typeface="Times New Roman" panose="02020603050405020304" pitchFamily="18" charset="0"/>
              </a:rPr>
              <a:t> </a:t>
            </a:r>
            <a:r>
              <a:rPr lang="en-US" altLang="en-US" b="1">
                <a:solidFill>
                  <a:srgbClr val="A50021"/>
                </a:solidFill>
                <a:latin typeface="Times New Roman" panose="02020603050405020304" pitchFamily="18" charset="0"/>
              </a:rPr>
              <a:t>Roaming</a:t>
            </a:r>
          </a:p>
        </p:txBody>
      </p:sp>
      <p:sp>
        <p:nvSpPr>
          <p:cNvPr id="137224" name="Line 18">
            <a:extLst>
              <a:ext uri="{FF2B5EF4-FFF2-40B4-BE49-F238E27FC236}">
                <a16:creationId xmlns:a16="http://schemas.microsoft.com/office/drawing/2014/main" id="{02F49E59-2E18-255F-30D6-BF693D16C7EC}"/>
              </a:ext>
            </a:extLst>
          </p:cNvPr>
          <p:cNvSpPr>
            <a:spLocks noChangeShapeType="1"/>
          </p:cNvSpPr>
          <p:nvPr/>
        </p:nvSpPr>
        <p:spPr bwMode="auto">
          <a:xfrm>
            <a:off x="1143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199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4199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4200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42000">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199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4199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6" grpId="0" build="p" autoUpdateAnimBg="0"/>
      <p:bldP spid="41997" grpId="0" build="p" autoUpdateAnimBg="0"/>
      <p:bldP spid="42000" grpId="0" build="p"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94DEEC25-35B9-1F8B-7AE2-B1F77CC39EB9}"/>
              </a:ext>
            </a:extLst>
          </p:cNvPr>
          <p:cNvSpPr>
            <a:spLocks noGrp="1" noChangeArrowheads="1"/>
          </p:cNvSpPr>
          <p:nvPr>
            <p:ph type="title"/>
          </p:nvPr>
        </p:nvSpPr>
        <p:spPr>
          <a:xfrm>
            <a:off x="12192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38243" name="Rectangle 3">
            <a:extLst>
              <a:ext uri="{FF2B5EF4-FFF2-40B4-BE49-F238E27FC236}">
                <a16:creationId xmlns:a16="http://schemas.microsoft.com/office/drawing/2014/main" id="{5BD57ED9-94DB-6912-8F98-8D66107834E0}"/>
              </a:ext>
            </a:extLst>
          </p:cNvPr>
          <p:cNvSpPr>
            <a:spLocks noGrp="1" noChangeArrowheads="1"/>
          </p:cNvSpPr>
          <p:nvPr>
            <p:ph idx="1"/>
          </p:nvPr>
        </p:nvSpPr>
        <p:spPr>
          <a:xfrm>
            <a:off x="1371600" y="1600200"/>
            <a:ext cx="2628900" cy="5334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	Handoff</a:t>
            </a:r>
          </a:p>
        </p:txBody>
      </p:sp>
      <p:sp>
        <p:nvSpPr>
          <p:cNvPr id="138244" name="Rectangle 5">
            <a:extLst>
              <a:ext uri="{FF2B5EF4-FFF2-40B4-BE49-F238E27FC236}">
                <a16:creationId xmlns:a16="http://schemas.microsoft.com/office/drawing/2014/main" id="{F36D2E14-D252-752D-2049-011B3E497B6B}"/>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44040" name="Rectangle 8">
            <a:extLst>
              <a:ext uri="{FF2B5EF4-FFF2-40B4-BE49-F238E27FC236}">
                <a16:creationId xmlns:a16="http://schemas.microsoft.com/office/drawing/2014/main" id="{0224D73A-1493-B17C-C43D-F2682A6FDA5A}"/>
              </a:ext>
            </a:extLst>
          </p:cNvPr>
          <p:cNvSpPr>
            <a:spLocks noChangeArrowheads="1"/>
          </p:cNvSpPr>
          <p:nvPr/>
        </p:nvSpPr>
        <p:spPr bwMode="auto">
          <a:xfrm>
            <a:off x="2209800" y="2036763"/>
            <a:ext cx="6680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pPr>
            <a:r>
              <a:rPr lang="en-US" altLang="en-US" b="1">
                <a:latin typeface="Times New Roman" panose="02020603050405020304" pitchFamily="18" charset="0"/>
                <a:cs typeface="Times New Roman" panose="02020603050405020304" pitchFamily="18" charset="0"/>
              </a:rPr>
              <a:t>A process, which allows users to remain in touch, even while breaking the connection with one BS and establishing connection with another BS.</a:t>
            </a:r>
            <a:endParaRPr lang="en-US" altLang="en-US" b="1">
              <a:latin typeface="Times New Roman" panose="02020603050405020304" pitchFamily="18" charset="0"/>
            </a:endParaRPr>
          </a:p>
        </p:txBody>
      </p:sp>
      <p:sp>
        <p:nvSpPr>
          <p:cNvPr id="138246" name="Line 14">
            <a:extLst>
              <a:ext uri="{FF2B5EF4-FFF2-40B4-BE49-F238E27FC236}">
                <a16:creationId xmlns:a16="http://schemas.microsoft.com/office/drawing/2014/main" id="{19C95D15-EAED-A690-D1AB-BBF75165C866}"/>
              </a:ext>
            </a:extLst>
          </p:cNvPr>
          <p:cNvSpPr>
            <a:spLocks noChangeShapeType="1"/>
          </p:cNvSpPr>
          <p:nvPr/>
        </p:nvSpPr>
        <p:spPr bwMode="auto">
          <a:xfrm>
            <a:off x="1143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44047" name="Object 15">
            <a:extLst>
              <a:ext uri="{FF2B5EF4-FFF2-40B4-BE49-F238E27FC236}">
                <a16:creationId xmlns:a16="http://schemas.microsoft.com/office/drawing/2014/main" id="{8D962500-2781-7632-2DF3-35FD1A4F9BAE}"/>
              </a:ext>
            </a:extLst>
          </p:cNvPr>
          <p:cNvGraphicFramePr>
            <a:graphicFrameLocks noChangeAspect="1"/>
          </p:cNvGraphicFramePr>
          <p:nvPr/>
        </p:nvGraphicFramePr>
        <p:xfrm>
          <a:off x="1893888" y="3157538"/>
          <a:ext cx="6996112" cy="3411537"/>
        </p:xfrm>
        <a:graphic>
          <a:graphicData uri="http://schemas.openxmlformats.org/presentationml/2006/ole">
            <mc:AlternateContent xmlns:mc="http://schemas.openxmlformats.org/markup-compatibility/2006">
              <mc:Choice xmlns:v="urn:schemas-microsoft-com:vml" Requires="v">
                <p:oleObj name="VISIO" r:id="rId2" imgW="5914644" imgH="3412236" progId="Visio.Drawing.6">
                  <p:embed/>
                </p:oleObj>
              </mc:Choice>
              <mc:Fallback>
                <p:oleObj name="VISIO" r:id="rId2" imgW="5914644" imgH="3412236" progId="Visio.Drawing.6">
                  <p:embed/>
                  <p:pic>
                    <p:nvPicPr>
                      <p:cNvPr id="44047" name="Object 15">
                        <a:extLst>
                          <a:ext uri="{FF2B5EF4-FFF2-40B4-BE49-F238E27FC236}">
                            <a16:creationId xmlns:a16="http://schemas.microsoft.com/office/drawing/2014/main" id="{8D962500-2781-7632-2DF3-35FD1A4F9B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888" y="3157538"/>
                        <a:ext cx="6996112" cy="341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404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40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build="p"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2B564DB8-A81D-9968-0722-79ED4CEAEA86}"/>
              </a:ext>
            </a:extLst>
          </p:cNvPr>
          <p:cNvSpPr>
            <a:spLocks noGrp="1" noChangeArrowheads="1"/>
          </p:cNvSpPr>
          <p:nvPr>
            <p:ph type="title"/>
          </p:nvPr>
        </p:nvSpPr>
        <p:spPr>
          <a:xfrm>
            <a:off x="12192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39267" name="Rectangle 3">
            <a:extLst>
              <a:ext uri="{FF2B5EF4-FFF2-40B4-BE49-F238E27FC236}">
                <a16:creationId xmlns:a16="http://schemas.microsoft.com/office/drawing/2014/main" id="{97F87D9C-7FE8-928C-EDBD-10BB5B82365E}"/>
              </a:ext>
            </a:extLst>
          </p:cNvPr>
          <p:cNvSpPr>
            <a:spLocks noGrp="1" noChangeArrowheads="1"/>
          </p:cNvSpPr>
          <p:nvPr>
            <p:ph idx="1"/>
          </p:nvPr>
        </p:nvSpPr>
        <p:spPr>
          <a:xfrm>
            <a:off x="1371600" y="1600200"/>
            <a:ext cx="7391400" cy="1679575"/>
          </a:xfrm>
        </p:spPr>
        <p:txBody>
          <a:bodyPr>
            <a:normAutofit lnSpcReduction="10000"/>
          </a:bodyPr>
          <a:lstStyle/>
          <a:p>
            <a:pPr marL="533400" indent="-533400" algn="just">
              <a:lnSpc>
                <a:spcPct val="125000"/>
              </a:lnSpc>
              <a:buFont typeface="Wingdings" panose="05000000000000000000" pitchFamily="2" charset="2"/>
              <a:buNone/>
            </a:pPr>
            <a:r>
              <a:rPr lang="en-US" altLang="en-US" sz="2000" b="1">
                <a:solidFill>
                  <a:srgbClr val="003399"/>
                </a:solidFill>
              </a:rPr>
              <a:t>	Handoff</a:t>
            </a:r>
          </a:p>
          <a:p>
            <a:pPr marL="533400" indent="-533400" algn="just">
              <a:lnSpc>
                <a:spcPct val="125000"/>
              </a:lnSpc>
              <a:buFont typeface="Wingdings" panose="05000000000000000000" pitchFamily="2" charset="2"/>
              <a:buNone/>
            </a:pPr>
            <a:r>
              <a:rPr lang="en-US" altLang="en-US" sz="2000" b="1">
                <a:solidFill>
                  <a:srgbClr val="003399"/>
                </a:solidFill>
              </a:rPr>
              <a:t>		</a:t>
            </a:r>
            <a:r>
              <a:rPr lang="en-US" altLang="en-US" sz="2000" b="1">
                <a:solidFill>
                  <a:schemeClr val="tx2"/>
                </a:solidFill>
              </a:rPr>
              <a:t>To keep the conversation going, the Handoff 	procedure should be completed while the MS (the 	bus) is in the </a:t>
            </a:r>
            <a:r>
              <a:rPr lang="en-US" altLang="en-US" sz="2000" b="1" i="1">
                <a:solidFill>
                  <a:srgbClr val="98041D"/>
                </a:solidFill>
              </a:rPr>
              <a:t>overlap region</a:t>
            </a:r>
            <a:r>
              <a:rPr lang="en-US" altLang="en-US" sz="2000" b="1">
                <a:solidFill>
                  <a:schemeClr val="tx2"/>
                </a:solidFill>
              </a:rPr>
              <a:t>.  </a:t>
            </a:r>
          </a:p>
        </p:txBody>
      </p:sp>
      <p:sp>
        <p:nvSpPr>
          <p:cNvPr id="139268" name="Rectangle 5">
            <a:extLst>
              <a:ext uri="{FF2B5EF4-FFF2-40B4-BE49-F238E27FC236}">
                <a16:creationId xmlns:a16="http://schemas.microsoft.com/office/drawing/2014/main" id="{AFB218E9-ADEB-0B7D-CA7D-16585A807096}"/>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graphicFrame>
        <p:nvGraphicFramePr>
          <p:cNvPr id="53263" name="Object 15">
            <a:extLst>
              <a:ext uri="{FF2B5EF4-FFF2-40B4-BE49-F238E27FC236}">
                <a16:creationId xmlns:a16="http://schemas.microsoft.com/office/drawing/2014/main" id="{092237FF-3E02-6BEE-3643-121BBA248F88}"/>
              </a:ext>
            </a:extLst>
          </p:cNvPr>
          <p:cNvGraphicFramePr>
            <a:graphicFrameLocks noChangeAspect="1"/>
          </p:cNvGraphicFramePr>
          <p:nvPr/>
        </p:nvGraphicFramePr>
        <p:xfrm>
          <a:off x="2209800" y="2819400"/>
          <a:ext cx="6400800" cy="4038600"/>
        </p:xfrm>
        <a:graphic>
          <a:graphicData uri="http://schemas.openxmlformats.org/presentationml/2006/ole">
            <mc:AlternateContent xmlns:mc="http://schemas.openxmlformats.org/markup-compatibility/2006">
              <mc:Choice xmlns:v="urn:schemas-microsoft-com:vml" Requires="v">
                <p:oleObj name="VISIO" r:id="rId2" imgW="4485132" imgH="3566160" progId="Visio.Drawing.6">
                  <p:embed/>
                </p:oleObj>
              </mc:Choice>
              <mc:Fallback>
                <p:oleObj name="VISIO" r:id="rId2" imgW="4485132" imgH="3566160" progId="Visio.Drawing.6">
                  <p:embed/>
                  <p:pic>
                    <p:nvPicPr>
                      <p:cNvPr id="53263" name="Object 15">
                        <a:extLst>
                          <a:ext uri="{FF2B5EF4-FFF2-40B4-BE49-F238E27FC236}">
                            <a16:creationId xmlns:a16="http://schemas.microsoft.com/office/drawing/2014/main" id="{092237FF-3E02-6BEE-3643-121BBA248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819400"/>
                        <a:ext cx="64008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70" name="Line 16">
            <a:extLst>
              <a:ext uri="{FF2B5EF4-FFF2-40B4-BE49-F238E27FC236}">
                <a16:creationId xmlns:a16="http://schemas.microsoft.com/office/drawing/2014/main" id="{ADEDB978-0438-D71A-C446-AFB70895E7E2}"/>
              </a:ext>
            </a:extLst>
          </p:cNvPr>
          <p:cNvSpPr>
            <a:spLocks noChangeShapeType="1"/>
          </p:cNvSpPr>
          <p:nvPr/>
        </p:nvSpPr>
        <p:spPr bwMode="auto">
          <a:xfrm>
            <a:off x="1143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3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a:extLst>
              <a:ext uri="{FF2B5EF4-FFF2-40B4-BE49-F238E27FC236}">
                <a16:creationId xmlns:a16="http://schemas.microsoft.com/office/drawing/2014/main" id="{30E2CB96-D5B4-93B8-C67E-021846C4F4D9}"/>
              </a:ext>
            </a:extLst>
          </p:cNvPr>
          <p:cNvSpPr txBox="1">
            <a:spLocks noChangeArrowheads="1"/>
          </p:cNvSpPr>
          <p:nvPr/>
        </p:nvSpPr>
        <p:spPr bwMode="auto">
          <a:xfrm>
            <a:off x="5786438" y="6553200"/>
            <a:ext cx="32591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nb-NO" altLang="en-US" sz="1000" b="1">
                <a:solidFill>
                  <a:schemeClr val="bg1"/>
                </a:solidFill>
                <a:latin typeface="Times New Roman" panose="02020603050405020304" pitchFamily="18" charset="0"/>
              </a:rPr>
              <a:t>Tor K Moseng, Handoff in Wireless Internet Access</a:t>
            </a:r>
          </a:p>
        </p:txBody>
      </p:sp>
      <p:sp>
        <p:nvSpPr>
          <p:cNvPr id="140291" name="Text Box 5">
            <a:extLst>
              <a:ext uri="{FF2B5EF4-FFF2-40B4-BE49-F238E27FC236}">
                <a16:creationId xmlns:a16="http://schemas.microsoft.com/office/drawing/2014/main" id="{A94F82BE-9698-7217-5ABB-22F524FCB0BA}"/>
              </a:ext>
            </a:extLst>
          </p:cNvPr>
          <p:cNvSpPr txBox="1">
            <a:spLocks noChangeArrowheads="1"/>
          </p:cNvSpPr>
          <p:nvPr/>
        </p:nvSpPr>
        <p:spPr bwMode="auto">
          <a:xfrm>
            <a:off x="365125" y="0"/>
            <a:ext cx="2767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b="1">
                <a:solidFill>
                  <a:schemeClr val="hlink"/>
                </a:solidFill>
                <a:latin typeface="Times New Roman" panose="02020603050405020304" pitchFamily="18" charset="0"/>
              </a:rPr>
              <a:t>Introduction – Use Case 1</a:t>
            </a:r>
          </a:p>
        </p:txBody>
      </p:sp>
      <p:grpSp>
        <p:nvGrpSpPr>
          <p:cNvPr id="140292" name="Group 51">
            <a:extLst>
              <a:ext uri="{FF2B5EF4-FFF2-40B4-BE49-F238E27FC236}">
                <a16:creationId xmlns:a16="http://schemas.microsoft.com/office/drawing/2014/main" id="{0093B034-766A-2095-32EB-913BE04786E6}"/>
              </a:ext>
            </a:extLst>
          </p:cNvPr>
          <p:cNvGrpSpPr>
            <a:grpSpLocks/>
          </p:cNvGrpSpPr>
          <p:nvPr/>
        </p:nvGrpSpPr>
        <p:grpSpPr bwMode="auto">
          <a:xfrm>
            <a:off x="971550" y="188913"/>
            <a:ext cx="7177088" cy="4860925"/>
            <a:chOff x="612" y="119"/>
            <a:chExt cx="4521" cy="3062"/>
          </a:xfrm>
        </p:grpSpPr>
        <p:sp>
          <p:nvSpPr>
            <p:cNvPr id="140306" name="AutoShape 33">
              <a:extLst>
                <a:ext uri="{FF2B5EF4-FFF2-40B4-BE49-F238E27FC236}">
                  <a16:creationId xmlns:a16="http://schemas.microsoft.com/office/drawing/2014/main" id="{65BC909A-27FF-3077-ADF5-12E349601F7D}"/>
                </a:ext>
              </a:extLst>
            </p:cNvPr>
            <p:cNvSpPr>
              <a:spLocks noChangeAspect="1" noChangeArrowheads="1"/>
            </p:cNvSpPr>
            <p:nvPr/>
          </p:nvSpPr>
          <p:spPr bwMode="auto">
            <a:xfrm rot="1810194">
              <a:off x="612" y="1735"/>
              <a:ext cx="1665" cy="1440"/>
            </a:xfrm>
            <a:prstGeom prst="hexagon">
              <a:avLst>
                <a:gd name="adj" fmla="val 2890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0307" name="AutoShape 34">
              <a:extLst>
                <a:ext uri="{FF2B5EF4-FFF2-40B4-BE49-F238E27FC236}">
                  <a16:creationId xmlns:a16="http://schemas.microsoft.com/office/drawing/2014/main" id="{25ECAA45-BCFC-39EF-970D-F3EBA1E10B11}"/>
                </a:ext>
              </a:extLst>
            </p:cNvPr>
            <p:cNvSpPr>
              <a:spLocks noChangeAspect="1" noChangeArrowheads="1"/>
            </p:cNvSpPr>
            <p:nvPr/>
          </p:nvSpPr>
          <p:spPr bwMode="auto">
            <a:xfrm rot="1810194">
              <a:off x="2050" y="1741"/>
              <a:ext cx="1665" cy="1440"/>
            </a:xfrm>
            <a:prstGeom prst="hexagon">
              <a:avLst>
                <a:gd name="adj" fmla="val 2890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0308" name="AutoShape 35">
              <a:extLst>
                <a:ext uri="{FF2B5EF4-FFF2-40B4-BE49-F238E27FC236}">
                  <a16:creationId xmlns:a16="http://schemas.microsoft.com/office/drawing/2014/main" id="{E4FFD58F-6BDE-1650-AA0D-D860D1126395}"/>
                </a:ext>
              </a:extLst>
            </p:cNvPr>
            <p:cNvSpPr>
              <a:spLocks noChangeAspect="1" noChangeArrowheads="1"/>
            </p:cNvSpPr>
            <p:nvPr/>
          </p:nvSpPr>
          <p:spPr bwMode="auto">
            <a:xfrm rot="1810194">
              <a:off x="3468" y="1741"/>
              <a:ext cx="1665" cy="1440"/>
            </a:xfrm>
            <a:prstGeom prst="hexagon">
              <a:avLst>
                <a:gd name="adj" fmla="val 2890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pic>
          <p:nvPicPr>
            <p:cNvPr id="140309" name="Picture 36" descr="MCj03499930000[1]">
              <a:extLst>
                <a:ext uri="{FF2B5EF4-FFF2-40B4-BE49-F238E27FC236}">
                  <a16:creationId xmlns:a16="http://schemas.microsoft.com/office/drawing/2014/main" id="{300669D2-1E99-E1BD-CBFA-02F37CABD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 y="1338"/>
              <a:ext cx="369"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0" name="Picture 37" descr="MCj03499930000[1]">
              <a:extLst>
                <a:ext uri="{FF2B5EF4-FFF2-40B4-BE49-F238E27FC236}">
                  <a16:creationId xmlns:a16="http://schemas.microsoft.com/office/drawing/2014/main" id="{FE41940E-C083-2BA1-343B-BD457D573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 y="1338"/>
              <a:ext cx="369"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1" name="Picture 38" descr="MCj03499930000[1]">
              <a:extLst>
                <a:ext uri="{FF2B5EF4-FFF2-40B4-BE49-F238E27FC236}">
                  <a16:creationId xmlns:a16="http://schemas.microsoft.com/office/drawing/2014/main" id="{B817B752-D76B-211F-00FE-44AF89CA5C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 y="1338"/>
              <a:ext cx="369"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2" name="Picture 39" descr="j0434845">
              <a:extLst>
                <a:ext uri="{FF2B5EF4-FFF2-40B4-BE49-F238E27FC236}">
                  <a16:creationId xmlns:a16="http://schemas.microsoft.com/office/drawing/2014/main" id="{FED0F125-2547-3CC4-960E-0067330810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 y="289"/>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313" name="Line 41">
              <a:extLst>
                <a:ext uri="{FF2B5EF4-FFF2-40B4-BE49-F238E27FC236}">
                  <a16:creationId xmlns:a16="http://schemas.microsoft.com/office/drawing/2014/main" id="{10008622-4D0B-0D24-C505-B45EF7BE8D79}"/>
                </a:ext>
              </a:extLst>
            </p:cNvPr>
            <p:cNvSpPr>
              <a:spLocks noChangeShapeType="1"/>
            </p:cNvSpPr>
            <p:nvPr/>
          </p:nvSpPr>
          <p:spPr bwMode="auto">
            <a:xfrm flipV="1">
              <a:off x="1661" y="884"/>
              <a:ext cx="992" cy="6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0314" name="Line 42">
              <a:extLst>
                <a:ext uri="{FF2B5EF4-FFF2-40B4-BE49-F238E27FC236}">
                  <a16:creationId xmlns:a16="http://schemas.microsoft.com/office/drawing/2014/main" id="{6E50C8EE-EF36-66F7-49A8-F65043031EFA}"/>
                </a:ext>
              </a:extLst>
            </p:cNvPr>
            <p:cNvSpPr>
              <a:spLocks noChangeShapeType="1"/>
            </p:cNvSpPr>
            <p:nvPr/>
          </p:nvSpPr>
          <p:spPr bwMode="auto">
            <a:xfrm flipV="1">
              <a:off x="2880" y="941"/>
              <a:ext cx="0"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0315" name="Line 43">
              <a:extLst>
                <a:ext uri="{FF2B5EF4-FFF2-40B4-BE49-F238E27FC236}">
                  <a16:creationId xmlns:a16="http://schemas.microsoft.com/office/drawing/2014/main" id="{C8CE2090-0C77-7B32-B76C-38F596F420E4}"/>
                </a:ext>
              </a:extLst>
            </p:cNvPr>
            <p:cNvSpPr>
              <a:spLocks noChangeShapeType="1"/>
            </p:cNvSpPr>
            <p:nvPr/>
          </p:nvSpPr>
          <p:spPr bwMode="auto">
            <a:xfrm flipH="1" flipV="1">
              <a:off x="3107" y="828"/>
              <a:ext cx="964" cy="6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0316" name="Text Box 44">
              <a:extLst>
                <a:ext uri="{FF2B5EF4-FFF2-40B4-BE49-F238E27FC236}">
                  <a16:creationId xmlns:a16="http://schemas.microsoft.com/office/drawing/2014/main" id="{EEABDD95-E12B-2B33-78AD-EDF1C4271AF4}"/>
                </a:ext>
              </a:extLst>
            </p:cNvPr>
            <p:cNvSpPr txBox="1">
              <a:spLocks noChangeArrowheads="1"/>
            </p:cNvSpPr>
            <p:nvPr/>
          </p:nvSpPr>
          <p:spPr bwMode="auto">
            <a:xfrm>
              <a:off x="2710" y="119"/>
              <a:ext cx="3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a:latin typeface="Times New Roman" panose="02020603050405020304" pitchFamily="18" charset="0"/>
                </a:rPr>
                <a:t>BSC</a:t>
              </a:r>
            </a:p>
          </p:txBody>
        </p:sp>
        <p:sp>
          <p:nvSpPr>
            <p:cNvPr id="140317" name="Text Box 45">
              <a:extLst>
                <a:ext uri="{FF2B5EF4-FFF2-40B4-BE49-F238E27FC236}">
                  <a16:creationId xmlns:a16="http://schemas.microsoft.com/office/drawing/2014/main" id="{B4F6F1EE-003C-99D2-A1BF-495B9AB40407}"/>
                </a:ext>
              </a:extLst>
            </p:cNvPr>
            <p:cNvSpPr txBox="1">
              <a:spLocks noChangeArrowheads="1"/>
            </p:cNvSpPr>
            <p:nvPr/>
          </p:nvSpPr>
          <p:spPr bwMode="auto">
            <a:xfrm>
              <a:off x="1094" y="1486"/>
              <a:ext cx="3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a:latin typeface="Times New Roman" panose="02020603050405020304" pitchFamily="18" charset="0"/>
                </a:rPr>
                <a:t>BS1</a:t>
              </a:r>
            </a:p>
          </p:txBody>
        </p:sp>
        <p:sp>
          <p:nvSpPr>
            <p:cNvPr id="140318" name="Text Box 46">
              <a:extLst>
                <a:ext uri="{FF2B5EF4-FFF2-40B4-BE49-F238E27FC236}">
                  <a16:creationId xmlns:a16="http://schemas.microsoft.com/office/drawing/2014/main" id="{3857114F-ABE4-CBAF-640C-4E61C2DF9D7D}"/>
                </a:ext>
              </a:extLst>
            </p:cNvPr>
            <p:cNvSpPr txBox="1">
              <a:spLocks noChangeArrowheads="1"/>
            </p:cNvSpPr>
            <p:nvPr/>
          </p:nvSpPr>
          <p:spPr bwMode="auto">
            <a:xfrm>
              <a:off x="2552" y="1486"/>
              <a:ext cx="3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a:latin typeface="Times New Roman" panose="02020603050405020304" pitchFamily="18" charset="0"/>
                </a:rPr>
                <a:t>BS2</a:t>
              </a:r>
            </a:p>
          </p:txBody>
        </p:sp>
        <p:sp>
          <p:nvSpPr>
            <p:cNvPr id="140319" name="Text Box 47">
              <a:extLst>
                <a:ext uri="{FF2B5EF4-FFF2-40B4-BE49-F238E27FC236}">
                  <a16:creationId xmlns:a16="http://schemas.microsoft.com/office/drawing/2014/main" id="{12CB6202-ADA5-6856-3C80-D42FF9B5EBBA}"/>
                </a:ext>
              </a:extLst>
            </p:cNvPr>
            <p:cNvSpPr txBox="1">
              <a:spLocks noChangeArrowheads="1"/>
            </p:cNvSpPr>
            <p:nvPr/>
          </p:nvSpPr>
          <p:spPr bwMode="auto">
            <a:xfrm>
              <a:off x="3969" y="1486"/>
              <a:ext cx="3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a:latin typeface="Times New Roman" panose="02020603050405020304" pitchFamily="18" charset="0"/>
                </a:rPr>
                <a:t>BS3</a:t>
              </a:r>
            </a:p>
          </p:txBody>
        </p:sp>
      </p:grpSp>
      <p:pic>
        <p:nvPicPr>
          <p:cNvPr id="188465" name="Picture 49" descr="j0437099">
            <a:extLst>
              <a:ext uri="{FF2B5EF4-FFF2-40B4-BE49-F238E27FC236}">
                <a16:creationId xmlns:a16="http://schemas.microsoft.com/office/drawing/2014/main" id="{ABA1AEA3-4B25-D35F-770B-7F8B84E50C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938" y="4149725"/>
            <a:ext cx="63023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8" name="Picture 52" descr="MCNA01847_0000[1]">
            <a:extLst>
              <a:ext uri="{FF2B5EF4-FFF2-40B4-BE49-F238E27FC236}">
                <a16:creationId xmlns:a16="http://schemas.microsoft.com/office/drawing/2014/main" id="{D9638926-9AB3-38D1-F6E5-3912D137567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800351">
            <a:off x="1035844" y="3658394"/>
            <a:ext cx="1408113"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9" name="Picture 53" descr="MCNA01847_0000[1]">
            <a:extLst>
              <a:ext uri="{FF2B5EF4-FFF2-40B4-BE49-F238E27FC236}">
                <a16:creationId xmlns:a16="http://schemas.microsoft.com/office/drawing/2014/main" id="{C1F1FB61-EDFF-E8B9-3C05-1B50D98642B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800351">
            <a:off x="3331370" y="3640931"/>
            <a:ext cx="14081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0" name="Picture 54" descr="MCNA01847_0000[1]">
            <a:extLst>
              <a:ext uri="{FF2B5EF4-FFF2-40B4-BE49-F238E27FC236}">
                <a16:creationId xmlns:a16="http://schemas.microsoft.com/office/drawing/2014/main" id="{0D967EA2-4FB8-3025-FB79-5F1BC31B408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800351">
            <a:off x="5580857" y="3640931"/>
            <a:ext cx="14081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1" name="Picture 55" descr="MCNA01847_0000[1]">
            <a:extLst>
              <a:ext uri="{FF2B5EF4-FFF2-40B4-BE49-F238E27FC236}">
                <a16:creationId xmlns:a16="http://schemas.microsoft.com/office/drawing/2014/main" id="{B36B6C9D-B3F3-6D4D-C994-8F4CCED2195F}"/>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6895904">
            <a:off x="2155032" y="3672681"/>
            <a:ext cx="14081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2" name="Picture 56" descr="MCNA01847_0000[1]">
            <a:extLst>
              <a:ext uri="{FF2B5EF4-FFF2-40B4-BE49-F238E27FC236}">
                <a16:creationId xmlns:a16="http://schemas.microsoft.com/office/drawing/2014/main" id="{6E34D341-2F00-0846-FEC9-BE263A022742}"/>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6895904">
            <a:off x="4455320" y="3685381"/>
            <a:ext cx="14081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1" name="Picture 65" descr="j0437099">
            <a:extLst>
              <a:ext uri="{FF2B5EF4-FFF2-40B4-BE49-F238E27FC236}">
                <a16:creationId xmlns:a16="http://schemas.microsoft.com/office/drawing/2014/main" id="{DFFC9853-FF62-98F9-91E2-BEA04AF82F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4149725"/>
            <a:ext cx="63023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2" name="Picture 66" descr="j0437099">
            <a:extLst>
              <a:ext uri="{FF2B5EF4-FFF2-40B4-BE49-F238E27FC236}">
                <a16:creationId xmlns:a16="http://schemas.microsoft.com/office/drawing/2014/main" id="{B26EDF78-1969-BF01-E207-4B2923FB2F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25" y="4149725"/>
            <a:ext cx="63023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301" name="Rectangle 72">
            <a:extLst>
              <a:ext uri="{FF2B5EF4-FFF2-40B4-BE49-F238E27FC236}">
                <a16:creationId xmlns:a16="http://schemas.microsoft.com/office/drawing/2014/main" id="{4730F2B8-C22C-E7D0-C169-77CD9B45BCA9}"/>
              </a:ext>
            </a:extLst>
          </p:cNvPr>
          <p:cNvSpPr>
            <a:spLocks noChangeArrowheads="1"/>
          </p:cNvSpPr>
          <p:nvPr/>
        </p:nvSpPr>
        <p:spPr bwMode="auto">
          <a:xfrm>
            <a:off x="6642100" y="5724525"/>
            <a:ext cx="2295525" cy="719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88487" name="Rectangle 71">
            <a:extLst>
              <a:ext uri="{FF2B5EF4-FFF2-40B4-BE49-F238E27FC236}">
                <a16:creationId xmlns:a16="http://schemas.microsoft.com/office/drawing/2014/main" id="{42353BF2-F083-A31C-B735-AA86F82B3FFE}"/>
              </a:ext>
            </a:extLst>
          </p:cNvPr>
          <p:cNvSpPr>
            <a:spLocks noChangeArrowheads="1"/>
          </p:cNvSpPr>
          <p:nvPr/>
        </p:nvSpPr>
        <p:spPr bwMode="auto">
          <a:xfrm>
            <a:off x="1016000" y="5588000"/>
            <a:ext cx="8128000" cy="4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a:latin typeface="Times New Roman" panose="02020603050405020304" pitchFamily="18" charset="0"/>
              </a:rPr>
              <a:t>1. Connect to BS1 and start conversation</a:t>
            </a:r>
          </a:p>
        </p:txBody>
      </p:sp>
      <p:sp>
        <p:nvSpPr>
          <p:cNvPr id="188489" name="Rectangle 73">
            <a:extLst>
              <a:ext uri="{FF2B5EF4-FFF2-40B4-BE49-F238E27FC236}">
                <a16:creationId xmlns:a16="http://schemas.microsoft.com/office/drawing/2014/main" id="{CD22C84C-CD97-1FCF-0995-540FF9F0EF55}"/>
              </a:ext>
            </a:extLst>
          </p:cNvPr>
          <p:cNvSpPr>
            <a:spLocks noChangeArrowheads="1"/>
          </p:cNvSpPr>
          <p:nvPr/>
        </p:nvSpPr>
        <p:spPr bwMode="auto">
          <a:xfrm>
            <a:off x="1016000" y="5588000"/>
            <a:ext cx="8128000" cy="4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a:latin typeface="Times New Roman" panose="02020603050405020304" pitchFamily="18" charset="0"/>
              </a:rPr>
              <a:t>2. Moving out of BS1’s coverage – connect to BS2</a:t>
            </a:r>
          </a:p>
        </p:txBody>
      </p:sp>
      <p:sp>
        <p:nvSpPr>
          <p:cNvPr id="188490" name="Rectangle 74">
            <a:extLst>
              <a:ext uri="{FF2B5EF4-FFF2-40B4-BE49-F238E27FC236}">
                <a16:creationId xmlns:a16="http://schemas.microsoft.com/office/drawing/2014/main" id="{95D0BBD8-C8F6-653A-6600-B543396709FA}"/>
              </a:ext>
            </a:extLst>
          </p:cNvPr>
          <p:cNvSpPr>
            <a:spLocks noChangeArrowheads="1"/>
          </p:cNvSpPr>
          <p:nvPr/>
        </p:nvSpPr>
        <p:spPr bwMode="auto">
          <a:xfrm>
            <a:off x="1016000" y="5589588"/>
            <a:ext cx="8128000" cy="4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a:latin typeface="Times New Roman" panose="02020603050405020304" pitchFamily="18" charset="0"/>
              </a:rPr>
              <a:t>3. Moving out of BS2’s coverage – connect to BS3</a:t>
            </a:r>
          </a:p>
        </p:txBody>
      </p:sp>
      <p:sp>
        <p:nvSpPr>
          <p:cNvPr id="188491" name="Rectangle 75">
            <a:extLst>
              <a:ext uri="{FF2B5EF4-FFF2-40B4-BE49-F238E27FC236}">
                <a16:creationId xmlns:a16="http://schemas.microsoft.com/office/drawing/2014/main" id="{E795DDBC-BF85-5A5B-A41B-51CC644B861D}"/>
              </a:ext>
            </a:extLst>
          </p:cNvPr>
          <p:cNvSpPr>
            <a:spLocks noChangeArrowheads="1"/>
          </p:cNvSpPr>
          <p:nvPr/>
        </p:nvSpPr>
        <p:spPr bwMode="auto">
          <a:xfrm>
            <a:off x="1016000" y="5589588"/>
            <a:ext cx="8128000" cy="4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a:latin typeface="Times New Roman" panose="02020603050405020304" pitchFamily="18" charset="0"/>
              </a:rPr>
              <a:t>4. Conversation ended – still within BS3’s coverage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8487"/>
                                        </p:tgtEl>
                                        <p:attrNameLst>
                                          <p:attrName>style.visibility</p:attrName>
                                        </p:attrNameLst>
                                      </p:cBhvr>
                                      <p:to>
                                        <p:strVal val="visible"/>
                                      </p:to>
                                    </p:set>
                                  </p:childTnLst>
                                  <p:subTnLst>
                                    <p:set>
                                      <p:cBhvr override="childStyle">
                                        <p:cTn dur="1" fill="hold" display="0" masterRel="nextClick" afterEffect="1"/>
                                        <p:tgtEl>
                                          <p:spTgt spid="18848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88468"/>
                                        </p:tgtEl>
                                        <p:attrNameLst>
                                          <p:attrName>style.visibility</p:attrName>
                                        </p:attrNameLst>
                                      </p:cBhvr>
                                      <p:to>
                                        <p:strVal val="visible"/>
                                      </p:to>
                                    </p:set>
                                  </p:childTnLst>
                                  <p:subTnLst>
                                    <p:set>
                                      <p:cBhvr override="childStyle">
                                        <p:cTn dur="1" fill="hold" display="0" masterRel="nextClick" afterEffect="1"/>
                                        <p:tgtEl>
                                          <p:spTgt spid="18846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884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3.05556E-6 4.07407E-6 L 0.21667 4.07407E-6 " pathEditMode="relative" rAng="0" ptsTypes="AA">
                                      <p:cBhvr>
                                        <p:cTn id="14" dur="2000" fill="hold"/>
                                        <p:tgtEl>
                                          <p:spTgt spid="188465"/>
                                        </p:tgtEl>
                                        <p:attrNameLst>
                                          <p:attrName>ppt_x</p:attrName>
                                          <p:attrName>ppt_y</p:attrName>
                                        </p:attrNameLst>
                                      </p:cBhvr>
                                      <p:rCtr x="10833" y="0"/>
                                    </p:animMotion>
                                  </p:childTnLst>
                                  <p:subTnLst>
                                    <p:set>
                                      <p:cBhvr override="childStyle">
                                        <p:cTn dur="1" fill="hold" display="0" masterRel="nextClick" afterEffect="1"/>
                                        <p:tgtEl>
                                          <p:spTgt spid="188465"/>
                                        </p:tgtEl>
                                        <p:attrNameLst>
                                          <p:attrName>style.visibility</p:attrName>
                                        </p:attrNameLst>
                                      </p:cBhvr>
                                      <p:to>
                                        <p:strVal val="hidden"/>
                                      </p:to>
                                    </p:set>
                                  </p:subTnLst>
                                </p:cTn>
                              </p:par>
                            </p:childTnLst>
                          </p:cTn>
                        </p:par>
                        <p:par>
                          <p:cTn id="15" fill="hold" nodeType="afterGroup">
                            <p:stCondLst>
                              <p:cond delay="2000"/>
                            </p:stCondLst>
                            <p:childTnLst>
                              <p:par>
                                <p:cTn id="16" presetID="1" presetClass="entr" presetSubtype="0" fill="hold" nodeType="afterEffect">
                                  <p:stCondLst>
                                    <p:cond delay="0"/>
                                  </p:stCondLst>
                                  <p:childTnLst>
                                    <p:set>
                                      <p:cBhvr>
                                        <p:cTn id="17" dur="1" fill="hold">
                                          <p:stCondLst>
                                            <p:cond delay="0"/>
                                          </p:stCondLst>
                                        </p:cTn>
                                        <p:tgtEl>
                                          <p:spTgt spid="18848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88471"/>
                                        </p:tgtEl>
                                        <p:attrNameLst>
                                          <p:attrName>style.visibility</p:attrName>
                                        </p:attrNameLst>
                                      </p:cBhvr>
                                      <p:to>
                                        <p:strVal val="visible"/>
                                      </p:to>
                                    </p:set>
                                  </p:childTnLst>
                                  <p:subTnLst>
                                    <p:set>
                                      <p:cBhvr override="childStyle">
                                        <p:cTn dur="1" fill="hold" display="0" masterRel="nextClick" afterEffect="1"/>
                                        <p:tgtEl>
                                          <p:spTgt spid="188471"/>
                                        </p:tgtEl>
                                        <p:attrNameLst>
                                          <p:attrName>style.visibility</p:attrName>
                                        </p:attrNameLst>
                                      </p:cBhvr>
                                      <p:to>
                                        <p:strVal val="hidden"/>
                                      </p:to>
                                    </p:set>
                                  </p:subTnLst>
                                </p:cTn>
                              </p:par>
                              <p:par>
                                <p:cTn id="20" presetID="1" presetClass="entr" presetSubtype="0" fill="hold" nodeType="withEffect">
                                  <p:stCondLst>
                                    <p:cond delay="0"/>
                                  </p:stCondLst>
                                  <p:childTnLst>
                                    <p:set>
                                      <p:cBhvr>
                                        <p:cTn id="21" dur="1" fill="hold">
                                          <p:stCondLst>
                                            <p:cond delay="0"/>
                                          </p:stCondLst>
                                        </p:cTn>
                                        <p:tgtEl>
                                          <p:spTgt spid="188469"/>
                                        </p:tgtEl>
                                        <p:attrNameLst>
                                          <p:attrName>style.visibility</p:attrName>
                                        </p:attrNameLst>
                                      </p:cBhvr>
                                      <p:to>
                                        <p:strVal val="visible"/>
                                      </p:to>
                                    </p:set>
                                  </p:childTnLst>
                                  <p:subTnLst>
                                    <p:set>
                                      <p:cBhvr override="childStyle">
                                        <p:cTn dur="1" fill="hold" display="0" masterRel="nextClick" afterEffect="1"/>
                                        <p:tgtEl>
                                          <p:spTgt spid="188469"/>
                                        </p:tgtEl>
                                        <p:attrNameLst>
                                          <p:attrName>style.visibility</p:attrName>
                                        </p:attrNameLst>
                                      </p:cBhvr>
                                      <p:to>
                                        <p:strVal val="hidden"/>
                                      </p:to>
                                    </p:set>
                                  </p:subTnLst>
                                </p:cTn>
                              </p:par>
                              <p:par>
                                <p:cTn id="22" presetID="1" presetClass="entr" presetSubtype="0" fill="hold" nodeType="withEffect">
                                  <p:stCondLst>
                                    <p:cond delay="0"/>
                                  </p:stCondLst>
                                  <p:childTnLst>
                                    <p:set>
                                      <p:cBhvr>
                                        <p:cTn id="23" dur="1" fill="hold">
                                          <p:stCondLst>
                                            <p:cond delay="0"/>
                                          </p:stCondLst>
                                        </p:cTn>
                                        <p:tgtEl>
                                          <p:spTgt spid="188489"/>
                                        </p:tgtEl>
                                        <p:attrNameLst>
                                          <p:attrName>style.visibility</p:attrName>
                                        </p:attrNameLst>
                                      </p:cBhvr>
                                      <p:to>
                                        <p:strVal val="visible"/>
                                      </p:to>
                                    </p:set>
                                  </p:childTnLst>
                                  <p:subTnLst>
                                    <p:set>
                                      <p:cBhvr override="childStyle">
                                        <p:cTn dur="1" fill="hold" display="0" masterRel="nextClick" afterEffect="1"/>
                                        <p:tgtEl>
                                          <p:spTgt spid="188489"/>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63" presetClass="path" presetSubtype="0" accel="50000" decel="50000" fill="hold" nodeType="clickEffect">
                                  <p:stCondLst>
                                    <p:cond delay="0"/>
                                  </p:stCondLst>
                                  <p:childTnLst>
                                    <p:animMotion origin="layout" path="M 2.77778E-7 4.07407E-6 L 0.24618 4.07407E-6 " pathEditMode="relative" rAng="0" ptsTypes="AA">
                                      <p:cBhvr>
                                        <p:cTn id="27" dur="2000" fill="hold"/>
                                        <p:tgtEl>
                                          <p:spTgt spid="188481"/>
                                        </p:tgtEl>
                                        <p:attrNameLst>
                                          <p:attrName>ppt_x</p:attrName>
                                          <p:attrName>ppt_y</p:attrName>
                                        </p:attrNameLst>
                                      </p:cBhvr>
                                      <p:rCtr x="12309" y="0"/>
                                    </p:animMotion>
                                  </p:childTnLst>
                                  <p:subTnLst>
                                    <p:set>
                                      <p:cBhvr override="childStyle">
                                        <p:cTn dur="1" fill="hold" display="0" masterRel="sameClick" afterEffect="1">
                                          <p:stCondLst>
                                            <p:cond evt="end" delay="0">
                                              <p:tn val="26"/>
                                            </p:cond>
                                          </p:stCondLst>
                                        </p:cTn>
                                        <p:tgtEl>
                                          <p:spTgt spid="188481"/>
                                        </p:tgtEl>
                                        <p:attrNameLst>
                                          <p:attrName>style.visibility</p:attrName>
                                        </p:attrNameLst>
                                      </p:cBhvr>
                                      <p:to>
                                        <p:strVal val="hidden"/>
                                      </p:to>
                                    </p:set>
                                  </p:subTnLst>
                                </p:cTn>
                              </p:par>
                            </p:childTnLst>
                          </p:cTn>
                        </p:par>
                        <p:par>
                          <p:cTn id="28" fill="hold" nodeType="afterGroup">
                            <p:stCondLst>
                              <p:cond delay="2000"/>
                            </p:stCondLst>
                            <p:childTnLst>
                              <p:par>
                                <p:cTn id="29" presetID="1" presetClass="entr" presetSubtype="0" fill="hold" nodeType="afterEffect">
                                  <p:stCondLst>
                                    <p:cond delay="0"/>
                                  </p:stCondLst>
                                  <p:childTnLst>
                                    <p:set>
                                      <p:cBhvr>
                                        <p:cTn id="30" dur="1" fill="hold">
                                          <p:stCondLst>
                                            <p:cond delay="0"/>
                                          </p:stCondLst>
                                        </p:cTn>
                                        <p:tgtEl>
                                          <p:spTgt spid="1884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8470"/>
                                        </p:tgtEl>
                                        <p:attrNameLst>
                                          <p:attrName>style.visibility</p:attrName>
                                        </p:attrNameLst>
                                      </p:cBhvr>
                                      <p:to>
                                        <p:strVal val="visible"/>
                                      </p:to>
                                    </p:set>
                                  </p:childTnLst>
                                  <p:subTnLst>
                                    <p:set>
                                      <p:cBhvr override="childStyle">
                                        <p:cTn dur="1" fill="hold" display="0" masterRel="nextClick" afterEffect="1"/>
                                        <p:tgtEl>
                                          <p:spTgt spid="188470"/>
                                        </p:tgtEl>
                                        <p:attrNameLst>
                                          <p:attrName>style.visibility</p:attrName>
                                        </p:attrNameLst>
                                      </p:cBhvr>
                                      <p:to>
                                        <p:strVal val="hidden"/>
                                      </p:to>
                                    </p:set>
                                  </p:subTnLst>
                                </p:cTn>
                              </p:par>
                              <p:par>
                                <p:cTn id="33" presetID="1" presetClass="entr" presetSubtype="0" fill="hold" nodeType="withEffect">
                                  <p:stCondLst>
                                    <p:cond delay="0"/>
                                  </p:stCondLst>
                                  <p:childTnLst>
                                    <p:set>
                                      <p:cBhvr>
                                        <p:cTn id="34" dur="1" fill="hold">
                                          <p:stCondLst>
                                            <p:cond delay="0"/>
                                          </p:stCondLst>
                                        </p:cTn>
                                        <p:tgtEl>
                                          <p:spTgt spid="188472"/>
                                        </p:tgtEl>
                                        <p:attrNameLst>
                                          <p:attrName>style.visibility</p:attrName>
                                        </p:attrNameLst>
                                      </p:cBhvr>
                                      <p:to>
                                        <p:strVal val="visible"/>
                                      </p:to>
                                    </p:set>
                                  </p:childTnLst>
                                  <p:subTnLst>
                                    <p:set>
                                      <p:cBhvr override="childStyle">
                                        <p:cTn dur="1" fill="hold" display="0" masterRel="nextClick" afterEffect="1"/>
                                        <p:tgtEl>
                                          <p:spTgt spid="188472"/>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188490"/>
                                        </p:tgtEl>
                                        <p:attrNameLst>
                                          <p:attrName>style.visibility</p:attrName>
                                        </p:attrNameLst>
                                      </p:cBhvr>
                                      <p:to>
                                        <p:strVal val="visible"/>
                                      </p:to>
                                    </p:set>
                                  </p:childTnLst>
                                  <p:subTnLst>
                                    <p:set>
                                      <p:cBhvr override="childStyle">
                                        <p:cTn dur="1" fill="hold" display="0" masterRel="nextClick" afterEffect="1"/>
                                        <p:tgtEl>
                                          <p:spTgt spid="188490"/>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63" presetClass="path" presetSubtype="0" accel="50000" decel="50000" fill="hold" nodeType="clickEffect">
                                  <p:stCondLst>
                                    <p:cond delay="0"/>
                                  </p:stCondLst>
                                  <p:childTnLst>
                                    <p:animMotion origin="layout" path="M 0.00018 4.07407E-6 L 0.1283 4.07407E-6 " pathEditMode="relative" rAng="0" ptsTypes="AA">
                                      <p:cBhvr>
                                        <p:cTn id="40" dur="2000" fill="hold"/>
                                        <p:tgtEl>
                                          <p:spTgt spid="188482"/>
                                        </p:tgtEl>
                                        <p:attrNameLst>
                                          <p:attrName>ppt_x</p:attrName>
                                          <p:attrName>ppt_y</p:attrName>
                                        </p:attrNameLst>
                                      </p:cBhvr>
                                      <p:rCtr x="6406" y="0"/>
                                    </p:animMotion>
                                  </p:childTnLst>
                                </p:cTn>
                              </p:par>
                            </p:childTnLst>
                          </p:cTn>
                        </p:par>
                        <p:par>
                          <p:cTn id="41" fill="hold" nodeType="afterGroup">
                            <p:stCondLst>
                              <p:cond delay="2000"/>
                            </p:stCondLst>
                            <p:childTnLst>
                              <p:par>
                                <p:cTn id="42" presetID="1" presetClass="entr" presetSubtype="0" fill="hold" nodeType="afterEffect">
                                  <p:stCondLst>
                                    <p:cond delay="0"/>
                                  </p:stCondLst>
                                  <p:childTnLst>
                                    <p:set>
                                      <p:cBhvr>
                                        <p:cTn id="43" dur="1" fill="hold">
                                          <p:stCondLst>
                                            <p:cond delay="0"/>
                                          </p:stCondLst>
                                        </p:cTn>
                                        <p:tgtEl>
                                          <p:spTgt spid="188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87" grpId="0" animBg="1"/>
      <p:bldP spid="188489" grpId="0" animBg="1"/>
      <p:bldP spid="188490" grpId="0" animBg="1"/>
      <p:bldP spid="188491" grpId="0" animBg="1"/>
    </p:bldLst>
  </p:timing>
</p:sld>
</file>

<file path=ppt/slides/slide8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Text Box 2">
            <a:extLst>
              <a:ext uri="{FF2B5EF4-FFF2-40B4-BE49-F238E27FC236}">
                <a16:creationId xmlns:a16="http://schemas.microsoft.com/office/drawing/2014/main" id="{F725A2B6-AB9E-DE06-9EAE-CE634E20FD93}"/>
              </a:ext>
            </a:extLst>
          </p:cNvPr>
          <p:cNvSpPr txBox="1">
            <a:spLocks noChangeArrowheads="1"/>
          </p:cNvSpPr>
          <p:nvPr/>
        </p:nvSpPr>
        <p:spPr bwMode="auto">
          <a:xfrm>
            <a:off x="5786438" y="6553200"/>
            <a:ext cx="32591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nb-NO" altLang="en-US" sz="1000" b="1">
                <a:solidFill>
                  <a:schemeClr val="bg1"/>
                </a:solidFill>
                <a:latin typeface="Times New Roman" panose="02020603050405020304" pitchFamily="18" charset="0"/>
              </a:rPr>
              <a:t>Tor K Moseng, Handoff in Wireless Internet Access</a:t>
            </a:r>
          </a:p>
        </p:txBody>
      </p:sp>
      <p:sp>
        <p:nvSpPr>
          <p:cNvPr id="142339" name="Rectangle 3">
            <a:extLst>
              <a:ext uri="{FF2B5EF4-FFF2-40B4-BE49-F238E27FC236}">
                <a16:creationId xmlns:a16="http://schemas.microsoft.com/office/drawing/2014/main" id="{603A403A-110E-4249-7EFE-674372D31031}"/>
              </a:ext>
            </a:extLst>
          </p:cNvPr>
          <p:cNvSpPr>
            <a:spLocks noGrp="1" noChangeArrowheads="1"/>
          </p:cNvSpPr>
          <p:nvPr>
            <p:ph type="title"/>
          </p:nvPr>
        </p:nvSpPr>
        <p:spPr/>
        <p:txBody>
          <a:bodyPr/>
          <a:lstStyle/>
          <a:p>
            <a:r>
              <a:rPr lang="nb-NO" altLang="en-US"/>
              <a:t>Handover in GSM</a:t>
            </a:r>
          </a:p>
        </p:txBody>
      </p:sp>
      <p:sp>
        <p:nvSpPr>
          <p:cNvPr id="217092" name="Rectangle 4">
            <a:extLst>
              <a:ext uri="{FF2B5EF4-FFF2-40B4-BE49-F238E27FC236}">
                <a16:creationId xmlns:a16="http://schemas.microsoft.com/office/drawing/2014/main" id="{6F8B3636-B4D1-3E48-0140-F2BDB2E825AD}"/>
              </a:ext>
            </a:extLst>
          </p:cNvPr>
          <p:cNvSpPr>
            <a:spLocks noGrp="1" noChangeArrowheads="1"/>
          </p:cNvSpPr>
          <p:nvPr>
            <p:ph idx="1"/>
          </p:nvPr>
        </p:nvSpPr>
        <p:spPr>
          <a:xfrm>
            <a:off x="546100" y="1971675"/>
            <a:ext cx="8347075" cy="3843338"/>
          </a:xfrm>
        </p:spPr>
        <p:txBody>
          <a:bodyPr/>
          <a:lstStyle/>
          <a:p>
            <a:r>
              <a:rPr lang="nb-NO" altLang="en-US"/>
              <a:t>Network-controlled, mobile terminal assisted handover</a:t>
            </a:r>
          </a:p>
          <a:p>
            <a:pPr lvl="1"/>
            <a:r>
              <a:rPr lang="nb-NO" altLang="en-US"/>
              <a:t>The network takes the handover decisions</a:t>
            </a:r>
          </a:p>
          <a:p>
            <a:pPr lvl="1"/>
            <a:r>
              <a:rPr lang="nb-NO" altLang="en-US"/>
              <a:t>The mobile terminal supervises and reports its signal quality</a:t>
            </a:r>
          </a:p>
          <a:p>
            <a:r>
              <a:rPr lang="nb-NO" altLang="en-US"/>
              <a:t>Three types of handover</a:t>
            </a:r>
          </a:p>
          <a:p>
            <a:pPr lvl="1"/>
            <a:r>
              <a:rPr lang="nb-NO" altLang="en-US"/>
              <a:t>Intra-BSC handover</a:t>
            </a:r>
          </a:p>
          <a:p>
            <a:pPr lvl="1"/>
            <a:r>
              <a:rPr lang="nb-NO" altLang="en-US"/>
              <a:t>Inter-BSC handover</a:t>
            </a:r>
          </a:p>
          <a:p>
            <a:pPr lvl="1"/>
            <a:r>
              <a:rPr lang="nb-NO" altLang="en-US"/>
              <a:t>Inter-MSC handover</a:t>
            </a:r>
          </a:p>
        </p:txBody>
      </p:sp>
      <p:sp>
        <p:nvSpPr>
          <p:cNvPr id="142341" name="Text Box 5">
            <a:extLst>
              <a:ext uri="{FF2B5EF4-FFF2-40B4-BE49-F238E27FC236}">
                <a16:creationId xmlns:a16="http://schemas.microsoft.com/office/drawing/2014/main" id="{EB21E6DC-E9D4-9B13-0D20-D6FB7DC9F582}"/>
              </a:ext>
            </a:extLst>
          </p:cNvPr>
          <p:cNvSpPr txBox="1">
            <a:spLocks noChangeArrowheads="1"/>
          </p:cNvSpPr>
          <p:nvPr/>
        </p:nvSpPr>
        <p:spPr bwMode="auto">
          <a:xfrm>
            <a:off x="365125" y="0"/>
            <a:ext cx="4027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b="1">
                <a:solidFill>
                  <a:schemeClr val="hlink"/>
                </a:solidFill>
                <a:latin typeface="Times New Roman" panose="02020603050405020304" pitchFamily="18" charset="0"/>
              </a:rPr>
              <a:t>Horizontal Handover</a:t>
            </a:r>
          </a:p>
        </p:txBody>
      </p:sp>
      <p:sp>
        <p:nvSpPr>
          <p:cNvPr id="142342" name="Rectangle 55">
            <a:extLst>
              <a:ext uri="{FF2B5EF4-FFF2-40B4-BE49-F238E27FC236}">
                <a16:creationId xmlns:a16="http://schemas.microsoft.com/office/drawing/2014/main" id="{5E80DD27-B8FA-4DDB-2B45-F3CC23DC8572}"/>
              </a:ext>
            </a:extLst>
          </p:cNvPr>
          <p:cNvSpPr>
            <a:spLocks noChangeArrowheads="1"/>
          </p:cNvSpPr>
          <p:nvPr/>
        </p:nvSpPr>
        <p:spPr bwMode="auto">
          <a:xfrm>
            <a:off x="6327775" y="5454650"/>
            <a:ext cx="2816225" cy="989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grpSp>
        <p:nvGrpSpPr>
          <p:cNvPr id="2" name="Group 149">
            <a:extLst>
              <a:ext uri="{FF2B5EF4-FFF2-40B4-BE49-F238E27FC236}">
                <a16:creationId xmlns:a16="http://schemas.microsoft.com/office/drawing/2014/main" id="{5BD12E0A-1E8A-1974-A012-01757A46F0FD}"/>
              </a:ext>
            </a:extLst>
          </p:cNvPr>
          <p:cNvGrpSpPr>
            <a:grpSpLocks/>
          </p:cNvGrpSpPr>
          <p:nvPr/>
        </p:nvGrpSpPr>
        <p:grpSpPr bwMode="auto">
          <a:xfrm>
            <a:off x="4167188" y="4598988"/>
            <a:ext cx="1800225" cy="1677987"/>
            <a:chOff x="-2762" y="1783"/>
            <a:chExt cx="1134" cy="1057"/>
          </a:xfrm>
        </p:grpSpPr>
        <p:sp>
          <p:nvSpPr>
            <p:cNvPr id="142382" name="AutoShape 56">
              <a:extLst>
                <a:ext uri="{FF2B5EF4-FFF2-40B4-BE49-F238E27FC236}">
                  <a16:creationId xmlns:a16="http://schemas.microsoft.com/office/drawing/2014/main" id="{55DB8806-5425-47A6-D4E6-480A66C3751E}"/>
                </a:ext>
              </a:extLst>
            </p:cNvPr>
            <p:cNvSpPr>
              <a:spLocks noChangeArrowheads="1"/>
            </p:cNvSpPr>
            <p:nvPr/>
          </p:nvSpPr>
          <p:spPr bwMode="auto">
            <a:xfrm>
              <a:off x="-2762" y="2282"/>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83" name="AutoShape 57">
              <a:extLst>
                <a:ext uri="{FF2B5EF4-FFF2-40B4-BE49-F238E27FC236}">
                  <a16:creationId xmlns:a16="http://schemas.microsoft.com/office/drawing/2014/main" id="{A8FD8E44-3004-83DD-C9A9-03B1BBC5E1C7}"/>
                </a:ext>
              </a:extLst>
            </p:cNvPr>
            <p:cNvSpPr>
              <a:spLocks noChangeArrowheads="1"/>
            </p:cNvSpPr>
            <p:nvPr/>
          </p:nvSpPr>
          <p:spPr bwMode="auto">
            <a:xfrm>
              <a:off x="-2081" y="2282"/>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84" name="AutoShape 58">
              <a:extLst>
                <a:ext uri="{FF2B5EF4-FFF2-40B4-BE49-F238E27FC236}">
                  <a16:creationId xmlns:a16="http://schemas.microsoft.com/office/drawing/2014/main" id="{0F65ABC8-D452-982F-07D7-0C15B11D824B}"/>
                </a:ext>
              </a:extLst>
            </p:cNvPr>
            <p:cNvSpPr>
              <a:spLocks noChangeArrowheads="1"/>
            </p:cNvSpPr>
            <p:nvPr/>
          </p:nvSpPr>
          <p:spPr bwMode="auto">
            <a:xfrm>
              <a:off x="-2422" y="2463"/>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pic>
          <p:nvPicPr>
            <p:cNvPr id="142385" name="Picture 59" descr="MCj03499930000[1]">
              <a:extLst>
                <a:ext uri="{FF2B5EF4-FFF2-40B4-BE49-F238E27FC236}">
                  <a16:creationId xmlns:a16="http://schemas.microsoft.com/office/drawing/2014/main" id="{F53814E7-1456-8FE4-8EA4-CA75728959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 y="2350"/>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6" name="Picture 60" descr="MCj03499930000[1]">
              <a:extLst>
                <a:ext uri="{FF2B5EF4-FFF2-40B4-BE49-F238E27FC236}">
                  <a16:creationId xmlns:a16="http://schemas.microsoft.com/office/drawing/2014/main" id="{6EA555CA-BCCC-DF24-E656-877961444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 y="2548"/>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7" name="Picture 61" descr="MCj03499930000[1]">
              <a:extLst>
                <a:ext uri="{FF2B5EF4-FFF2-40B4-BE49-F238E27FC236}">
                  <a16:creationId xmlns:a16="http://schemas.microsoft.com/office/drawing/2014/main" id="{D9B210C2-22D4-A4ED-0B0D-78B77441677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2358"/>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8" name="Picture 62" descr="j0434845">
              <a:extLst>
                <a:ext uri="{FF2B5EF4-FFF2-40B4-BE49-F238E27FC236}">
                  <a16:creationId xmlns:a16="http://schemas.microsoft.com/office/drawing/2014/main" id="{B6CC1E64-0323-FA1E-F9D4-73DC1534BC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7" y="1924"/>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89" name="Line 64">
              <a:extLst>
                <a:ext uri="{FF2B5EF4-FFF2-40B4-BE49-F238E27FC236}">
                  <a16:creationId xmlns:a16="http://schemas.microsoft.com/office/drawing/2014/main" id="{532F142D-0BAF-5E1A-76CE-49E59A481E59}"/>
                </a:ext>
              </a:extLst>
            </p:cNvPr>
            <p:cNvSpPr>
              <a:spLocks noChangeShapeType="1"/>
            </p:cNvSpPr>
            <p:nvPr/>
          </p:nvSpPr>
          <p:spPr bwMode="auto">
            <a:xfrm flipH="1" flipV="1">
              <a:off x="-2138" y="2208"/>
              <a:ext cx="113"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90" name="Line 65">
              <a:extLst>
                <a:ext uri="{FF2B5EF4-FFF2-40B4-BE49-F238E27FC236}">
                  <a16:creationId xmlns:a16="http://schemas.microsoft.com/office/drawing/2014/main" id="{29DBAD84-5E2C-2991-305A-99B45A5A5465}"/>
                </a:ext>
              </a:extLst>
            </p:cNvPr>
            <p:cNvSpPr>
              <a:spLocks noChangeShapeType="1"/>
            </p:cNvSpPr>
            <p:nvPr/>
          </p:nvSpPr>
          <p:spPr bwMode="auto">
            <a:xfrm flipV="1">
              <a:off x="-2195" y="2265"/>
              <a:ext cx="0"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91" name="Line 66">
              <a:extLst>
                <a:ext uri="{FF2B5EF4-FFF2-40B4-BE49-F238E27FC236}">
                  <a16:creationId xmlns:a16="http://schemas.microsoft.com/office/drawing/2014/main" id="{7848AF25-E6EA-ED2D-5651-054315EDAEB4}"/>
                </a:ext>
              </a:extLst>
            </p:cNvPr>
            <p:cNvSpPr>
              <a:spLocks noChangeShapeType="1"/>
            </p:cNvSpPr>
            <p:nvPr/>
          </p:nvSpPr>
          <p:spPr bwMode="auto">
            <a:xfrm flipV="1">
              <a:off x="-2365" y="2208"/>
              <a:ext cx="85"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92" name="Text Box 79">
              <a:extLst>
                <a:ext uri="{FF2B5EF4-FFF2-40B4-BE49-F238E27FC236}">
                  <a16:creationId xmlns:a16="http://schemas.microsoft.com/office/drawing/2014/main" id="{46EE478F-745A-39B2-0AF7-5A43CE4605D6}"/>
                </a:ext>
              </a:extLst>
            </p:cNvPr>
            <p:cNvSpPr txBox="1">
              <a:spLocks noChangeArrowheads="1"/>
            </p:cNvSpPr>
            <p:nvPr/>
          </p:nvSpPr>
          <p:spPr bwMode="auto">
            <a:xfrm>
              <a:off x="-2338" y="1783"/>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BSC</a:t>
              </a:r>
            </a:p>
          </p:txBody>
        </p:sp>
      </p:grpSp>
      <p:grpSp>
        <p:nvGrpSpPr>
          <p:cNvPr id="142344" name="Group 55">
            <a:extLst>
              <a:ext uri="{FF2B5EF4-FFF2-40B4-BE49-F238E27FC236}">
                <a16:creationId xmlns:a16="http://schemas.microsoft.com/office/drawing/2014/main" id="{97D8263D-A188-A8E7-F04D-0F54BD8439A4}"/>
              </a:ext>
            </a:extLst>
          </p:cNvPr>
          <p:cNvGrpSpPr>
            <a:grpSpLocks/>
          </p:cNvGrpSpPr>
          <p:nvPr/>
        </p:nvGrpSpPr>
        <p:grpSpPr bwMode="auto">
          <a:xfrm>
            <a:off x="4167188" y="3473450"/>
            <a:ext cx="4635500" cy="2803525"/>
            <a:chOff x="4167188" y="3473450"/>
            <a:chExt cx="4635500" cy="2803525"/>
          </a:xfrm>
        </p:grpSpPr>
        <p:grpSp>
          <p:nvGrpSpPr>
            <p:cNvPr id="142345" name="Group 146">
              <a:extLst>
                <a:ext uri="{FF2B5EF4-FFF2-40B4-BE49-F238E27FC236}">
                  <a16:creationId xmlns:a16="http://schemas.microsoft.com/office/drawing/2014/main" id="{8703E536-3F53-E056-40CD-E6A4CDEE6D6F}"/>
                </a:ext>
              </a:extLst>
            </p:cNvPr>
            <p:cNvGrpSpPr>
              <a:grpSpLocks/>
            </p:cNvGrpSpPr>
            <p:nvPr/>
          </p:nvGrpSpPr>
          <p:grpSpPr bwMode="auto">
            <a:xfrm>
              <a:off x="4167188" y="4103688"/>
              <a:ext cx="3779837" cy="2173287"/>
              <a:chOff x="-2733" y="-154"/>
              <a:chExt cx="2381" cy="1369"/>
            </a:xfrm>
          </p:grpSpPr>
          <p:sp>
            <p:nvSpPr>
              <p:cNvPr id="142356" name="AutoShape 14">
                <a:extLst>
                  <a:ext uri="{FF2B5EF4-FFF2-40B4-BE49-F238E27FC236}">
                    <a16:creationId xmlns:a16="http://schemas.microsoft.com/office/drawing/2014/main" id="{D726F9E3-BF5D-2BA4-C6E3-89D8E65602F0}"/>
                  </a:ext>
                </a:extLst>
              </p:cNvPr>
              <p:cNvSpPr>
                <a:spLocks noChangeArrowheads="1"/>
              </p:cNvSpPr>
              <p:nvPr/>
            </p:nvSpPr>
            <p:spPr bwMode="auto">
              <a:xfrm>
                <a:off x="-2733" y="657"/>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57" name="AutoShape 15">
                <a:extLst>
                  <a:ext uri="{FF2B5EF4-FFF2-40B4-BE49-F238E27FC236}">
                    <a16:creationId xmlns:a16="http://schemas.microsoft.com/office/drawing/2014/main" id="{1BD7FB03-4D99-9E50-357F-52C5BA4BFFEA}"/>
                  </a:ext>
                </a:extLst>
              </p:cNvPr>
              <p:cNvSpPr>
                <a:spLocks noChangeArrowheads="1"/>
              </p:cNvSpPr>
              <p:nvPr/>
            </p:nvSpPr>
            <p:spPr bwMode="auto">
              <a:xfrm>
                <a:off x="-2052" y="657"/>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58" name="AutoShape 16">
                <a:extLst>
                  <a:ext uri="{FF2B5EF4-FFF2-40B4-BE49-F238E27FC236}">
                    <a16:creationId xmlns:a16="http://schemas.microsoft.com/office/drawing/2014/main" id="{0FDD433E-6CBC-4233-CD73-C729A2B4EDF7}"/>
                  </a:ext>
                </a:extLst>
              </p:cNvPr>
              <p:cNvSpPr>
                <a:spLocks noChangeArrowheads="1"/>
              </p:cNvSpPr>
              <p:nvPr/>
            </p:nvSpPr>
            <p:spPr bwMode="auto">
              <a:xfrm>
                <a:off x="-2393" y="838"/>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pic>
            <p:nvPicPr>
              <p:cNvPr id="142359" name="Picture 17" descr="MCj03499930000[1]">
                <a:extLst>
                  <a:ext uri="{FF2B5EF4-FFF2-40B4-BE49-F238E27FC236}">
                    <a16:creationId xmlns:a16="http://schemas.microsoft.com/office/drawing/2014/main" id="{8C65830C-27E3-14B6-A81C-995F07DFF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 y="725"/>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0" name="Picture 18" descr="MCj03499930000[1]">
                <a:extLst>
                  <a:ext uri="{FF2B5EF4-FFF2-40B4-BE49-F238E27FC236}">
                    <a16:creationId xmlns:a16="http://schemas.microsoft.com/office/drawing/2014/main" id="{DBB96D4F-99E9-F7B4-D766-0C1C9F2FE5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 y="923"/>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1" name="Picture 19" descr="MCj03499930000[1]">
                <a:extLst>
                  <a:ext uri="{FF2B5EF4-FFF2-40B4-BE49-F238E27FC236}">
                    <a16:creationId xmlns:a16="http://schemas.microsoft.com/office/drawing/2014/main" id="{F4CFA4CE-1FF2-07D0-4404-1B42BB1ABA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 y="733"/>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2" name="Picture 20" descr="j0434845">
                <a:extLst>
                  <a:ext uri="{FF2B5EF4-FFF2-40B4-BE49-F238E27FC236}">
                    <a16:creationId xmlns:a16="http://schemas.microsoft.com/office/drawing/2014/main" id="{2A1EF52B-5F11-B2BA-3A4D-54307AACB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8" y="2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3" name="Picture 21" descr="j0434845">
                <a:extLst>
                  <a:ext uri="{FF2B5EF4-FFF2-40B4-BE49-F238E27FC236}">
                    <a16:creationId xmlns:a16="http://schemas.microsoft.com/office/drawing/2014/main" id="{9B03FFFB-4271-B716-0440-65C6628E6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 y="-12"/>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64" name="Line 25">
                <a:extLst>
                  <a:ext uri="{FF2B5EF4-FFF2-40B4-BE49-F238E27FC236}">
                    <a16:creationId xmlns:a16="http://schemas.microsoft.com/office/drawing/2014/main" id="{A441D9D0-15B1-D506-5D20-B6AFB1BC65EB}"/>
                  </a:ext>
                </a:extLst>
              </p:cNvPr>
              <p:cNvSpPr>
                <a:spLocks noChangeShapeType="1"/>
              </p:cNvSpPr>
              <p:nvPr/>
            </p:nvSpPr>
            <p:spPr bwMode="auto">
              <a:xfrm flipH="1" flipV="1">
                <a:off x="-2109" y="583"/>
                <a:ext cx="113"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65" name="Line 27">
                <a:extLst>
                  <a:ext uri="{FF2B5EF4-FFF2-40B4-BE49-F238E27FC236}">
                    <a16:creationId xmlns:a16="http://schemas.microsoft.com/office/drawing/2014/main" id="{B85DA442-4A64-F85A-8882-A7BFE966E340}"/>
                  </a:ext>
                </a:extLst>
              </p:cNvPr>
              <p:cNvSpPr>
                <a:spLocks noChangeShapeType="1"/>
              </p:cNvSpPr>
              <p:nvPr/>
            </p:nvSpPr>
            <p:spPr bwMode="auto">
              <a:xfrm flipV="1">
                <a:off x="-2166" y="640"/>
                <a:ext cx="0"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66" name="Line 28">
                <a:extLst>
                  <a:ext uri="{FF2B5EF4-FFF2-40B4-BE49-F238E27FC236}">
                    <a16:creationId xmlns:a16="http://schemas.microsoft.com/office/drawing/2014/main" id="{8AEE5CE3-E124-3B02-E6CA-01D73C914DBF}"/>
                  </a:ext>
                </a:extLst>
              </p:cNvPr>
              <p:cNvSpPr>
                <a:spLocks noChangeShapeType="1"/>
              </p:cNvSpPr>
              <p:nvPr/>
            </p:nvSpPr>
            <p:spPr bwMode="auto">
              <a:xfrm flipV="1">
                <a:off x="-2336" y="583"/>
                <a:ext cx="85"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67" name="AutoShape 39">
                <a:extLst>
                  <a:ext uri="{FF2B5EF4-FFF2-40B4-BE49-F238E27FC236}">
                    <a16:creationId xmlns:a16="http://schemas.microsoft.com/office/drawing/2014/main" id="{FC11B951-B964-CD8C-10CD-7203D65ED339}"/>
                  </a:ext>
                </a:extLst>
              </p:cNvPr>
              <p:cNvSpPr>
                <a:spLocks noChangeArrowheads="1"/>
              </p:cNvSpPr>
              <p:nvPr/>
            </p:nvSpPr>
            <p:spPr bwMode="auto">
              <a:xfrm>
                <a:off x="-1486" y="657"/>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68" name="AutoShape 40">
                <a:extLst>
                  <a:ext uri="{FF2B5EF4-FFF2-40B4-BE49-F238E27FC236}">
                    <a16:creationId xmlns:a16="http://schemas.microsoft.com/office/drawing/2014/main" id="{7967D8DD-2CC7-55CB-3AF6-133DC5FBA179}"/>
                  </a:ext>
                </a:extLst>
              </p:cNvPr>
              <p:cNvSpPr>
                <a:spLocks noChangeArrowheads="1"/>
              </p:cNvSpPr>
              <p:nvPr/>
            </p:nvSpPr>
            <p:spPr bwMode="auto">
              <a:xfrm>
                <a:off x="-805" y="657"/>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69" name="AutoShape 41">
                <a:extLst>
                  <a:ext uri="{FF2B5EF4-FFF2-40B4-BE49-F238E27FC236}">
                    <a16:creationId xmlns:a16="http://schemas.microsoft.com/office/drawing/2014/main" id="{B6DF01CE-3E59-12A2-453A-907669094934}"/>
                  </a:ext>
                </a:extLst>
              </p:cNvPr>
              <p:cNvSpPr>
                <a:spLocks noChangeArrowheads="1"/>
              </p:cNvSpPr>
              <p:nvPr/>
            </p:nvSpPr>
            <p:spPr bwMode="auto">
              <a:xfrm>
                <a:off x="-1146" y="838"/>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pic>
            <p:nvPicPr>
              <p:cNvPr id="142370" name="Picture 42" descr="MCj03499930000[1]">
                <a:extLst>
                  <a:ext uri="{FF2B5EF4-FFF2-40B4-BE49-F238E27FC236}">
                    <a16:creationId xmlns:a16="http://schemas.microsoft.com/office/drawing/2014/main" id="{80264ABA-F10C-0AC1-8F4D-28727B05E1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 y="725"/>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71" name="Picture 43" descr="MCj03499930000[1]">
                <a:extLst>
                  <a:ext uri="{FF2B5EF4-FFF2-40B4-BE49-F238E27FC236}">
                    <a16:creationId xmlns:a16="http://schemas.microsoft.com/office/drawing/2014/main" id="{28C2AF56-AF55-2229-DB6B-698E11AFCC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 y="923"/>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72" name="Picture 44" descr="MCj03499930000[1]">
                <a:extLst>
                  <a:ext uri="{FF2B5EF4-FFF2-40B4-BE49-F238E27FC236}">
                    <a16:creationId xmlns:a16="http://schemas.microsoft.com/office/drawing/2014/main" id="{989C9BEC-E666-80EA-FED5-3901A02EB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 y="733"/>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73" name="Picture 45" descr="j0434845">
                <a:extLst>
                  <a:ext uri="{FF2B5EF4-FFF2-40B4-BE49-F238E27FC236}">
                    <a16:creationId xmlns:a16="http://schemas.microsoft.com/office/drawing/2014/main" id="{57FF9FD6-68DB-40B1-57F8-C39FDC1C12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 y="2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74" name="Line 46">
                <a:extLst>
                  <a:ext uri="{FF2B5EF4-FFF2-40B4-BE49-F238E27FC236}">
                    <a16:creationId xmlns:a16="http://schemas.microsoft.com/office/drawing/2014/main" id="{9565534B-795F-7EE6-7172-82BDDF5BBF16}"/>
                  </a:ext>
                </a:extLst>
              </p:cNvPr>
              <p:cNvSpPr>
                <a:spLocks noChangeShapeType="1"/>
              </p:cNvSpPr>
              <p:nvPr/>
            </p:nvSpPr>
            <p:spPr bwMode="auto">
              <a:xfrm flipH="1" flipV="1">
                <a:off x="-862" y="583"/>
                <a:ext cx="113"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75" name="Line 47">
                <a:extLst>
                  <a:ext uri="{FF2B5EF4-FFF2-40B4-BE49-F238E27FC236}">
                    <a16:creationId xmlns:a16="http://schemas.microsoft.com/office/drawing/2014/main" id="{8A1ED850-924D-8E04-B9F6-1D5726DD2936}"/>
                  </a:ext>
                </a:extLst>
              </p:cNvPr>
              <p:cNvSpPr>
                <a:spLocks noChangeShapeType="1"/>
              </p:cNvSpPr>
              <p:nvPr/>
            </p:nvSpPr>
            <p:spPr bwMode="auto">
              <a:xfrm flipV="1">
                <a:off x="-919" y="640"/>
                <a:ext cx="0"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76" name="Line 48">
                <a:extLst>
                  <a:ext uri="{FF2B5EF4-FFF2-40B4-BE49-F238E27FC236}">
                    <a16:creationId xmlns:a16="http://schemas.microsoft.com/office/drawing/2014/main" id="{CB81403A-5942-D306-61B6-9E68988B332A}"/>
                  </a:ext>
                </a:extLst>
              </p:cNvPr>
              <p:cNvSpPr>
                <a:spLocks noChangeShapeType="1"/>
              </p:cNvSpPr>
              <p:nvPr/>
            </p:nvSpPr>
            <p:spPr bwMode="auto">
              <a:xfrm flipV="1">
                <a:off x="-1089" y="583"/>
                <a:ext cx="85"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77" name="Line 49">
                <a:extLst>
                  <a:ext uri="{FF2B5EF4-FFF2-40B4-BE49-F238E27FC236}">
                    <a16:creationId xmlns:a16="http://schemas.microsoft.com/office/drawing/2014/main" id="{02429C5A-95AA-47C9-704F-5CAFCE7E4464}"/>
                  </a:ext>
                </a:extLst>
              </p:cNvPr>
              <p:cNvSpPr>
                <a:spLocks noChangeShapeType="1"/>
              </p:cNvSpPr>
              <p:nvPr/>
            </p:nvSpPr>
            <p:spPr bwMode="auto">
              <a:xfrm flipV="1">
                <a:off x="-1967" y="214"/>
                <a:ext cx="226" cy="1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78" name="Line 51">
                <a:extLst>
                  <a:ext uri="{FF2B5EF4-FFF2-40B4-BE49-F238E27FC236}">
                    <a16:creationId xmlns:a16="http://schemas.microsoft.com/office/drawing/2014/main" id="{D7A33317-E458-438E-1C65-D84AD9F714E1}"/>
                  </a:ext>
                </a:extLst>
              </p:cNvPr>
              <p:cNvSpPr>
                <a:spLocks noChangeShapeType="1"/>
              </p:cNvSpPr>
              <p:nvPr/>
            </p:nvSpPr>
            <p:spPr bwMode="auto">
              <a:xfrm rot="5400000" flipV="1">
                <a:off x="-1272" y="171"/>
                <a:ext cx="14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79" name="Text Box 52">
                <a:extLst>
                  <a:ext uri="{FF2B5EF4-FFF2-40B4-BE49-F238E27FC236}">
                    <a16:creationId xmlns:a16="http://schemas.microsoft.com/office/drawing/2014/main" id="{11178C19-6101-EBF3-7F2F-6519B463357F}"/>
                  </a:ext>
                </a:extLst>
              </p:cNvPr>
              <p:cNvSpPr txBox="1">
                <a:spLocks noChangeArrowheads="1"/>
              </p:cNvSpPr>
              <p:nvPr/>
            </p:nvSpPr>
            <p:spPr bwMode="auto">
              <a:xfrm>
                <a:off x="-2309" y="158"/>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BSC</a:t>
                </a:r>
              </a:p>
            </p:txBody>
          </p:sp>
          <p:sp>
            <p:nvSpPr>
              <p:cNvPr id="142380" name="Text Box 53">
                <a:extLst>
                  <a:ext uri="{FF2B5EF4-FFF2-40B4-BE49-F238E27FC236}">
                    <a16:creationId xmlns:a16="http://schemas.microsoft.com/office/drawing/2014/main" id="{0E81C7ED-83DF-1813-50C7-329B098D609B}"/>
                  </a:ext>
                </a:extLst>
              </p:cNvPr>
              <p:cNvSpPr txBox="1">
                <a:spLocks noChangeArrowheads="1"/>
              </p:cNvSpPr>
              <p:nvPr/>
            </p:nvSpPr>
            <p:spPr bwMode="auto">
              <a:xfrm>
                <a:off x="-1061" y="158"/>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BSC</a:t>
                </a:r>
              </a:p>
            </p:txBody>
          </p:sp>
          <p:sp>
            <p:nvSpPr>
              <p:cNvPr id="142381" name="Text Box 54">
                <a:extLst>
                  <a:ext uri="{FF2B5EF4-FFF2-40B4-BE49-F238E27FC236}">
                    <a16:creationId xmlns:a16="http://schemas.microsoft.com/office/drawing/2014/main" id="{AAABE1FF-29A8-0B8D-2795-9B0A020F968E}"/>
                  </a:ext>
                </a:extLst>
              </p:cNvPr>
              <p:cNvSpPr txBox="1">
                <a:spLocks noChangeArrowheads="1"/>
              </p:cNvSpPr>
              <p:nvPr/>
            </p:nvSpPr>
            <p:spPr bwMode="auto">
              <a:xfrm>
                <a:off x="-1657" y="-154"/>
                <a:ext cx="32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MSC</a:t>
                </a:r>
              </a:p>
            </p:txBody>
          </p:sp>
        </p:grpSp>
        <p:grpSp>
          <p:nvGrpSpPr>
            <p:cNvPr id="142346" name="Group 150">
              <a:extLst>
                <a:ext uri="{FF2B5EF4-FFF2-40B4-BE49-F238E27FC236}">
                  <a16:creationId xmlns:a16="http://schemas.microsoft.com/office/drawing/2014/main" id="{BEC92FF5-9D6D-E9BD-25C5-DA460730D485}"/>
                </a:ext>
              </a:extLst>
            </p:cNvPr>
            <p:cNvGrpSpPr>
              <a:grpSpLocks/>
            </p:cNvGrpSpPr>
            <p:nvPr/>
          </p:nvGrpSpPr>
          <p:grpSpPr bwMode="auto">
            <a:xfrm>
              <a:off x="6464300" y="3473450"/>
              <a:ext cx="2338388" cy="1981200"/>
              <a:chOff x="4072" y="2188"/>
              <a:chExt cx="1473" cy="1248"/>
            </a:xfrm>
          </p:grpSpPr>
          <p:pic>
            <p:nvPicPr>
              <p:cNvPr id="142347" name="Picture 138" descr="j0434845">
                <a:extLst>
                  <a:ext uri="{FF2B5EF4-FFF2-40B4-BE49-F238E27FC236}">
                    <a16:creationId xmlns:a16="http://schemas.microsoft.com/office/drawing/2014/main" id="{9D100968-C9DE-714E-594F-7E2CD742A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3" y="2330"/>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8" name="Line 139">
                <a:extLst>
                  <a:ext uri="{FF2B5EF4-FFF2-40B4-BE49-F238E27FC236}">
                    <a16:creationId xmlns:a16="http://schemas.microsoft.com/office/drawing/2014/main" id="{62523560-ACF3-7064-C2BD-9F6CE00D32A2}"/>
                  </a:ext>
                </a:extLst>
              </p:cNvPr>
              <p:cNvSpPr>
                <a:spLocks noChangeShapeType="1"/>
              </p:cNvSpPr>
              <p:nvPr/>
            </p:nvSpPr>
            <p:spPr bwMode="auto">
              <a:xfrm flipV="1">
                <a:off x="4072" y="2556"/>
                <a:ext cx="226" cy="1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49" name="Text Box 140">
                <a:extLst>
                  <a:ext uri="{FF2B5EF4-FFF2-40B4-BE49-F238E27FC236}">
                    <a16:creationId xmlns:a16="http://schemas.microsoft.com/office/drawing/2014/main" id="{CDD3BC98-8773-3BFD-27AE-699850915C2E}"/>
                  </a:ext>
                </a:extLst>
              </p:cNvPr>
              <p:cNvSpPr txBox="1">
                <a:spLocks noChangeArrowheads="1"/>
              </p:cNvSpPr>
              <p:nvPr/>
            </p:nvSpPr>
            <p:spPr bwMode="auto">
              <a:xfrm>
                <a:off x="4382" y="2188"/>
                <a:ext cx="32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MSC</a:t>
                </a:r>
              </a:p>
            </p:txBody>
          </p:sp>
          <p:pic>
            <p:nvPicPr>
              <p:cNvPr id="142350" name="Picture 141" descr="j0434845">
                <a:extLst>
                  <a:ext uri="{FF2B5EF4-FFF2-40B4-BE49-F238E27FC236}">
                    <a16:creationId xmlns:a16="http://schemas.microsoft.com/office/drawing/2014/main" id="{91DA2314-0F7C-7446-FBE6-091003223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 y="2670"/>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 Box 142">
                <a:extLst>
                  <a:ext uri="{FF2B5EF4-FFF2-40B4-BE49-F238E27FC236}">
                    <a16:creationId xmlns:a16="http://schemas.microsoft.com/office/drawing/2014/main" id="{9BE41814-2E9E-FD83-729D-9C2B390B9D1C}"/>
                  </a:ext>
                </a:extLst>
              </p:cNvPr>
              <p:cNvSpPr txBox="1">
                <a:spLocks noChangeArrowheads="1"/>
              </p:cNvSpPr>
              <p:nvPr/>
            </p:nvSpPr>
            <p:spPr bwMode="auto">
              <a:xfrm>
                <a:off x="4920" y="2529"/>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BSC</a:t>
                </a:r>
              </a:p>
            </p:txBody>
          </p:sp>
          <p:sp>
            <p:nvSpPr>
              <p:cNvPr id="142352" name="AutoShape 143">
                <a:extLst>
                  <a:ext uri="{FF2B5EF4-FFF2-40B4-BE49-F238E27FC236}">
                    <a16:creationId xmlns:a16="http://schemas.microsoft.com/office/drawing/2014/main" id="{4F7E78CF-80B8-080F-B6FA-4DD609E66B4E}"/>
                  </a:ext>
                </a:extLst>
              </p:cNvPr>
              <p:cNvSpPr>
                <a:spLocks noChangeArrowheads="1"/>
              </p:cNvSpPr>
              <p:nvPr/>
            </p:nvSpPr>
            <p:spPr bwMode="auto">
              <a:xfrm>
                <a:off x="5092" y="3059"/>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pic>
            <p:nvPicPr>
              <p:cNvPr id="142353" name="Picture 144" descr="MCj03499930000[1]">
                <a:extLst>
                  <a:ext uri="{FF2B5EF4-FFF2-40B4-BE49-F238E27FC236}">
                    <a16:creationId xmlns:a16="http://schemas.microsoft.com/office/drawing/2014/main" id="{9C69D762-E088-9345-6466-04264060D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 y="3127"/>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4" name="Line 147">
                <a:extLst>
                  <a:ext uri="{FF2B5EF4-FFF2-40B4-BE49-F238E27FC236}">
                    <a16:creationId xmlns:a16="http://schemas.microsoft.com/office/drawing/2014/main" id="{6DD18F92-9A6B-2189-9F79-C3B7BE5DC70C}"/>
                  </a:ext>
                </a:extLst>
              </p:cNvPr>
              <p:cNvSpPr>
                <a:spLocks noChangeShapeType="1"/>
              </p:cNvSpPr>
              <p:nvPr/>
            </p:nvSpPr>
            <p:spPr bwMode="auto">
              <a:xfrm flipH="1" flipV="1">
                <a:off x="4694" y="2614"/>
                <a:ext cx="198" cy="1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55" name="Line 148">
                <a:extLst>
                  <a:ext uri="{FF2B5EF4-FFF2-40B4-BE49-F238E27FC236}">
                    <a16:creationId xmlns:a16="http://schemas.microsoft.com/office/drawing/2014/main" id="{82FFF466-4B86-35C7-4AA6-24D75AA55F2A}"/>
                  </a:ext>
                </a:extLst>
              </p:cNvPr>
              <p:cNvSpPr>
                <a:spLocks noChangeShapeType="1"/>
              </p:cNvSpPr>
              <p:nvPr/>
            </p:nvSpPr>
            <p:spPr bwMode="auto">
              <a:xfrm flipH="1" flipV="1">
                <a:off x="5176" y="2925"/>
                <a:ext cx="113"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7092">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709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17092">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70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2" grpId="0" build="p"/>
    </p:bldLst>
  </p:timing>
</p:sld>
</file>

<file path=ppt/slides/slide8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6">
            <a:extLst>
              <a:ext uri="{FF2B5EF4-FFF2-40B4-BE49-F238E27FC236}">
                <a16:creationId xmlns:a16="http://schemas.microsoft.com/office/drawing/2014/main" id="{691E18D9-B3C3-524C-177A-79B003CB64AB}"/>
              </a:ext>
            </a:extLst>
          </p:cNvPr>
          <p:cNvSpPr>
            <a:spLocks noChangeArrowheads="1"/>
          </p:cNvSpPr>
          <p:nvPr/>
        </p:nvSpPr>
        <p:spPr bwMode="auto">
          <a:xfrm>
            <a:off x="250825" y="1944688"/>
            <a:ext cx="8686800" cy="539750"/>
          </a:xfrm>
          <a:prstGeom prst="rect">
            <a:avLst/>
          </a:prstGeom>
          <a:solidFill>
            <a:srgbClr val="CCECFF"/>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nb-NO">
                <a:solidFill>
                  <a:schemeClr val="tx2">
                    <a:lumMod val="10000"/>
                  </a:schemeClr>
                </a:solidFill>
                <a:latin typeface="+mn-lt"/>
              </a:rPr>
              <a:t>”break before make”</a:t>
            </a:r>
          </a:p>
        </p:txBody>
      </p:sp>
      <p:sp>
        <p:nvSpPr>
          <p:cNvPr id="146435" name="Text Box 2">
            <a:extLst>
              <a:ext uri="{FF2B5EF4-FFF2-40B4-BE49-F238E27FC236}">
                <a16:creationId xmlns:a16="http://schemas.microsoft.com/office/drawing/2014/main" id="{4C827F57-21DE-F1E1-60CC-D33D1BCE3F4A}"/>
              </a:ext>
            </a:extLst>
          </p:cNvPr>
          <p:cNvSpPr txBox="1">
            <a:spLocks noChangeArrowheads="1"/>
          </p:cNvSpPr>
          <p:nvPr/>
        </p:nvSpPr>
        <p:spPr bwMode="auto">
          <a:xfrm>
            <a:off x="5786438" y="6553200"/>
            <a:ext cx="32591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nb-NO" altLang="en-US" sz="1000" b="1">
                <a:solidFill>
                  <a:schemeClr val="bg1"/>
                </a:solidFill>
                <a:latin typeface="Times New Roman" panose="02020603050405020304" pitchFamily="18" charset="0"/>
              </a:rPr>
              <a:t>Tor K Moseng, Handoff in Wireless Internet Access</a:t>
            </a:r>
          </a:p>
        </p:txBody>
      </p:sp>
      <p:sp>
        <p:nvSpPr>
          <p:cNvPr id="146436" name="Rectangle 3">
            <a:extLst>
              <a:ext uri="{FF2B5EF4-FFF2-40B4-BE49-F238E27FC236}">
                <a16:creationId xmlns:a16="http://schemas.microsoft.com/office/drawing/2014/main" id="{E544B39F-A52A-89F5-C19D-FC97C3E27D6A}"/>
              </a:ext>
            </a:extLst>
          </p:cNvPr>
          <p:cNvSpPr>
            <a:spLocks noGrp="1" noChangeArrowheads="1"/>
          </p:cNvSpPr>
          <p:nvPr>
            <p:ph type="title"/>
          </p:nvPr>
        </p:nvSpPr>
        <p:spPr/>
        <p:txBody>
          <a:bodyPr/>
          <a:lstStyle/>
          <a:p>
            <a:r>
              <a:rPr lang="nb-NO" altLang="en-US"/>
              <a:t>Hard Handover</a:t>
            </a:r>
          </a:p>
        </p:txBody>
      </p:sp>
      <p:sp>
        <p:nvSpPr>
          <p:cNvPr id="221188" name="Rectangle 4">
            <a:extLst>
              <a:ext uri="{FF2B5EF4-FFF2-40B4-BE49-F238E27FC236}">
                <a16:creationId xmlns:a16="http://schemas.microsoft.com/office/drawing/2014/main" id="{9D800F6F-12DF-6CF2-5B43-78F55CB27057}"/>
              </a:ext>
            </a:extLst>
          </p:cNvPr>
          <p:cNvSpPr>
            <a:spLocks noGrp="1" noChangeArrowheads="1"/>
          </p:cNvSpPr>
          <p:nvPr>
            <p:ph idx="1"/>
          </p:nvPr>
        </p:nvSpPr>
        <p:spPr>
          <a:xfrm>
            <a:off x="546100" y="1971675"/>
            <a:ext cx="8301038" cy="4113213"/>
          </a:xfrm>
        </p:spPr>
        <p:txBody>
          <a:bodyPr/>
          <a:lstStyle/>
          <a:p>
            <a:endParaRPr lang="nb-NO" altLang="en-US"/>
          </a:p>
          <a:p>
            <a:pPr lvl="1"/>
            <a:endParaRPr lang="nb-NO" altLang="en-US" sz="1600"/>
          </a:p>
          <a:p>
            <a:r>
              <a:rPr lang="nb-NO" altLang="en-US" sz="2000"/>
              <a:t>Old connection is broken before a new connection is activated</a:t>
            </a:r>
          </a:p>
          <a:p>
            <a:pPr lvl="1"/>
            <a:endParaRPr lang="nb-NO" altLang="en-US" sz="1600"/>
          </a:p>
          <a:p>
            <a:r>
              <a:rPr lang="nb-NO" altLang="en-US" sz="2000"/>
              <a:t>Primarily used in FDMA and TDMA systems (e.g. GSM)</a:t>
            </a:r>
          </a:p>
          <a:p>
            <a:pPr lvl="1"/>
            <a:r>
              <a:rPr lang="nb-NO" altLang="en-US" sz="1600"/>
              <a:t>Different frequency ranges used in adjacent cells to minimize the interference</a:t>
            </a:r>
          </a:p>
          <a:p>
            <a:pPr lvl="1"/>
            <a:endParaRPr lang="nb-NO" altLang="en-US" sz="1600"/>
          </a:p>
          <a:p>
            <a:r>
              <a:rPr lang="nb-NO" altLang="en-US" sz="2000"/>
              <a:t>When to perform hard handover?</a:t>
            </a:r>
          </a:p>
          <a:p>
            <a:pPr lvl="1"/>
            <a:r>
              <a:rPr lang="nb-NO" altLang="en-US" sz="1600"/>
              <a:t>E.g. based on measurements of the signal quality</a:t>
            </a:r>
          </a:p>
          <a:p>
            <a:pPr lvl="1"/>
            <a:r>
              <a:rPr lang="nb-NO" altLang="en-US" sz="1600"/>
              <a:t>Different schemes to avoid unnecessary handovers</a:t>
            </a:r>
          </a:p>
        </p:txBody>
      </p:sp>
      <p:sp>
        <p:nvSpPr>
          <p:cNvPr id="146438" name="Text Box 5">
            <a:extLst>
              <a:ext uri="{FF2B5EF4-FFF2-40B4-BE49-F238E27FC236}">
                <a16:creationId xmlns:a16="http://schemas.microsoft.com/office/drawing/2014/main" id="{9856EB22-79A6-51AA-7447-FD95BAB6C148}"/>
              </a:ext>
            </a:extLst>
          </p:cNvPr>
          <p:cNvSpPr txBox="1">
            <a:spLocks noChangeArrowheads="1"/>
          </p:cNvSpPr>
          <p:nvPr/>
        </p:nvSpPr>
        <p:spPr bwMode="auto">
          <a:xfrm>
            <a:off x="365125" y="0"/>
            <a:ext cx="4027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b="1">
                <a:solidFill>
                  <a:schemeClr val="hlink"/>
                </a:solidFill>
                <a:latin typeface="Times New Roman" panose="02020603050405020304" pitchFamily="18" charset="0"/>
              </a:rPr>
              <a:t>Handover Approaches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118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1188">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118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1188">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118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8" grpId="0" build="p"/>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194" name="Rectangle 1026">
            <a:extLst>
              <a:ext uri="{FF2B5EF4-FFF2-40B4-BE49-F238E27FC236}">
                <a16:creationId xmlns:a16="http://schemas.microsoft.com/office/drawing/2014/main" id="{73851585-767A-203A-2CE2-ED8C9A22D421}"/>
              </a:ext>
            </a:extLst>
          </p:cNvPr>
          <p:cNvSpPr>
            <a:spLocks noGrp="1" noChangeArrowheads="1"/>
          </p:cNvSpPr>
          <p:nvPr>
            <p:ph type="title"/>
          </p:nvPr>
        </p:nvSpPr>
        <p:spPr/>
        <p:txBody>
          <a:bodyPr/>
          <a:lstStyle/>
          <a:p>
            <a:pPr eaLnBrk="1" hangingPunct="1"/>
            <a:r>
              <a:rPr lang="en-US" altLang="en-US" sz="2700" b="1">
                <a:latin typeface="Times New Roman" panose="02020603050405020304" pitchFamily="18" charset="0"/>
              </a:rPr>
              <a:t>Bearer Services/Data services</a:t>
            </a:r>
          </a:p>
        </p:txBody>
      </p:sp>
      <p:sp>
        <p:nvSpPr>
          <p:cNvPr id="8195" name="Rectangle 1027">
            <a:extLst>
              <a:ext uri="{FF2B5EF4-FFF2-40B4-BE49-F238E27FC236}">
                <a16:creationId xmlns:a16="http://schemas.microsoft.com/office/drawing/2014/main" id="{AF2C2300-38BD-F5E5-7D1C-3FB0452D24D9}"/>
              </a:ext>
            </a:extLst>
          </p:cNvPr>
          <p:cNvSpPr>
            <a:spLocks noGrp="1" noChangeArrowheads="1"/>
          </p:cNvSpPr>
          <p:nvPr>
            <p:ph idx="1"/>
          </p:nvPr>
        </p:nvSpPr>
        <p:spPr/>
        <p:txBody>
          <a:bodyPr/>
          <a:lstStyle/>
          <a:p>
            <a:pPr marL="217885" indent="-210741">
              <a:buClr>
                <a:schemeClr val="tx1"/>
              </a:buClr>
            </a:pPr>
            <a:r>
              <a:rPr lang="en-US" altLang="en-US" sz="1800" dirty="0"/>
              <a:t>Include various data services for information transfer  between GSM and other networks like PSTN, ISDN </a:t>
            </a:r>
            <a:r>
              <a:rPr lang="en-US" altLang="en-US" sz="1800" dirty="0" err="1"/>
              <a:t>etc</a:t>
            </a:r>
            <a:r>
              <a:rPr lang="en-US" altLang="en-US" sz="1800" dirty="0"/>
              <a:t> at rates from 300 to 9.6 kbps</a:t>
            </a:r>
          </a:p>
          <a:p>
            <a:pPr marL="217885" indent="-210741">
              <a:buClr>
                <a:schemeClr val="tx1"/>
              </a:buClr>
            </a:pPr>
            <a:r>
              <a:rPr lang="en-US" altLang="en-US" sz="1800" dirty="0"/>
              <a:t>Short Message Service (SMS) </a:t>
            </a:r>
          </a:p>
          <a:p>
            <a:pPr marL="434579" lvl="1" indent="-92869"/>
            <a:r>
              <a:rPr lang="en-US" altLang="en-US" dirty="0"/>
              <a:t>up to 160 character alphanumeric data transmission to/from the mobile terminal</a:t>
            </a:r>
            <a:endParaRPr lang="en-US" altLang="en-US" sz="1500" dirty="0"/>
          </a:p>
          <a:p>
            <a:pPr marL="217885" indent="-210741">
              <a:buClr>
                <a:schemeClr val="tx1"/>
              </a:buClr>
            </a:pPr>
            <a:r>
              <a:rPr lang="en-US" altLang="en-US" dirty="0"/>
              <a:t>Unified Messaging Services(UMS): </a:t>
            </a:r>
            <a:r>
              <a:rPr lang="en-US" sz="1800" dirty="0"/>
              <a:t>enables users to use voice mail and other features</a:t>
            </a:r>
            <a:endParaRPr lang="en-US" altLang="en-US" sz="1800" dirty="0"/>
          </a:p>
          <a:p>
            <a:pPr marL="217885" indent="-210741">
              <a:buClr>
                <a:schemeClr val="tx1"/>
              </a:buClr>
            </a:pPr>
            <a:r>
              <a:rPr lang="en-US" altLang="en-US" sz="1800" dirty="0"/>
              <a:t>Group 3 fax</a:t>
            </a:r>
          </a:p>
          <a:p>
            <a:pPr marL="217885" indent="-210741">
              <a:buClr>
                <a:schemeClr val="tx1"/>
              </a:buClr>
            </a:pPr>
            <a:r>
              <a:rPr lang="en-US" altLang="en-US" sz="1800" dirty="0"/>
              <a:t>Voice mailbox</a:t>
            </a:r>
          </a:p>
          <a:p>
            <a:pPr marL="217885" indent="-210741">
              <a:buClr>
                <a:schemeClr val="tx1"/>
              </a:buClr>
            </a:pPr>
            <a:r>
              <a:rPr lang="en-US" altLang="en-US" sz="1800" dirty="0"/>
              <a:t>Electronic mail</a:t>
            </a:r>
            <a:endParaRPr lang="en-US"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3">
            <a:extLst>
              <a:ext uri="{FF2B5EF4-FFF2-40B4-BE49-F238E27FC236}">
                <a16:creationId xmlns:a16="http://schemas.microsoft.com/office/drawing/2014/main" id="{79501EE1-A9FC-71BD-A0A3-6A8427D81501}"/>
              </a:ext>
            </a:extLst>
          </p:cNvPr>
          <p:cNvSpPr>
            <a:spLocks noGrp="1" noChangeArrowheads="1"/>
          </p:cNvSpPr>
          <p:nvPr>
            <p:ph idx="1"/>
          </p:nvPr>
        </p:nvSpPr>
        <p:spPr>
          <a:xfrm>
            <a:off x="1905000" y="4572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48483" name="Rectangle 5">
            <a:extLst>
              <a:ext uri="{FF2B5EF4-FFF2-40B4-BE49-F238E27FC236}">
                <a16:creationId xmlns:a16="http://schemas.microsoft.com/office/drawing/2014/main" id="{26A25F5F-9D52-5F5F-B523-74BEE6632C00}"/>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46086" name="Rectangle 6">
            <a:extLst>
              <a:ext uri="{FF2B5EF4-FFF2-40B4-BE49-F238E27FC236}">
                <a16:creationId xmlns:a16="http://schemas.microsoft.com/office/drawing/2014/main" id="{AF70238D-DC99-1364-B32A-F634E659259F}"/>
              </a:ext>
            </a:extLst>
          </p:cNvPr>
          <p:cNvSpPr>
            <a:spLocks noChangeArrowheads="1"/>
          </p:cNvSpPr>
          <p:nvPr/>
        </p:nvSpPr>
        <p:spPr bwMode="auto">
          <a:xfrm>
            <a:off x="2286000" y="1219200"/>
            <a:ext cx="6172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Char char="v"/>
            </a:pPr>
            <a:r>
              <a:rPr lang="en-US" altLang="en-US" sz="2400" b="1">
                <a:solidFill>
                  <a:srgbClr val="0033CC"/>
                </a:solidFill>
                <a:latin typeface="Times New Roman" panose="02020603050405020304" pitchFamily="18" charset="0"/>
              </a:rPr>
              <a:t>Hard handoff</a:t>
            </a:r>
            <a:endParaRPr lang="en-US" altLang="en-US" sz="2400" b="1">
              <a:latin typeface="Times New Roman" panose="02020603050405020304" pitchFamily="18" charset="0"/>
            </a:endParaRPr>
          </a:p>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latin typeface="Times New Roman" panose="02020603050405020304" pitchFamily="18" charset="0"/>
              </a:rPr>
              <a:t>	The MS connects with only one BS at a time, and there is usually some interruption in the conversation during the link transition.</a:t>
            </a:r>
          </a:p>
        </p:txBody>
      </p:sp>
      <p:sp>
        <p:nvSpPr>
          <p:cNvPr id="46087" name="Rectangle 7">
            <a:extLst>
              <a:ext uri="{FF2B5EF4-FFF2-40B4-BE49-F238E27FC236}">
                <a16:creationId xmlns:a16="http://schemas.microsoft.com/office/drawing/2014/main" id="{1ADF1476-B00B-8E48-2B49-20A2EB233A53}"/>
              </a:ext>
            </a:extLst>
          </p:cNvPr>
          <p:cNvSpPr>
            <a:spLocks noChangeArrowheads="1"/>
          </p:cNvSpPr>
          <p:nvPr/>
        </p:nvSpPr>
        <p:spPr bwMode="auto">
          <a:xfrm>
            <a:off x="2286000" y="3733800"/>
            <a:ext cx="6172200"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Char char="v"/>
            </a:pPr>
            <a:r>
              <a:rPr lang="en-US" altLang="en-US" sz="2400" b="1">
                <a:solidFill>
                  <a:srgbClr val="0033CC"/>
                </a:solidFill>
                <a:latin typeface="Times New Roman" panose="02020603050405020304" pitchFamily="18" charset="0"/>
              </a:rPr>
              <a:t>Soft handoff</a:t>
            </a:r>
            <a:endParaRPr lang="en-US" altLang="en-US" sz="2400" b="1">
              <a:latin typeface="Times New Roman" panose="02020603050405020304" pitchFamily="18" charset="0"/>
            </a:endParaRPr>
          </a:p>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latin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The two BSs are briefly simultaneously connected to the MU while crossing the cell boundary.  As soon as the mobile's link with the new BS is acceptable, the initial BS disengages from the MU.</a:t>
            </a:r>
            <a:endParaRPr lang="en-US" altLang="en-US" sz="2400" b="1">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0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60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6087">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60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build="p" autoUpdateAnimBg="0"/>
      <p:bldP spid="46087"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561342C-CFA3-3CC8-0DD0-91DA2C1ADD5D}"/>
              </a:ext>
            </a:extLst>
          </p:cNvPr>
          <p:cNvSpPr>
            <a:spLocks noGrp="1" noChangeArrowheads="1"/>
          </p:cNvSpPr>
          <p:nvPr>
            <p:ph type="title"/>
          </p:nvPr>
        </p:nvSpPr>
        <p:spPr>
          <a:xfrm>
            <a:off x="914400" y="228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49507" name="Rectangle 3">
            <a:extLst>
              <a:ext uri="{FF2B5EF4-FFF2-40B4-BE49-F238E27FC236}">
                <a16:creationId xmlns:a16="http://schemas.microsoft.com/office/drawing/2014/main" id="{35A987ED-FE11-BF6B-FB2E-BB70FC93E156}"/>
              </a:ext>
            </a:extLst>
          </p:cNvPr>
          <p:cNvSpPr>
            <a:spLocks noGrp="1" noChangeArrowheads="1"/>
          </p:cNvSpPr>
          <p:nvPr>
            <p:ph idx="1"/>
          </p:nvPr>
        </p:nvSpPr>
        <p:spPr>
          <a:xfrm>
            <a:off x="1143000" y="12192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49508" name="Rectangle 5">
            <a:extLst>
              <a:ext uri="{FF2B5EF4-FFF2-40B4-BE49-F238E27FC236}">
                <a16:creationId xmlns:a16="http://schemas.microsoft.com/office/drawing/2014/main" id="{CABFFC38-F130-AA20-543D-B78C148F3C6E}"/>
              </a:ext>
            </a:extLst>
          </p:cNvPr>
          <p:cNvSpPr>
            <a:spLocks noChangeArrowheads="1"/>
          </p:cNvSpPr>
          <p:nvPr/>
        </p:nvSpPr>
        <p:spPr bwMode="auto">
          <a:xfrm>
            <a:off x="1931988" y="254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63494" name="Rectangle 6">
            <a:extLst>
              <a:ext uri="{FF2B5EF4-FFF2-40B4-BE49-F238E27FC236}">
                <a16:creationId xmlns:a16="http://schemas.microsoft.com/office/drawing/2014/main" id="{9258C301-CF75-3A9B-B623-F6102A68CE11}"/>
              </a:ext>
            </a:extLst>
          </p:cNvPr>
          <p:cNvSpPr>
            <a:spLocks noChangeArrowheads="1"/>
          </p:cNvSpPr>
          <p:nvPr/>
        </p:nvSpPr>
        <p:spPr bwMode="auto">
          <a:xfrm>
            <a:off x="1358900" y="1600200"/>
            <a:ext cx="71755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Hard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MU temporarily suspends the voice conversation by sending a </a:t>
            </a:r>
            <a:r>
              <a:rPr lang="en-US" altLang="en-US" sz="2400" b="1" i="1">
                <a:solidFill>
                  <a:srgbClr val="CC0000"/>
                </a:solidFill>
                <a:latin typeface="Times New Roman" panose="02020603050405020304" pitchFamily="18" charset="0"/>
              </a:rPr>
              <a:t>link suspend</a:t>
            </a:r>
            <a:r>
              <a:rPr lang="en-US" altLang="en-US" sz="2400" b="1">
                <a:solidFill>
                  <a:schemeClr val="tx2"/>
                </a:solidFill>
                <a:latin typeface="Times New Roman" panose="02020603050405020304" pitchFamily="18" charset="0"/>
              </a:rPr>
              <a:t> message to the old BS.</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MU sends a </a:t>
            </a:r>
            <a:r>
              <a:rPr lang="en-US" altLang="en-US" sz="2400" b="1" i="1">
                <a:solidFill>
                  <a:srgbClr val="CC0000"/>
                </a:solidFill>
                <a:latin typeface="Times New Roman" panose="02020603050405020304" pitchFamily="18" charset="0"/>
              </a:rPr>
              <a:t>handoff request</a:t>
            </a:r>
            <a:r>
              <a:rPr lang="en-US" altLang="en-US" sz="2400" b="1">
                <a:solidFill>
                  <a:schemeClr val="tx2"/>
                </a:solidFill>
                <a:latin typeface="Times New Roman" panose="02020603050405020304" pitchFamily="18" charset="0"/>
              </a:rPr>
              <a:t> message through an idle time slot of the new BS to the network.</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The new BS sends a </a:t>
            </a:r>
            <a:r>
              <a:rPr lang="en-US" altLang="en-US" sz="2400" b="1" i="1">
                <a:solidFill>
                  <a:srgbClr val="CC0000"/>
                </a:solidFill>
                <a:latin typeface="Times New Roman" panose="02020603050405020304" pitchFamily="18" charset="0"/>
              </a:rPr>
              <a:t>handoff ack</a:t>
            </a:r>
            <a:r>
              <a:rPr lang="en-US" altLang="en-US" sz="2400" b="1">
                <a:solidFill>
                  <a:schemeClr val="tx2"/>
                </a:solidFill>
                <a:latin typeface="Times New Roman" panose="02020603050405020304" pitchFamily="18" charset="0"/>
              </a:rPr>
              <a:t> message and marks the slot busy.</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The MU returns the old assigned channel by sending a </a:t>
            </a:r>
            <a:r>
              <a:rPr lang="en-US" altLang="en-US" sz="2400" b="1" i="1">
                <a:solidFill>
                  <a:srgbClr val="CC0000"/>
                </a:solidFill>
                <a:latin typeface="Times New Roman" panose="02020603050405020304" pitchFamily="18" charset="0"/>
              </a:rPr>
              <a:t>link resume</a:t>
            </a:r>
            <a:r>
              <a:rPr lang="en-US" altLang="en-US" sz="2400" b="1">
                <a:solidFill>
                  <a:schemeClr val="tx2"/>
                </a:solidFill>
                <a:latin typeface="Times New Roman" panose="02020603050405020304" pitchFamily="18" charset="0"/>
              </a:rPr>
              <a:t> message to the old BS.</a:t>
            </a:r>
            <a:endParaRPr lang="en-US" altLang="en-US" sz="2400" b="1">
              <a:latin typeface="Times New Roman" panose="02020603050405020304" pitchFamily="18" charset="0"/>
            </a:endParaRPr>
          </a:p>
        </p:txBody>
      </p:sp>
      <p:sp>
        <p:nvSpPr>
          <p:cNvPr id="149510" name="Line 8">
            <a:extLst>
              <a:ext uri="{FF2B5EF4-FFF2-40B4-BE49-F238E27FC236}">
                <a16:creationId xmlns:a16="http://schemas.microsoft.com/office/drawing/2014/main" id="{DFBA8A85-E529-9840-2984-6DEFE4665C4B}"/>
              </a:ext>
            </a:extLst>
          </p:cNvPr>
          <p:cNvSpPr>
            <a:spLocks noChangeShapeType="1"/>
          </p:cNvSpPr>
          <p:nvPr/>
        </p:nvSpPr>
        <p:spPr bwMode="auto">
          <a:xfrm>
            <a:off x="838200" y="1143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3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6349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634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634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634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4" grpId="0" build="p" autoUpdateAnimBg="0"/>
    </p:bld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609955C1-A6C1-6AE5-C668-5645C836D295}"/>
              </a:ext>
            </a:extLst>
          </p:cNvPr>
          <p:cNvSpPr>
            <a:spLocks noGrp="1" noChangeArrowheads="1"/>
          </p:cNvSpPr>
          <p:nvPr>
            <p:ph type="title"/>
          </p:nvPr>
        </p:nvSpPr>
        <p:spPr>
          <a:xfrm>
            <a:off x="609600" y="762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0531" name="Rectangle 3">
            <a:extLst>
              <a:ext uri="{FF2B5EF4-FFF2-40B4-BE49-F238E27FC236}">
                <a16:creationId xmlns:a16="http://schemas.microsoft.com/office/drawing/2014/main" id="{B55A59CC-1EFF-9424-D96B-2D27027A6F7E}"/>
              </a:ext>
            </a:extLst>
          </p:cNvPr>
          <p:cNvSpPr>
            <a:spLocks noGrp="1" noChangeArrowheads="1"/>
          </p:cNvSpPr>
          <p:nvPr>
            <p:ph idx="1"/>
          </p:nvPr>
        </p:nvSpPr>
        <p:spPr>
          <a:xfrm>
            <a:off x="838200" y="9144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50532" name="Rectangle 4">
            <a:extLst>
              <a:ext uri="{FF2B5EF4-FFF2-40B4-BE49-F238E27FC236}">
                <a16:creationId xmlns:a16="http://schemas.microsoft.com/office/drawing/2014/main" id="{A83325E0-322C-15D2-C5AD-0BAAE8ACAB0D}"/>
              </a:ext>
            </a:extLst>
          </p:cNvPr>
          <p:cNvSpPr>
            <a:spLocks noChangeArrowheads="1"/>
          </p:cNvSpPr>
          <p:nvPr/>
        </p:nvSpPr>
        <p:spPr bwMode="auto">
          <a:xfrm>
            <a:off x="1627188" y="2397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10597" name="Rectangle 5">
            <a:extLst>
              <a:ext uri="{FF2B5EF4-FFF2-40B4-BE49-F238E27FC236}">
                <a16:creationId xmlns:a16="http://schemas.microsoft.com/office/drawing/2014/main" id="{8401138D-0883-6E6E-B134-79D02415E4F9}"/>
              </a:ext>
            </a:extLst>
          </p:cNvPr>
          <p:cNvSpPr>
            <a:spLocks noChangeArrowheads="1"/>
          </p:cNvSpPr>
          <p:nvPr/>
        </p:nvSpPr>
        <p:spPr bwMode="auto">
          <a:xfrm>
            <a:off x="1054100" y="1143000"/>
            <a:ext cx="71755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Hard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5"/>
            </a:pPr>
            <a:r>
              <a:rPr lang="en-US" altLang="en-US" sz="2400" b="1">
                <a:solidFill>
                  <a:schemeClr val="tx2"/>
                </a:solidFill>
                <a:latin typeface="Times New Roman" panose="02020603050405020304" pitchFamily="18" charset="0"/>
              </a:rPr>
              <a:t>MU continues voice communication while the network prepares for the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5"/>
            </a:pPr>
            <a:r>
              <a:rPr lang="en-US" altLang="en-US" sz="2400" b="1">
                <a:solidFill>
                  <a:schemeClr val="tx2"/>
                </a:solidFill>
                <a:latin typeface="Times New Roman" panose="02020603050405020304" pitchFamily="18" charset="0"/>
              </a:rPr>
              <a:t>Upon receipt of a </a:t>
            </a:r>
            <a:r>
              <a:rPr lang="en-US" altLang="en-US" sz="2400" b="1" i="1">
                <a:solidFill>
                  <a:srgbClr val="CC0000"/>
                </a:solidFill>
                <a:latin typeface="Times New Roman" panose="02020603050405020304" pitchFamily="18" charset="0"/>
              </a:rPr>
              <a:t>handoff request</a:t>
            </a:r>
            <a:r>
              <a:rPr lang="en-US" altLang="en-US" sz="2400" b="1">
                <a:solidFill>
                  <a:schemeClr val="tx2"/>
                </a:solidFill>
                <a:latin typeface="Times New Roman" panose="02020603050405020304" pitchFamily="18" charset="0"/>
              </a:rPr>
              <a:t> message, the new BS sends a </a:t>
            </a:r>
            <a:r>
              <a:rPr lang="en-US" altLang="en-US" sz="2400" b="1" i="1">
                <a:solidFill>
                  <a:srgbClr val="CC0000"/>
                </a:solidFill>
                <a:latin typeface="Times New Roman" panose="02020603050405020304" pitchFamily="18" charset="0"/>
              </a:rPr>
              <a:t>handoff ack</a:t>
            </a:r>
            <a:r>
              <a:rPr lang="en-US" altLang="en-US" sz="2400" b="1">
                <a:solidFill>
                  <a:schemeClr val="tx2"/>
                </a:solidFill>
                <a:latin typeface="Times New Roman" panose="02020603050405020304" pitchFamily="18" charset="0"/>
              </a:rPr>
              <a:t> message and reconfigures itself to effect the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5"/>
            </a:pPr>
            <a:r>
              <a:rPr lang="en-US" altLang="en-US" sz="2400" b="1">
                <a:solidFill>
                  <a:schemeClr val="tx2"/>
                </a:solidFill>
                <a:latin typeface="Times New Roman" panose="02020603050405020304" pitchFamily="18" charset="0"/>
              </a:rPr>
              <a:t>The MSC inserts a bridge into the conversation path and bridges the new BS.</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5"/>
            </a:pPr>
            <a:r>
              <a:rPr lang="en-US" altLang="en-US" sz="2400" b="1">
                <a:solidFill>
                  <a:schemeClr val="tx2"/>
                </a:solidFill>
                <a:latin typeface="Times New Roman" panose="02020603050405020304" pitchFamily="18" charset="0"/>
              </a:rPr>
              <a:t>Finally, the network informs the MU to execute the handoff via both the new and old BSs by sending the </a:t>
            </a:r>
            <a:r>
              <a:rPr lang="en-US" altLang="en-US" sz="2400" b="1" i="1">
                <a:solidFill>
                  <a:srgbClr val="CC0000"/>
                </a:solidFill>
                <a:latin typeface="Times New Roman" panose="02020603050405020304" pitchFamily="18" charset="0"/>
              </a:rPr>
              <a:t>handoff execute</a:t>
            </a:r>
            <a:r>
              <a:rPr lang="en-US" altLang="en-US" sz="2400" b="1">
                <a:solidFill>
                  <a:schemeClr val="tx2"/>
                </a:solidFill>
                <a:latin typeface="Times New Roman" panose="02020603050405020304" pitchFamily="18" charset="0"/>
              </a:rPr>
              <a:t> message.</a:t>
            </a:r>
            <a:endParaRPr lang="en-US" altLang="en-US" sz="2400" b="1">
              <a:latin typeface="Times New Roman" panose="02020603050405020304" pitchFamily="18" charset="0"/>
            </a:endParaRPr>
          </a:p>
        </p:txBody>
      </p:sp>
      <p:sp>
        <p:nvSpPr>
          <p:cNvPr id="150534" name="Line 6">
            <a:extLst>
              <a:ext uri="{FF2B5EF4-FFF2-40B4-BE49-F238E27FC236}">
                <a16:creationId xmlns:a16="http://schemas.microsoft.com/office/drawing/2014/main" id="{D5A0B64C-79C7-2610-CF64-1617B2E08C8E}"/>
              </a:ext>
            </a:extLst>
          </p:cNvPr>
          <p:cNvSpPr>
            <a:spLocks noChangeShapeType="1"/>
          </p:cNvSpPr>
          <p:nvPr/>
        </p:nvSpPr>
        <p:spPr bwMode="auto">
          <a:xfrm>
            <a:off x="533400" y="9906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059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1059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11059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059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1059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build="p"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8F1E0D3A-FDE8-9CAF-F6EC-7D04C5025EBD}"/>
              </a:ext>
            </a:extLst>
          </p:cNvPr>
          <p:cNvSpPr>
            <a:spLocks noGrp="1" noChangeArrowheads="1"/>
          </p:cNvSpPr>
          <p:nvPr>
            <p:ph type="title"/>
          </p:nvPr>
        </p:nvSpPr>
        <p:spPr>
          <a:xfrm>
            <a:off x="12192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1555" name="Rectangle 3">
            <a:extLst>
              <a:ext uri="{FF2B5EF4-FFF2-40B4-BE49-F238E27FC236}">
                <a16:creationId xmlns:a16="http://schemas.microsoft.com/office/drawing/2014/main" id="{ED6E646D-40E9-CD45-4C26-3B9113C811A9}"/>
              </a:ext>
            </a:extLst>
          </p:cNvPr>
          <p:cNvSpPr>
            <a:spLocks noGrp="1" noChangeArrowheads="1"/>
          </p:cNvSpPr>
          <p:nvPr>
            <p:ph idx="1"/>
          </p:nvPr>
        </p:nvSpPr>
        <p:spPr>
          <a:xfrm>
            <a:off x="1447800" y="16002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51556" name="Rectangle 4">
            <a:extLst>
              <a:ext uri="{FF2B5EF4-FFF2-40B4-BE49-F238E27FC236}">
                <a16:creationId xmlns:a16="http://schemas.microsoft.com/office/drawing/2014/main" id="{98843EB8-78C2-ABAE-1C92-51824563BF4B}"/>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11621" name="Rectangle 5">
            <a:extLst>
              <a:ext uri="{FF2B5EF4-FFF2-40B4-BE49-F238E27FC236}">
                <a16:creationId xmlns:a16="http://schemas.microsoft.com/office/drawing/2014/main" id="{362E84C1-7AC9-27D9-ACBD-0F601FF25C57}"/>
              </a:ext>
            </a:extLst>
          </p:cNvPr>
          <p:cNvSpPr>
            <a:spLocks noChangeArrowheads="1"/>
          </p:cNvSpPr>
          <p:nvPr/>
        </p:nvSpPr>
        <p:spPr bwMode="auto">
          <a:xfrm>
            <a:off x="1663700" y="2073275"/>
            <a:ext cx="7175500"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Hard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9"/>
            </a:pPr>
            <a:r>
              <a:rPr lang="en-US" altLang="en-US" sz="2400" b="1">
                <a:solidFill>
                  <a:schemeClr val="tx2"/>
                </a:solidFill>
                <a:latin typeface="Times New Roman" panose="02020603050405020304" pitchFamily="18" charset="0"/>
              </a:rPr>
              <a:t>MU releases the old channel by sending an </a:t>
            </a:r>
            <a:r>
              <a:rPr lang="en-US" altLang="en-US" sz="2400" b="1" i="1">
                <a:solidFill>
                  <a:srgbClr val="CC0000"/>
                </a:solidFill>
                <a:latin typeface="Times New Roman" panose="02020603050405020304" pitchFamily="18" charset="0"/>
              </a:rPr>
              <a:t>access release</a:t>
            </a:r>
            <a:r>
              <a:rPr lang="en-US" altLang="en-US" sz="2400" b="1">
                <a:solidFill>
                  <a:schemeClr val="tx2"/>
                </a:solidFill>
                <a:latin typeface="Times New Roman" panose="02020603050405020304" pitchFamily="18" charset="0"/>
              </a:rPr>
              <a:t> message to the old BS.</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9"/>
            </a:pPr>
            <a:r>
              <a:rPr lang="en-US" altLang="en-US" sz="2400" b="1">
                <a:solidFill>
                  <a:schemeClr val="tx2"/>
                </a:solidFill>
                <a:latin typeface="Times New Roman" panose="02020603050405020304" pitchFamily="18" charset="0"/>
              </a:rPr>
              <a:t>Once the MU has made the transfer to the new BS, it sends the network a </a:t>
            </a:r>
            <a:r>
              <a:rPr lang="en-US" altLang="en-US" sz="2400" b="1" i="1">
                <a:solidFill>
                  <a:srgbClr val="CC0000"/>
                </a:solidFill>
                <a:latin typeface="Times New Roman" panose="02020603050405020304" pitchFamily="18" charset="0"/>
              </a:rPr>
              <a:t>handoff complete</a:t>
            </a:r>
            <a:r>
              <a:rPr lang="en-US" altLang="en-US" sz="2400" b="1">
                <a:solidFill>
                  <a:schemeClr val="tx2"/>
                </a:solidFill>
                <a:latin typeface="Times New Roman" panose="02020603050405020304" pitchFamily="18" charset="0"/>
              </a:rPr>
              <a:t> message through the new channel, and resumes the voice communication.  The network removes the bridge from the path and frees up the resources associated with the old channel.</a:t>
            </a:r>
          </a:p>
        </p:txBody>
      </p:sp>
      <p:sp>
        <p:nvSpPr>
          <p:cNvPr id="151558" name="Line 6">
            <a:extLst>
              <a:ext uri="{FF2B5EF4-FFF2-40B4-BE49-F238E27FC236}">
                <a16:creationId xmlns:a16="http://schemas.microsoft.com/office/drawing/2014/main" id="{2EDB37F2-77D4-B3E5-2CB1-80A62A5522B7}"/>
              </a:ext>
            </a:extLst>
          </p:cNvPr>
          <p:cNvSpPr>
            <a:spLocks noChangeShapeType="1"/>
          </p:cNvSpPr>
          <p:nvPr/>
        </p:nvSpPr>
        <p:spPr bwMode="auto">
          <a:xfrm>
            <a:off x="1143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16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1162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1116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1" grpId="0" build="p"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22E4DEFC-24DA-00AF-146C-CD01B380419B}"/>
              </a:ext>
            </a:extLst>
          </p:cNvPr>
          <p:cNvSpPr>
            <a:spLocks noChangeArrowheads="1"/>
          </p:cNvSpPr>
          <p:nvPr/>
        </p:nvSpPr>
        <p:spPr bwMode="auto">
          <a:xfrm>
            <a:off x="250825" y="1944688"/>
            <a:ext cx="8686800" cy="539750"/>
          </a:xfrm>
          <a:prstGeom prst="rect">
            <a:avLst/>
          </a:prstGeom>
          <a:solidFill>
            <a:srgbClr val="CCECFF"/>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nb-NO">
                <a:solidFill>
                  <a:schemeClr val="tx2">
                    <a:lumMod val="10000"/>
                  </a:schemeClr>
                </a:solidFill>
                <a:latin typeface="+mn-lt"/>
              </a:rPr>
              <a:t>”make before break”</a:t>
            </a:r>
          </a:p>
        </p:txBody>
      </p:sp>
      <p:sp>
        <p:nvSpPr>
          <p:cNvPr id="152579" name="Text Box 3">
            <a:extLst>
              <a:ext uri="{FF2B5EF4-FFF2-40B4-BE49-F238E27FC236}">
                <a16:creationId xmlns:a16="http://schemas.microsoft.com/office/drawing/2014/main" id="{83ADE051-7937-D157-3D02-1D8AB6BE04AB}"/>
              </a:ext>
            </a:extLst>
          </p:cNvPr>
          <p:cNvSpPr txBox="1">
            <a:spLocks noChangeArrowheads="1"/>
          </p:cNvSpPr>
          <p:nvPr/>
        </p:nvSpPr>
        <p:spPr bwMode="auto">
          <a:xfrm>
            <a:off x="5786438" y="6553200"/>
            <a:ext cx="32591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nb-NO" altLang="en-US" sz="1000" b="1">
                <a:solidFill>
                  <a:schemeClr val="bg1"/>
                </a:solidFill>
                <a:latin typeface="Times New Roman" panose="02020603050405020304" pitchFamily="18" charset="0"/>
              </a:rPr>
              <a:t>Tor K Moseng, Handoff in Wireless Internet Access</a:t>
            </a:r>
          </a:p>
        </p:txBody>
      </p:sp>
      <p:sp>
        <p:nvSpPr>
          <p:cNvPr id="152580" name="Rectangle 4">
            <a:extLst>
              <a:ext uri="{FF2B5EF4-FFF2-40B4-BE49-F238E27FC236}">
                <a16:creationId xmlns:a16="http://schemas.microsoft.com/office/drawing/2014/main" id="{6F49186C-7EA8-883E-7EF6-F990C63C09BD}"/>
              </a:ext>
            </a:extLst>
          </p:cNvPr>
          <p:cNvSpPr>
            <a:spLocks noGrp="1" noChangeArrowheads="1"/>
          </p:cNvSpPr>
          <p:nvPr>
            <p:ph type="title"/>
          </p:nvPr>
        </p:nvSpPr>
        <p:spPr/>
        <p:txBody>
          <a:bodyPr/>
          <a:lstStyle/>
          <a:p>
            <a:r>
              <a:rPr lang="nb-NO" altLang="en-US"/>
              <a:t>Soft Handover</a:t>
            </a:r>
            <a:endParaRPr lang="nb-NO" altLang="en-US">
              <a:solidFill>
                <a:srgbClr val="FF0000"/>
              </a:solidFill>
            </a:endParaRPr>
          </a:p>
        </p:txBody>
      </p:sp>
      <p:sp>
        <p:nvSpPr>
          <p:cNvPr id="225285" name="Rectangle 5">
            <a:extLst>
              <a:ext uri="{FF2B5EF4-FFF2-40B4-BE49-F238E27FC236}">
                <a16:creationId xmlns:a16="http://schemas.microsoft.com/office/drawing/2014/main" id="{2702041C-1FC1-2C67-49EF-B4B750023876}"/>
              </a:ext>
            </a:extLst>
          </p:cNvPr>
          <p:cNvSpPr>
            <a:spLocks noGrp="1" noChangeArrowheads="1"/>
          </p:cNvSpPr>
          <p:nvPr>
            <p:ph idx="1"/>
          </p:nvPr>
        </p:nvSpPr>
        <p:spPr>
          <a:xfrm>
            <a:off x="546100" y="1971675"/>
            <a:ext cx="8301038" cy="4113213"/>
          </a:xfrm>
        </p:spPr>
        <p:txBody>
          <a:bodyPr/>
          <a:lstStyle/>
          <a:p>
            <a:endParaRPr lang="nb-NO" altLang="en-US"/>
          </a:p>
          <a:p>
            <a:pPr lvl="1"/>
            <a:endParaRPr lang="nb-NO" altLang="en-US" sz="800"/>
          </a:p>
          <a:p>
            <a:pPr lvl="1"/>
            <a:endParaRPr lang="nb-NO" altLang="en-US" sz="1600"/>
          </a:p>
          <a:p>
            <a:r>
              <a:rPr lang="nb-NO" altLang="en-US" sz="2000"/>
              <a:t>New connection is activated before the old is broken</a:t>
            </a:r>
          </a:p>
          <a:p>
            <a:pPr lvl="1"/>
            <a:endParaRPr lang="nb-NO" altLang="en-US" sz="1600"/>
          </a:p>
          <a:p>
            <a:r>
              <a:rPr lang="nb-NO" altLang="en-US" sz="2000"/>
              <a:t>Used in UMTS to improve the signal quality</a:t>
            </a:r>
          </a:p>
          <a:p>
            <a:pPr lvl="1"/>
            <a:r>
              <a:rPr lang="nb-NO" altLang="en-US" sz="1600"/>
              <a:t>Uplink and downlink signals may be combined for better signal</a:t>
            </a:r>
          </a:p>
          <a:p>
            <a:pPr lvl="1"/>
            <a:r>
              <a:rPr lang="nb-NO" altLang="en-US" sz="1600"/>
              <a:t>A mobile may in UMTS spend a large part of the connection time in soft handover</a:t>
            </a:r>
          </a:p>
          <a:p>
            <a:pPr lvl="1"/>
            <a:r>
              <a:rPr lang="nb-NO" altLang="en-US" sz="1600"/>
              <a:t>Better connection reliability</a:t>
            </a:r>
          </a:p>
          <a:p>
            <a:pPr lvl="1"/>
            <a:endParaRPr lang="nb-NO" altLang="en-US" sz="1600"/>
          </a:p>
          <a:p>
            <a:r>
              <a:rPr lang="nb-NO" altLang="en-US" sz="2000"/>
              <a:t>More seamless handover</a:t>
            </a:r>
          </a:p>
        </p:txBody>
      </p:sp>
      <p:sp>
        <p:nvSpPr>
          <p:cNvPr id="152582" name="Text Box 6">
            <a:extLst>
              <a:ext uri="{FF2B5EF4-FFF2-40B4-BE49-F238E27FC236}">
                <a16:creationId xmlns:a16="http://schemas.microsoft.com/office/drawing/2014/main" id="{95743607-2789-7D86-E32F-602AEC6338E5}"/>
              </a:ext>
            </a:extLst>
          </p:cNvPr>
          <p:cNvSpPr txBox="1">
            <a:spLocks noChangeArrowheads="1"/>
          </p:cNvSpPr>
          <p:nvPr/>
        </p:nvSpPr>
        <p:spPr bwMode="auto">
          <a:xfrm>
            <a:off x="365125" y="0"/>
            <a:ext cx="4027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b="1">
                <a:solidFill>
                  <a:schemeClr val="hlink"/>
                </a:solidFill>
                <a:latin typeface="Times New Roman" panose="02020603050405020304" pitchFamily="18" charset="0"/>
              </a:rPr>
              <a:t>Handover Approaches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28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28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28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285">
                                            <p:txEl>
                                              <p:pRg st="8" end="8"/>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2528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build="p"/>
    </p:bld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EC3EE4B1-96F5-719D-9BD6-57A0169584E9}"/>
              </a:ext>
            </a:extLst>
          </p:cNvPr>
          <p:cNvSpPr>
            <a:spLocks noGrp="1" noChangeArrowheads="1"/>
          </p:cNvSpPr>
          <p:nvPr>
            <p:ph type="title"/>
          </p:nvPr>
        </p:nvSpPr>
        <p:spPr>
          <a:xfrm>
            <a:off x="457200" y="3048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4627" name="Rectangle 3">
            <a:extLst>
              <a:ext uri="{FF2B5EF4-FFF2-40B4-BE49-F238E27FC236}">
                <a16:creationId xmlns:a16="http://schemas.microsoft.com/office/drawing/2014/main" id="{EC9B2DAF-4F1C-E9D4-C57F-8CD46BF1E395}"/>
              </a:ext>
            </a:extLst>
          </p:cNvPr>
          <p:cNvSpPr>
            <a:spLocks noGrp="1" noChangeArrowheads="1"/>
          </p:cNvSpPr>
          <p:nvPr>
            <p:ph idx="1"/>
          </p:nvPr>
        </p:nvSpPr>
        <p:spPr>
          <a:xfrm>
            <a:off x="685800" y="10668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54628" name="Rectangle 4">
            <a:extLst>
              <a:ext uri="{FF2B5EF4-FFF2-40B4-BE49-F238E27FC236}">
                <a16:creationId xmlns:a16="http://schemas.microsoft.com/office/drawing/2014/main" id="{D58F8C79-3F39-B35B-2E59-49BF4B648402}"/>
              </a:ext>
            </a:extLst>
          </p:cNvPr>
          <p:cNvSpPr>
            <a:spLocks noChangeArrowheads="1"/>
          </p:cNvSpPr>
          <p:nvPr/>
        </p:nvSpPr>
        <p:spPr bwMode="auto">
          <a:xfrm>
            <a:off x="1474788" y="2625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12645" name="Rectangle 5">
            <a:extLst>
              <a:ext uri="{FF2B5EF4-FFF2-40B4-BE49-F238E27FC236}">
                <a16:creationId xmlns:a16="http://schemas.microsoft.com/office/drawing/2014/main" id="{442E9C9B-DE12-7DA3-552E-69CA890C838A}"/>
              </a:ext>
            </a:extLst>
          </p:cNvPr>
          <p:cNvSpPr>
            <a:spLocks noChangeArrowheads="1"/>
          </p:cNvSpPr>
          <p:nvPr/>
        </p:nvSpPr>
        <p:spPr bwMode="auto">
          <a:xfrm>
            <a:off x="901700" y="1327150"/>
            <a:ext cx="7175500" cy="408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Soft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MU sends a pilot </a:t>
            </a:r>
            <a:r>
              <a:rPr lang="en-US" altLang="en-US" sz="2400" b="1" i="1">
                <a:solidFill>
                  <a:srgbClr val="CC0000"/>
                </a:solidFill>
                <a:latin typeface="Times New Roman" panose="02020603050405020304" pitchFamily="18" charset="0"/>
              </a:rPr>
              <a:t>strength measurement</a:t>
            </a:r>
            <a:r>
              <a:rPr lang="en-US" altLang="en-US" sz="2400" b="1">
                <a:solidFill>
                  <a:schemeClr val="tx2"/>
                </a:solidFill>
                <a:latin typeface="Times New Roman" panose="02020603050405020304" pitchFamily="18" charset="0"/>
              </a:rPr>
              <a:t> message to the old BS, indicating the new BS to be added.</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The old BS sends a </a:t>
            </a:r>
            <a:r>
              <a:rPr lang="en-US" altLang="en-US" sz="2400" b="1" i="1">
                <a:solidFill>
                  <a:srgbClr val="CC0000"/>
                </a:solidFill>
                <a:latin typeface="Times New Roman" panose="02020603050405020304" pitchFamily="18" charset="0"/>
              </a:rPr>
              <a:t>handoff request</a:t>
            </a:r>
            <a:r>
              <a:rPr lang="en-US" altLang="en-US" sz="2400" b="1">
                <a:solidFill>
                  <a:schemeClr val="tx2"/>
                </a:solidFill>
                <a:latin typeface="Times New Roman" panose="02020603050405020304" pitchFamily="18" charset="0"/>
              </a:rPr>
              <a:t> message to the MSC.  If the MSC accepts the </a:t>
            </a:r>
            <a:r>
              <a:rPr lang="en-US" altLang="en-US" sz="2400" b="1" i="1">
                <a:solidFill>
                  <a:srgbClr val="CC0000"/>
                </a:solidFill>
                <a:latin typeface="Times New Roman" panose="02020603050405020304" pitchFamily="18" charset="0"/>
              </a:rPr>
              <a:t>handoff request</a:t>
            </a:r>
            <a:r>
              <a:rPr lang="en-US" altLang="en-US" sz="2400" b="1">
                <a:solidFill>
                  <a:schemeClr val="tx2"/>
                </a:solidFill>
                <a:latin typeface="Times New Roman" panose="02020603050405020304" pitchFamily="18" charset="0"/>
              </a:rPr>
              <a:t>, it sends a </a:t>
            </a:r>
            <a:r>
              <a:rPr lang="en-US" altLang="en-US" sz="2400" b="1" i="1">
                <a:solidFill>
                  <a:srgbClr val="CC0000"/>
                </a:solidFill>
                <a:latin typeface="Times New Roman" panose="02020603050405020304" pitchFamily="18" charset="0"/>
              </a:rPr>
              <a:t>handoff request</a:t>
            </a:r>
            <a:r>
              <a:rPr lang="en-US" altLang="en-US" sz="2400" b="1">
                <a:solidFill>
                  <a:schemeClr val="tx2"/>
                </a:solidFill>
                <a:latin typeface="Times New Roman" panose="02020603050405020304" pitchFamily="18" charset="0"/>
              </a:rPr>
              <a:t> message to the new BS.</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The BS sends a </a:t>
            </a:r>
            <a:r>
              <a:rPr lang="en-US" altLang="en-US" sz="2400" b="1" i="1">
                <a:solidFill>
                  <a:srgbClr val="CC0000"/>
                </a:solidFill>
                <a:latin typeface="Times New Roman" panose="02020603050405020304" pitchFamily="18" charset="0"/>
              </a:rPr>
              <a:t>null traffic</a:t>
            </a:r>
            <a:r>
              <a:rPr lang="en-US" altLang="en-US" sz="2400" b="1">
                <a:solidFill>
                  <a:schemeClr val="tx2"/>
                </a:solidFill>
                <a:latin typeface="Times New Roman" panose="02020603050405020304" pitchFamily="18" charset="0"/>
              </a:rPr>
              <a:t> message to the MU to prepare the establishment of the communication link.</a:t>
            </a:r>
          </a:p>
        </p:txBody>
      </p:sp>
      <p:sp>
        <p:nvSpPr>
          <p:cNvPr id="154630" name="Line 6">
            <a:extLst>
              <a:ext uri="{FF2B5EF4-FFF2-40B4-BE49-F238E27FC236}">
                <a16:creationId xmlns:a16="http://schemas.microsoft.com/office/drawing/2014/main" id="{6FE3C322-0178-BA88-916F-2841A7026A6E}"/>
              </a:ext>
            </a:extLst>
          </p:cNvPr>
          <p:cNvSpPr>
            <a:spLocks noChangeShapeType="1"/>
          </p:cNvSpPr>
          <p:nvPr/>
        </p:nvSpPr>
        <p:spPr bwMode="auto">
          <a:xfrm>
            <a:off x="381000" y="12192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26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1264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1126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26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build="p" autoUpdateAnimBg="0"/>
    </p:bld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EE48DB0D-C89F-EE61-4DD7-F1DFA2741EE8}"/>
              </a:ext>
            </a:extLst>
          </p:cNvPr>
          <p:cNvSpPr>
            <a:spLocks noGrp="1" noChangeArrowheads="1"/>
          </p:cNvSpPr>
          <p:nvPr>
            <p:ph type="title"/>
          </p:nvPr>
        </p:nvSpPr>
        <p:spPr>
          <a:xfrm>
            <a:off x="5334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5651" name="Rectangle 3">
            <a:extLst>
              <a:ext uri="{FF2B5EF4-FFF2-40B4-BE49-F238E27FC236}">
                <a16:creationId xmlns:a16="http://schemas.microsoft.com/office/drawing/2014/main" id="{5CC48241-29D8-AACB-F9DE-EB7E138A3E31}"/>
              </a:ext>
            </a:extLst>
          </p:cNvPr>
          <p:cNvSpPr>
            <a:spLocks noGrp="1" noChangeArrowheads="1"/>
          </p:cNvSpPr>
          <p:nvPr>
            <p:ph idx="1"/>
          </p:nvPr>
        </p:nvSpPr>
        <p:spPr>
          <a:xfrm>
            <a:off x="762000" y="17653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55652" name="Rectangle 4">
            <a:extLst>
              <a:ext uri="{FF2B5EF4-FFF2-40B4-BE49-F238E27FC236}">
                <a16:creationId xmlns:a16="http://schemas.microsoft.com/office/drawing/2014/main" id="{391FE212-D6A1-14A3-D512-8769018C0DB1}"/>
              </a:ext>
            </a:extLst>
          </p:cNvPr>
          <p:cNvSpPr>
            <a:spLocks noChangeArrowheads="1"/>
          </p:cNvSpPr>
          <p:nvPr/>
        </p:nvSpPr>
        <p:spPr bwMode="auto">
          <a:xfrm>
            <a:off x="15509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13669" name="Rectangle 5">
            <a:extLst>
              <a:ext uri="{FF2B5EF4-FFF2-40B4-BE49-F238E27FC236}">
                <a16:creationId xmlns:a16="http://schemas.microsoft.com/office/drawing/2014/main" id="{BC431BBA-9BC0-F5C5-5ECA-6E346A19EC50}"/>
              </a:ext>
            </a:extLst>
          </p:cNvPr>
          <p:cNvSpPr>
            <a:spLocks noChangeArrowheads="1"/>
          </p:cNvSpPr>
          <p:nvPr/>
        </p:nvSpPr>
        <p:spPr bwMode="auto">
          <a:xfrm>
            <a:off x="977900" y="2133600"/>
            <a:ext cx="71755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Soft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4"/>
            </a:pPr>
            <a:r>
              <a:rPr lang="en-US" altLang="en-US" sz="2400" b="1">
                <a:solidFill>
                  <a:schemeClr val="tx2"/>
                </a:solidFill>
                <a:latin typeface="Times New Roman" panose="02020603050405020304" pitchFamily="18" charset="0"/>
              </a:rPr>
              <a:t>The new BS sends a </a:t>
            </a:r>
            <a:r>
              <a:rPr lang="en-US" altLang="en-US" sz="2400" b="1" i="1">
                <a:solidFill>
                  <a:srgbClr val="CC0000"/>
                </a:solidFill>
                <a:latin typeface="Times New Roman" panose="02020603050405020304" pitchFamily="18" charset="0"/>
              </a:rPr>
              <a:t>join request</a:t>
            </a:r>
            <a:r>
              <a:rPr lang="en-US" altLang="en-US" sz="2400" b="1">
                <a:solidFill>
                  <a:schemeClr val="tx2"/>
                </a:solidFill>
                <a:latin typeface="Times New Roman" panose="02020603050405020304" pitchFamily="18" charset="0"/>
              </a:rPr>
              <a:t> message to the MSC.  The MSC bridges the connection for the two BSs, so that the handoff can be processed without breaking the connection.</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4"/>
            </a:pPr>
            <a:r>
              <a:rPr lang="en-US" altLang="en-US" sz="2400" b="1">
                <a:solidFill>
                  <a:schemeClr val="tx2"/>
                </a:solidFill>
                <a:latin typeface="Times New Roman" panose="02020603050405020304" pitchFamily="18" charset="0"/>
              </a:rPr>
              <a:t>The new BS sends a </a:t>
            </a:r>
            <a:r>
              <a:rPr lang="en-US" altLang="en-US" sz="2400" b="1" i="1">
                <a:solidFill>
                  <a:srgbClr val="CC0000"/>
                </a:solidFill>
                <a:latin typeface="Times New Roman" panose="02020603050405020304" pitchFamily="18" charset="0"/>
              </a:rPr>
              <a:t>handoff ack</a:t>
            </a:r>
            <a:r>
              <a:rPr lang="en-US" altLang="en-US" sz="2400" b="1">
                <a:solidFill>
                  <a:schemeClr val="tx2"/>
                </a:solidFill>
                <a:latin typeface="Times New Roman" panose="02020603050405020304" pitchFamily="18" charset="0"/>
              </a:rPr>
              <a:t> message to the old BS via the MSC.  The old BS instructs the MU to add a link to the new BS by exchanging the </a:t>
            </a:r>
            <a:r>
              <a:rPr lang="en-US" altLang="en-US" sz="2400" b="1" i="1">
                <a:solidFill>
                  <a:srgbClr val="CC0000"/>
                </a:solidFill>
                <a:latin typeface="Times New Roman" panose="02020603050405020304" pitchFamily="18" charset="0"/>
              </a:rPr>
              <a:t>handoff command</a:t>
            </a:r>
            <a:r>
              <a:rPr lang="en-US" altLang="en-US" sz="2400" b="1">
                <a:solidFill>
                  <a:schemeClr val="tx2"/>
                </a:solidFill>
                <a:latin typeface="Times New Roman" panose="02020603050405020304" pitchFamily="18" charset="0"/>
              </a:rPr>
              <a:t> and </a:t>
            </a:r>
            <a:r>
              <a:rPr lang="en-US" altLang="en-US" sz="2400" b="1" i="1">
                <a:solidFill>
                  <a:srgbClr val="CC0000"/>
                </a:solidFill>
                <a:latin typeface="Times New Roman" panose="02020603050405020304" pitchFamily="18" charset="0"/>
              </a:rPr>
              <a:t>handoff complete</a:t>
            </a:r>
            <a:r>
              <a:rPr lang="en-US" altLang="en-US" sz="2400" b="1">
                <a:solidFill>
                  <a:schemeClr val="tx2"/>
                </a:solidFill>
                <a:latin typeface="Times New Roman" panose="02020603050405020304" pitchFamily="18" charset="0"/>
              </a:rPr>
              <a:t> messages.</a:t>
            </a:r>
          </a:p>
        </p:txBody>
      </p:sp>
      <p:sp>
        <p:nvSpPr>
          <p:cNvPr id="155654" name="Line 6">
            <a:extLst>
              <a:ext uri="{FF2B5EF4-FFF2-40B4-BE49-F238E27FC236}">
                <a16:creationId xmlns:a16="http://schemas.microsoft.com/office/drawing/2014/main" id="{EC8E78F7-DC9C-5D01-B26F-7A5A638D1DF5}"/>
              </a:ext>
            </a:extLst>
          </p:cNvPr>
          <p:cNvSpPr>
            <a:spLocks noChangeShapeType="1"/>
          </p:cNvSpPr>
          <p:nvPr/>
        </p:nvSpPr>
        <p:spPr bwMode="auto">
          <a:xfrm>
            <a:off x="4572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36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136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1136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FF904495-69AF-C3A4-1B8B-D7E693D58A31}"/>
              </a:ext>
            </a:extLst>
          </p:cNvPr>
          <p:cNvSpPr>
            <a:spLocks noGrp="1" noChangeArrowheads="1"/>
          </p:cNvSpPr>
          <p:nvPr>
            <p:ph type="title"/>
          </p:nvPr>
        </p:nvSpPr>
        <p:spPr>
          <a:xfrm>
            <a:off x="7620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6675" name="Rectangle 3">
            <a:extLst>
              <a:ext uri="{FF2B5EF4-FFF2-40B4-BE49-F238E27FC236}">
                <a16:creationId xmlns:a16="http://schemas.microsoft.com/office/drawing/2014/main" id="{D96E79F8-7416-E394-52C3-A243110E6ED3}"/>
              </a:ext>
            </a:extLst>
          </p:cNvPr>
          <p:cNvSpPr>
            <a:spLocks noGrp="1" noChangeArrowheads="1"/>
          </p:cNvSpPr>
          <p:nvPr>
            <p:ph idx="1"/>
          </p:nvPr>
        </p:nvSpPr>
        <p:spPr>
          <a:xfrm>
            <a:off x="990600" y="17653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56676" name="Rectangle 4">
            <a:extLst>
              <a:ext uri="{FF2B5EF4-FFF2-40B4-BE49-F238E27FC236}">
                <a16:creationId xmlns:a16="http://schemas.microsoft.com/office/drawing/2014/main" id="{7CBA65CF-9B03-7038-0757-ABB982A3C651}"/>
              </a:ext>
            </a:extLst>
          </p:cNvPr>
          <p:cNvSpPr>
            <a:spLocks noChangeArrowheads="1"/>
          </p:cNvSpPr>
          <p:nvPr/>
        </p:nvSpPr>
        <p:spPr bwMode="auto">
          <a:xfrm>
            <a:off x="17795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14693" name="Rectangle 5">
            <a:extLst>
              <a:ext uri="{FF2B5EF4-FFF2-40B4-BE49-F238E27FC236}">
                <a16:creationId xmlns:a16="http://schemas.microsoft.com/office/drawing/2014/main" id="{ED8D9D66-236D-11E3-40DA-FEF36FE4D468}"/>
              </a:ext>
            </a:extLst>
          </p:cNvPr>
          <p:cNvSpPr>
            <a:spLocks noChangeArrowheads="1"/>
          </p:cNvSpPr>
          <p:nvPr/>
        </p:nvSpPr>
        <p:spPr bwMode="auto">
          <a:xfrm>
            <a:off x="1206500" y="2209800"/>
            <a:ext cx="71755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Soft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6"/>
            </a:pPr>
            <a:r>
              <a:rPr lang="en-US" altLang="en-US" sz="2400" b="1">
                <a:solidFill>
                  <a:schemeClr val="tx2"/>
                </a:solidFill>
                <a:latin typeface="Times New Roman" panose="02020603050405020304" pitchFamily="18" charset="0"/>
              </a:rPr>
              <a:t>The old BS and the MSC conclude this procedure by exchanging the required handoff information.  The quality of the new link is guaranteed by the exchange of the </a:t>
            </a:r>
            <a:r>
              <a:rPr lang="en-US" altLang="en-US" sz="2400" b="1" i="1">
                <a:solidFill>
                  <a:srgbClr val="CC0000"/>
                </a:solidFill>
                <a:latin typeface="Times New Roman" panose="02020603050405020304" pitchFamily="18" charset="0"/>
              </a:rPr>
              <a:t>pilot measurement request</a:t>
            </a:r>
            <a:r>
              <a:rPr lang="en-US" altLang="en-US" sz="2400" b="1">
                <a:solidFill>
                  <a:schemeClr val="tx2"/>
                </a:solidFill>
                <a:latin typeface="Times New Roman" panose="02020603050405020304" pitchFamily="18" charset="0"/>
              </a:rPr>
              <a:t> and the </a:t>
            </a:r>
            <a:r>
              <a:rPr lang="en-US" altLang="en-US" sz="2400" b="1" i="1">
                <a:solidFill>
                  <a:srgbClr val="CC0000"/>
                </a:solidFill>
                <a:latin typeface="Times New Roman" panose="02020603050405020304" pitchFamily="18" charset="0"/>
              </a:rPr>
              <a:t>pilot strength measurement</a:t>
            </a:r>
            <a:r>
              <a:rPr lang="en-US" altLang="en-US" sz="2400" b="1">
                <a:solidFill>
                  <a:schemeClr val="tx2"/>
                </a:solidFill>
                <a:latin typeface="Times New Roman" panose="02020603050405020304" pitchFamily="18" charset="0"/>
              </a:rPr>
              <a:t> message pair between the MU and the new BS.</a:t>
            </a:r>
          </a:p>
        </p:txBody>
      </p:sp>
      <p:sp>
        <p:nvSpPr>
          <p:cNvPr id="156678" name="Line 6">
            <a:extLst>
              <a:ext uri="{FF2B5EF4-FFF2-40B4-BE49-F238E27FC236}">
                <a16:creationId xmlns:a16="http://schemas.microsoft.com/office/drawing/2014/main" id="{9047CE41-44DE-81C8-6A46-EB0A4692E168}"/>
              </a:ext>
            </a:extLst>
          </p:cNvPr>
          <p:cNvSpPr>
            <a:spLocks noChangeShapeType="1"/>
          </p:cNvSpPr>
          <p:nvPr/>
        </p:nvSpPr>
        <p:spPr bwMode="auto">
          <a:xfrm>
            <a:off x="6858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469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1469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6ADCAB23-1B4A-3079-769B-18975418E796}"/>
              </a:ext>
            </a:extLst>
          </p:cNvPr>
          <p:cNvSpPr>
            <a:spLocks noGrp="1" noChangeArrowheads="1"/>
          </p:cNvSpPr>
          <p:nvPr>
            <p:ph type="title"/>
          </p:nvPr>
        </p:nvSpPr>
        <p:spPr/>
        <p:txBody>
          <a:bodyPr/>
          <a:lstStyle/>
          <a:p>
            <a:r>
              <a:rPr lang="en-US" altLang="en-US"/>
              <a:t>4 types of handover</a:t>
            </a:r>
          </a:p>
        </p:txBody>
      </p:sp>
      <p:sp>
        <p:nvSpPr>
          <p:cNvPr id="48132" name="Rectangle 3">
            <a:extLst>
              <a:ext uri="{FF2B5EF4-FFF2-40B4-BE49-F238E27FC236}">
                <a16:creationId xmlns:a16="http://schemas.microsoft.com/office/drawing/2014/main" id="{6902DD1D-FBED-AA4E-2776-DFFD8618497B}"/>
              </a:ext>
            </a:extLst>
          </p:cNvPr>
          <p:cNvSpPr>
            <a:spLocks noChangeArrowheads="1"/>
          </p:cNvSpPr>
          <p:nvPr/>
        </p:nvSpPr>
        <p:spPr bwMode="auto">
          <a:xfrm>
            <a:off x="4610100" y="43434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MSC</a:t>
            </a:r>
          </a:p>
        </p:txBody>
      </p:sp>
      <p:sp>
        <p:nvSpPr>
          <p:cNvPr id="48133" name="Rectangle 4">
            <a:extLst>
              <a:ext uri="{FF2B5EF4-FFF2-40B4-BE49-F238E27FC236}">
                <a16:creationId xmlns:a16="http://schemas.microsoft.com/office/drawing/2014/main" id="{29FB2E21-CEED-A27F-B399-223ADD848BFE}"/>
              </a:ext>
            </a:extLst>
          </p:cNvPr>
          <p:cNvSpPr>
            <a:spLocks noChangeArrowheads="1"/>
          </p:cNvSpPr>
          <p:nvPr/>
        </p:nvSpPr>
        <p:spPr bwMode="auto">
          <a:xfrm>
            <a:off x="5829300" y="43434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MSC</a:t>
            </a:r>
          </a:p>
        </p:txBody>
      </p:sp>
      <p:sp>
        <p:nvSpPr>
          <p:cNvPr id="48134" name="Rectangle 5">
            <a:extLst>
              <a:ext uri="{FF2B5EF4-FFF2-40B4-BE49-F238E27FC236}">
                <a16:creationId xmlns:a16="http://schemas.microsoft.com/office/drawing/2014/main" id="{714E5B21-634F-F79D-817F-6BD74B52C584}"/>
              </a:ext>
            </a:extLst>
          </p:cNvPr>
          <p:cNvSpPr>
            <a:spLocks noChangeArrowheads="1"/>
          </p:cNvSpPr>
          <p:nvPr/>
        </p:nvSpPr>
        <p:spPr bwMode="auto">
          <a:xfrm>
            <a:off x="4610100" y="36576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BSC</a:t>
            </a:r>
          </a:p>
        </p:txBody>
      </p:sp>
      <p:sp>
        <p:nvSpPr>
          <p:cNvPr id="48135" name="Rectangle 6">
            <a:extLst>
              <a:ext uri="{FF2B5EF4-FFF2-40B4-BE49-F238E27FC236}">
                <a16:creationId xmlns:a16="http://schemas.microsoft.com/office/drawing/2014/main" id="{80A575C7-2703-C52D-4D57-1D5E66E7A552}"/>
              </a:ext>
            </a:extLst>
          </p:cNvPr>
          <p:cNvSpPr>
            <a:spLocks noChangeArrowheads="1"/>
          </p:cNvSpPr>
          <p:nvPr/>
        </p:nvSpPr>
        <p:spPr bwMode="auto">
          <a:xfrm>
            <a:off x="5829300" y="36576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BSC</a:t>
            </a:r>
          </a:p>
        </p:txBody>
      </p:sp>
      <p:sp>
        <p:nvSpPr>
          <p:cNvPr id="48136" name="Rectangle 7">
            <a:extLst>
              <a:ext uri="{FF2B5EF4-FFF2-40B4-BE49-F238E27FC236}">
                <a16:creationId xmlns:a16="http://schemas.microsoft.com/office/drawing/2014/main" id="{6585AFEE-777D-B003-94F9-8490646AB5A2}"/>
              </a:ext>
            </a:extLst>
          </p:cNvPr>
          <p:cNvSpPr>
            <a:spLocks noChangeArrowheads="1"/>
          </p:cNvSpPr>
          <p:nvPr/>
        </p:nvSpPr>
        <p:spPr bwMode="auto">
          <a:xfrm>
            <a:off x="3390900" y="36576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BSC</a:t>
            </a:r>
          </a:p>
        </p:txBody>
      </p:sp>
      <p:sp>
        <p:nvSpPr>
          <p:cNvPr id="48137" name="Rectangle 8">
            <a:extLst>
              <a:ext uri="{FF2B5EF4-FFF2-40B4-BE49-F238E27FC236}">
                <a16:creationId xmlns:a16="http://schemas.microsoft.com/office/drawing/2014/main" id="{A1AC648E-DDA1-D051-1A35-3D825738B70E}"/>
              </a:ext>
            </a:extLst>
          </p:cNvPr>
          <p:cNvSpPr>
            <a:spLocks noChangeArrowheads="1"/>
          </p:cNvSpPr>
          <p:nvPr/>
        </p:nvSpPr>
        <p:spPr bwMode="auto">
          <a:xfrm>
            <a:off x="3390900" y="29718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dirty="0">
                <a:solidFill>
                  <a:schemeClr val="bg1">
                    <a:lumMod val="50000"/>
                  </a:schemeClr>
                </a:solidFill>
              </a:rPr>
              <a:t>BTS</a:t>
            </a:r>
          </a:p>
        </p:txBody>
      </p:sp>
      <p:sp>
        <p:nvSpPr>
          <p:cNvPr id="48138" name="Rectangle 9">
            <a:extLst>
              <a:ext uri="{FF2B5EF4-FFF2-40B4-BE49-F238E27FC236}">
                <a16:creationId xmlns:a16="http://schemas.microsoft.com/office/drawing/2014/main" id="{4FCD3137-4034-1CC5-C87A-FC4260075AFA}"/>
              </a:ext>
            </a:extLst>
          </p:cNvPr>
          <p:cNvSpPr>
            <a:spLocks noChangeArrowheads="1"/>
          </p:cNvSpPr>
          <p:nvPr/>
        </p:nvSpPr>
        <p:spPr bwMode="auto">
          <a:xfrm>
            <a:off x="4610100" y="29718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dirty="0">
                <a:solidFill>
                  <a:schemeClr val="bg1">
                    <a:lumMod val="50000"/>
                  </a:schemeClr>
                </a:solidFill>
              </a:rPr>
              <a:t>BTS</a:t>
            </a:r>
          </a:p>
        </p:txBody>
      </p:sp>
      <p:sp>
        <p:nvSpPr>
          <p:cNvPr id="48139" name="Rectangle 10">
            <a:extLst>
              <a:ext uri="{FF2B5EF4-FFF2-40B4-BE49-F238E27FC236}">
                <a16:creationId xmlns:a16="http://schemas.microsoft.com/office/drawing/2014/main" id="{32CCEC17-F74A-B564-185B-7FF8285390A8}"/>
              </a:ext>
            </a:extLst>
          </p:cNvPr>
          <p:cNvSpPr>
            <a:spLocks noChangeArrowheads="1"/>
          </p:cNvSpPr>
          <p:nvPr/>
        </p:nvSpPr>
        <p:spPr bwMode="auto">
          <a:xfrm>
            <a:off x="5829300" y="29718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BTS</a:t>
            </a:r>
          </a:p>
        </p:txBody>
      </p:sp>
      <p:sp>
        <p:nvSpPr>
          <p:cNvPr id="48140" name="Rectangle 11">
            <a:extLst>
              <a:ext uri="{FF2B5EF4-FFF2-40B4-BE49-F238E27FC236}">
                <a16:creationId xmlns:a16="http://schemas.microsoft.com/office/drawing/2014/main" id="{541DD29D-19E4-457C-94B8-B3F3397388C0}"/>
              </a:ext>
            </a:extLst>
          </p:cNvPr>
          <p:cNvSpPr>
            <a:spLocks noChangeArrowheads="1"/>
          </p:cNvSpPr>
          <p:nvPr/>
        </p:nvSpPr>
        <p:spPr bwMode="auto">
          <a:xfrm>
            <a:off x="2171700" y="29718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dirty="0">
                <a:solidFill>
                  <a:schemeClr val="bg1">
                    <a:lumMod val="50000"/>
                  </a:schemeClr>
                </a:solidFill>
              </a:rPr>
              <a:t>BTS</a:t>
            </a:r>
          </a:p>
        </p:txBody>
      </p:sp>
      <p:cxnSp>
        <p:nvCxnSpPr>
          <p:cNvPr id="157708" name="AutoShape 12">
            <a:extLst>
              <a:ext uri="{FF2B5EF4-FFF2-40B4-BE49-F238E27FC236}">
                <a16:creationId xmlns:a16="http://schemas.microsoft.com/office/drawing/2014/main" id="{34B6DF6E-028C-F7C4-9D68-B828A1E35A1D}"/>
              </a:ext>
            </a:extLst>
          </p:cNvPr>
          <p:cNvCxnSpPr>
            <a:cxnSpLocks noChangeShapeType="1"/>
            <a:stCxn id="48132" idx="3"/>
            <a:endCxn id="48133" idx="1"/>
          </p:cNvCxnSpPr>
          <p:nvPr/>
        </p:nvCxnSpPr>
        <p:spPr bwMode="auto">
          <a:xfrm>
            <a:off x="5372100" y="4533900"/>
            <a:ext cx="4572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09" name="AutoShape 13">
            <a:extLst>
              <a:ext uri="{FF2B5EF4-FFF2-40B4-BE49-F238E27FC236}">
                <a16:creationId xmlns:a16="http://schemas.microsoft.com/office/drawing/2014/main" id="{54669480-37FA-7EF0-9A5A-69AEB0505B06}"/>
              </a:ext>
            </a:extLst>
          </p:cNvPr>
          <p:cNvCxnSpPr>
            <a:cxnSpLocks noChangeShapeType="1"/>
            <a:stCxn id="48132" idx="0"/>
            <a:endCxn id="48134" idx="2"/>
          </p:cNvCxnSpPr>
          <p:nvPr/>
        </p:nvCxnSpPr>
        <p:spPr bwMode="auto">
          <a:xfrm rot="-5400000">
            <a:off x="4838700" y="4191000"/>
            <a:ext cx="3048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10" name="AutoShape 14">
            <a:extLst>
              <a:ext uri="{FF2B5EF4-FFF2-40B4-BE49-F238E27FC236}">
                <a16:creationId xmlns:a16="http://schemas.microsoft.com/office/drawing/2014/main" id="{9C73B7B0-87DC-DBF4-41DF-9F2D205C39CF}"/>
              </a:ext>
            </a:extLst>
          </p:cNvPr>
          <p:cNvCxnSpPr>
            <a:cxnSpLocks noChangeShapeType="1"/>
            <a:stCxn id="48132" idx="1"/>
            <a:endCxn id="48136" idx="2"/>
          </p:cNvCxnSpPr>
          <p:nvPr/>
        </p:nvCxnSpPr>
        <p:spPr bwMode="auto">
          <a:xfrm rot="10800000">
            <a:off x="3771900" y="4038600"/>
            <a:ext cx="838200" cy="49530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7711" name="AutoShape 15">
            <a:extLst>
              <a:ext uri="{FF2B5EF4-FFF2-40B4-BE49-F238E27FC236}">
                <a16:creationId xmlns:a16="http://schemas.microsoft.com/office/drawing/2014/main" id="{2F267859-5042-C47E-22AC-A51CBD3173AE}"/>
              </a:ext>
            </a:extLst>
          </p:cNvPr>
          <p:cNvCxnSpPr>
            <a:cxnSpLocks noChangeShapeType="1"/>
            <a:stCxn id="48136" idx="1"/>
            <a:endCxn id="48140" idx="2"/>
          </p:cNvCxnSpPr>
          <p:nvPr/>
        </p:nvCxnSpPr>
        <p:spPr bwMode="auto">
          <a:xfrm rot="10800000">
            <a:off x="2552700" y="3352800"/>
            <a:ext cx="838200" cy="49530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7712" name="AutoShape 16">
            <a:extLst>
              <a:ext uri="{FF2B5EF4-FFF2-40B4-BE49-F238E27FC236}">
                <a16:creationId xmlns:a16="http://schemas.microsoft.com/office/drawing/2014/main" id="{C4F3A030-86EC-1115-8A0F-5CBCB6B94B76}"/>
              </a:ext>
            </a:extLst>
          </p:cNvPr>
          <p:cNvCxnSpPr>
            <a:cxnSpLocks noChangeShapeType="1"/>
            <a:stCxn id="48136" idx="0"/>
            <a:endCxn id="48137" idx="2"/>
          </p:cNvCxnSpPr>
          <p:nvPr/>
        </p:nvCxnSpPr>
        <p:spPr bwMode="auto">
          <a:xfrm rot="-5400000">
            <a:off x="3619500" y="3505200"/>
            <a:ext cx="3048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13" name="AutoShape 17">
            <a:extLst>
              <a:ext uri="{FF2B5EF4-FFF2-40B4-BE49-F238E27FC236}">
                <a16:creationId xmlns:a16="http://schemas.microsoft.com/office/drawing/2014/main" id="{D2C2F62E-0AA3-065A-1BEA-D0707D7F2A6B}"/>
              </a:ext>
            </a:extLst>
          </p:cNvPr>
          <p:cNvCxnSpPr>
            <a:cxnSpLocks noChangeShapeType="1"/>
            <a:stCxn id="48134" idx="0"/>
            <a:endCxn id="48138" idx="2"/>
          </p:cNvCxnSpPr>
          <p:nvPr/>
        </p:nvCxnSpPr>
        <p:spPr bwMode="auto">
          <a:xfrm rot="-5400000">
            <a:off x="4838700" y="3505200"/>
            <a:ext cx="3048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14" name="AutoShape 18">
            <a:extLst>
              <a:ext uri="{FF2B5EF4-FFF2-40B4-BE49-F238E27FC236}">
                <a16:creationId xmlns:a16="http://schemas.microsoft.com/office/drawing/2014/main" id="{76EE2BFA-868F-8C88-B77B-E51929162292}"/>
              </a:ext>
            </a:extLst>
          </p:cNvPr>
          <p:cNvCxnSpPr>
            <a:cxnSpLocks noChangeShapeType="1"/>
            <a:stCxn id="48135" idx="0"/>
            <a:endCxn id="48139" idx="2"/>
          </p:cNvCxnSpPr>
          <p:nvPr/>
        </p:nvCxnSpPr>
        <p:spPr bwMode="auto">
          <a:xfrm rot="-5400000">
            <a:off x="6057900" y="3505200"/>
            <a:ext cx="3048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15" name="AutoShape 19">
            <a:extLst>
              <a:ext uri="{FF2B5EF4-FFF2-40B4-BE49-F238E27FC236}">
                <a16:creationId xmlns:a16="http://schemas.microsoft.com/office/drawing/2014/main" id="{F4BEAD07-33D0-D2CE-CF2C-258ADA6EC237}"/>
              </a:ext>
            </a:extLst>
          </p:cNvPr>
          <p:cNvCxnSpPr>
            <a:cxnSpLocks noChangeShapeType="1"/>
            <a:stCxn id="48133" idx="0"/>
            <a:endCxn id="48135" idx="2"/>
          </p:cNvCxnSpPr>
          <p:nvPr/>
        </p:nvCxnSpPr>
        <p:spPr bwMode="auto">
          <a:xfrm rot="-5400000">
            <a:off x="6057900" y="4191000"/>
            <a:ext cx="3048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16" name="AutoShape 20">
            <a:extLst>
              <a:ext uri="{FF2B5EF4-FFF2-40B4-BE49-F238E27FC236}">
                <a16:creationId xmlns:a16="http://schemas.microsoft.com/office/drawing/2014/main" id="{BFC5EE99-10E2-AB93-4FD8-F949395D3F1B}"/>
              </a:ext>
            </a:extLst>
          </p:cNvPr>
          <p:cNvCxnSpPr>
            <a:cxnSpLocks noChangeShapeType="1"/>
            <a:stCxn id="48133" idx="3"/>
          </p:cNvCxnSpPr>
          <p:nvPr/>
        </p:nvCxnSpPr>
        <p:spPr bwMode="auto">
          <a:xfrm>
            <a:off x="6591300" y="4533900"/>
            <a:ext cx="4572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7717" name="AutoShape 21">
            <a:extLst>
              <a:ext uri="{FF2B5EF4-FFF2-40B4-BE49-F238E27FC236}">
                <a16:creationId xmlns:a16="http://schemas.microsoft.com/office/drawing/2014/main" id="{51816430-7608-CE6A-D476-AB936B642C48}"/>
              </a:ext>
            </a:extLst>
          </p:cNvPr>
          <p:cNvSpPr>
            <a:spLocks noChangeArrowheads="1"/>
          </p:cNvSpPr>
          <p:nvPr/>
        </p:nvSpPr>
        <p:spPr bwMode="auto">
          <a:xfrm>
            <a:off x="1981200" y="1755775"/>
            <a:ext cx="1143000" cy="989013"/>
          </a:xfrm>
          <a:prstGeom prst="hexagon">
            <a:avLst>
              <a:gd name="adj" fmla="val 28892"/>
              <a:gd name="vf" fmla="val 115470"/>
            </a:avLst>
          </a:prstGeom>
          <a:solidFill>
            <a:srgbClr val="01FFB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57718" name="AutoShape 22">
            <a:extLst>
              <a:ext uri="{FF2B5EF4-FFF2-40B4-BE49-F238E27FC236}">
                <a16:creationId xmlns:a16="http://schemas.microsoft.com/office/drawing/2014/main" id="{9D5810E0-E7A2-1AAB-CE9C-BCC204456C64}"/>
              </a:ext>
            </a:extLst>
          </p:cNvPr>
          <p:cNvSpPr>
            <a:spLocks noChangeArrowheads="1"/>
          </p:cNvSpPr>
          <p:nvPr/>
        </p:nvSpPr>
        <p:spPr bwMode="auto">
          <a:xfrm>
            <a:off x="3200400" y="1755775"/>
            <a:ext cx="1143000" cy="989013"/>
          </a:xfrm>
          <a:prstGeom prst="hexagon">
            <a:avLst>
              <a:gd name="adj" fmla="val 28892"/>
              <a:gd name="vf" fmla="val 115470"/>
            </a:avLst>
          </a:prstGeom>
          <a:solidFill>
            <a:srgbClr val="01FFB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57719" name="AutoShape 23">
            <a:extLst>
              <a:ext uri="{FF2B5EF4-FFF2-40B4-BE49-F238E27FC236}">
                <a16:creationId xmlns:a16="http://schemas.microsoft.com/office/drawing/2014/main" id="{8B41B5C8-7871-318C-5A4C-F04148517848}"/>
              </a:ext>
            </a:extLst>
          </p:cNvPr>
          <p:cNvSpPr>
            <a:spLocks noChangeArrowheads="1"/>
          </p:cNvSpPr>
          <p:nvPr/>
        </p:nvSpPr>
        <p:spPr bwMode="auto">
          <a:xfrm>
            <a:off x="4419600" y="1755775"/>
            <a:ext cx="1143000" cy="989013"/>
          </a:xfrm>
          <a:prstGeom prst="hexagon">
            <a:avLst>
              <a:gd name="adj" fmla="val 28892"/>
              <a:gd name="vf" fmla="val 115470"/>
            </a:avLst>
          </a:prstGeom>
          <a:solidFill>
            <a:srgbClr val="01FFB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57720" name="AutoShape 24">
            <a:extLst>
              <a:ext uri="{FF2B5EF4-FFF2-40B4-BE49-F238E27FC236}">
                <a16:creationId xmlns:a16="http://schemas.microsoft.com/office/drawing/2014/main" id="{D9B0AFA0-C299-25E7-6FDF-37C55E4434D0}"/>
              </a:ext>
            </a:extLst>
          </p:cNvPr>
          <p:cNvSpPr>
            <a:spLocks noChangeArrowheads="1"/>
          </p:cNvSpPr>
          <p:nvPr/>
        </p:nvSpPr>
        <p:spPr bwMode="auto">
          <a:xfrm>
            <a:off x="5638800" y="1755775"/>
            <a:ext cx="1143000" cy="989013"/>
          </a:xfrm>
          <a:prstGeom prst="hexagon">
            <a:avLst>
              <a:gd name="adj" fmla="val 28892"/>
              <a:gd name="vf" fmla="val 115470"/>
            </a:avLst>
          </a:prstGeom>
          <a:solidFill>
            <a:srgbClr val="01FFB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cxnSp>
        <p:nvCxnSpPr>
          <p:cNvPr id="157721" name="AutoShape 25">
            <a:extLst>
              <a:ext uri="{FF2B5EF4-FFF2-40B4-BE49-F238E27FC236}">
                <a16:creationId xmlns:a16="http://schemas.microsoft.com/office/drawing/2014/main" id="{3EE00A1D-370C-2372-CBDD-50D0E8294674}"/>
              </a:ext>
            </a:extLst>
          </p:cNvPr>
          <p:cNvCxnSpPr>
            <a:cxnSpLocks noChangeShapeType="1"/>
            <a:stCxn id="48140" idx="0"/>
          </p:cNvCxnSpPr>
          <p:nvPr/>
        </p:nvCxnSpPr>
        <p:spPr bwMode="auto">
          <a:xfrm flipH="1" flipV="1">
            <a:off x="2546350" y="2251075"/>
            <a:ext cx="6350" cy="720725"/>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7722" name="AutoShape 26">
            <a:extLst>
              <a:ext uri="{FF2B5EF4-FFF2-40B4-BE49-F238E27FC236}">
                <a16:creationId xmlns:a16="http://schemas.microsoft.com/office/drawing/2014/main" id="{9A3B4C24-29DB-6559-FF49-1F9B1C5CBF30}"/>
              </a:ext>
            </a:extLst>
          </p:cNvPr>
          <p:cNvCxnSpPr>
            <a:cxnSpLocks noChangeShapeType="1"/>
            <a:stCxn id="48137" idx="0"/>
          </p:cNvCxnSpPr>
          <p:nvPr/>
        </p:nvCxnSpPr>
        <p:spPr bwMode="auto">
          <a:xfrm flipH="1" flipV="1">
            <a:off x="3765550" y="2251075"/>
            <a:ext cx="6350" cy="720725"/>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7723" name="AutoShape 27">
            <a:extLst>
              <a:ext uri="{FF2B5EF4-FFF2-40B4-BE49-F238E27FC236}">
                <a16:creationId xmlns:a16="http://schemas.microsoft.com/office/drawing/2014/main" id="{B5168E85-545E-2A58-F9E1-B4DB56CA032C}"/>
              </a:ext>
            </a:extLst>
          </p:cNvPr>
          <p:cNvCxnSpPr>
            <a:cxnSpLocks noChangeShapeType="1"/>
            <a:stCxn id="48138" idx="0"/>
          </p:cNvCxnSpPr>
          <p:nvPr/>
        </p:nvCxnSpPr>
        <p:spPr bwMode="auto">
          <a:xfrm flipH="1" flipV="1">
            <a:off x="4984750" y="2251075"/>
            <a:ext cx="6350" cy="720725"/>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7724" name="AutoShape 28">
            <a:extLst>
              <a:ext uri="{FF2B5EF4-FFF2-40B4-BE49-F238E27FC236}">
                <a16:creationId xmlns:a16="http://schemas.microsoft.com/office/drawing/2014/main" id="{7556EFBD-D5EA-31E1-6A80-1EC319A6F13E}"/>
              </a:ext>
            </a:extLst>
          </p:cNvPr>
          <p:cNvCxnSpPr>
            <a:cxnSpLocks noChangeShapeType="1"/>
            <a:stCxn id="48139" idx="0"/>
          </p:cNvCxnSpPr>
          <p:nvPr/>
        </p:nvCxnSpPr>
        <p:spPr bwMode="auto">
          <a:xfrm flipH="1" flipV="1">
            <a:off x="6203950" y="2251075"/>
            <a:ext cx="6350" cy="720725"/>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48158" name="Oval 29">
            <a:extLst>
              <a:ext uri="{FF2B5EF4-FFF2-40B4-BE49-F238E27FC236}">
                <a16:creationId xmlns:a16="http://schemas.microsoft.com/office/drawing/2014/main" id="{4BC68CAC-EDA4-7EF1-4D97-32BE16D86678}"/>
              </a:ext>
            </a:extLst>
          </p:cNvPr>
          <p:cNvSpPr>
            <a:spLocks noChangeArrowheads="1"/>
          </p:cNvSpPr>
          <p:nvPr/>
        </p:nvSpPr>
        <p:spPr bwMode="auto">
          <a:xfrm>
            <a:off x="2209800" y="1828800"/>
            <a:ext cx="381000" cy="381000"/>
          </a:xfrm>
          <a:prstGeom prst="ellipse">
            <a:avLst/>
          </a:prstGeom>
          <a:solidFill>
            <a:srgbClr val="DADAF6"/>
          </a:solidFill>
          <a:ln w="9525">
            <a:solidFill>
              <a:schemeClr val="tx1"/>
            </a:solidFill>
            <a:round/>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a:t>
            </a:r>
          </a:p>
        </p:txBody>
      </p:sp>
      <p:sp>
        <p:nvSpPr>
          <p:cNvPr id="48159" name="Oval 30">
            <a:extLst>
              <a:ext uri="{FF2B5EF4-FFF2-40B4-BE49-F238E27FC236}">
                <a16:creationId xmlns:a16="http://schemas.microsoft.com/office/drawing/2014/main" id="{93D16D0A-7674-6744-D605-FE44A42E69D1}"/>
              </a:ext>
            </a:extLst>
          </p:cNvPr>
          <p:cNvSpPr>
            <a:spLocks noChangeArrowheads="1"/>
          </p:cNvSpPr>
          <p:nvPr/>
        </p:nvSpPr>
        <p:spPr bwMode="auto">
          <a:xfrm>
            <a:off x="3429000" y="1828800"/>
            <a:ext cx="381000" cy="381000"/>
          </a:xfrm>
          <a:prstGeom prst="ellipse">
            <a:avLst/>
          </a:prstGeom>
          <a:solidFill>
            <a:srgbClr val="DADAF6"/>
          </a:solidFill>
          <a:ln w="9525">
            <a:solidFill>
              <a:schemeClr val="tx1"/>
            </a:solidFill>
            <a:round/>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a:t>
            </a:r>
          </a:p>
        </p:txBody>
      </p:sp>
      <p:sp>
        <p:nvSpPr>
          <p:cNvPr id="48160" name="Oval 31">
            <a:extLst>
              <a:ext uri="{FF2B5EF4-FFF2-40B4-BE49-F238E27FC236}">
                <a16:creationId xmlns:a16="http://schemas.microsoft.com/office/drawing/2014/main" id="{871AD18D-7ABA-C877-8432-75F1F5419F0C}"/>
              </a:ext>
            </a:extLst>
          </p:cNvPr>
          <p:cNvSpPr>
            <a:spLocks noChangeArrowheads="1"/>
          </p:cNvSpPr>
          <p:nvPr/>
        </p:nvSpPr>
        <p:spPr bwMode="auto">
          <a:xfrm>
            <a:off x="4648200" y="1828800"/>
            <a:ext cx="381000" cy="381000"/>
          </a:xfrm>
          <a:prstGeom prst="ellipse">
            <a:avLst/>
          </a:prstGeom>
          <a:solidFill>
            <a:srgbClr val="DADAF6"/>
          </a:solidFill>
          <a:ln w="9525">
            <a:solidFill>
              <a:schemeClr val="tx1"/>
            </a:solidFill>
            <a:round/>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a:t>
            </a:r>
          </a:p>
        </p:txBody>
      </p:sp>
      <p:sp>
        <p:nvSpPr>
          <p:cNvPr id="48161" name="Oval 32">
            <a:extLst>
              <a:ext uri="{FF2B5EF4-FFF2-40B4-BE49-F238E27FC236}">
                <a16:creationId xmlns:a16="http://schemas.microsoft.com/office/drawing/2014/main" id="{F2E8CA26-4A31-9211-860C-540DE85D06E0}"/>
              </a:ext>
            </a:extLst>
          </p:cNvPr>
          <p:cNvSpPr>
            <a:spLocks noChangeArrowheads="1"/>
          </p:cNvSpPr>
          <p:nvPr/>
        </p:nvSpPr>
        <p:spPr bwMode="auto">
          <a:xfrm>
            <a:off x="5867400" y="1828800"/>
            <a:ext cx="381000" cy="381000"/>
          </a:xfrm>
          <a:prstGeom prst="ellipse">
            <a:avLst/>
          </a:prstGeom>
          <a:solidFill>
            <a:srgbClr val="DADAF6"/>
          </a:solidFill>
          <a:ln w="9525">
            <a:solidFill>
              <a:schemeClr val="tx1"/>
            </a:solidFill>
            <a:round/>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a:t>
            </a:r>
          </a:p>
        </p:txBody>
      </p:sp>
      <p:cxnSp>
        <p:nvCxnSpPr>
          <p:cNvPr id="157729" name="AutoShape 33">
            <a:extLst>
              <a:ext uri="{FF2B5EF4-FFF2-40B4-BE49-F238E27FC236}">
                <a16:creationId xmlns:a16="http://schemas.microsoft.com/office/drawing/2014/main" id="{363D41DE-6DE0-A04E-8A86-F72092363EAF}"/>
              </a:ext>
            </a:extLst>
          </p:cNvPr>
          <p:cNvCxnSpPr>
            <a:cxnSpLocks noChangeShapeType="1"/>
            <a:stCxn id="48158" idx="0"/>
            <a:endCxn id="48159" idx="0"/>
          </p:cNvCxnSpPr>
          <p:nvPr/>
        </p:nvCxnSpPr>
        <p:spPr bwMode="auto">
          <a:xfrm rot="5400000" flipV="1">
            <a:off x="3009106" y="1219994"/>
            <a:ext cx="1588" cy="1219200"/>
          </a:xfrm>
          <a:prstGeom prst="curvedConnector3">
            <a:avLst>
              <a:gd name="adj1" fmla="val -14400005"/>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157730" name="AutoShape 34">
            <a:extLst>
              <a:ext uri="{FF2B5EF4-FFF2-40B4-BE49-F238E27FC236}">
                <a16:creationId xmlns:a16="http://schemas.microsoft.com/office/drawing/2014/main" id="{2CB32A56-D624-B380-A27F-ACBE5A57B79F}"/>
              </a:ext>
            </a:extLst>
          </p:cNvPr>
          <p:cNvCxnSpPr>
            <a:cxnSpLocks noChangeShapeType="1"/>
            <a:stCxn id="48158" idx="0"/>
            <a:endCxn id="48160" idx="0"/>
          </p:cNvCxnSpPr>
          <p:nvPr/>
        </p:nvCxnSpPr>
        <p:spPr bwMode="auto">
          <a:xfrm rot="5400000" flipV="1">
            <a:off x="3618706" y="610394"/>
            <a:ext cx="1588" cy="2438400"/>
          </a:xfrm>
          <a:prstGeom prst="curvedConnector3">
            <a:avLst>
              <a:gd name="adj1" fmla="val -22100009"/>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157731" name="AutoShape 35">
            <a:extLst>
              <a:ext uri="{FF2B5EF4-FFF2-40B4-BE49-F238E27FC236}">
                <a16:creationId xmlns:a16="http://schemas.microsoft.com/office/drawing/2014/main" id="{FBF53730-4DC8-0531-FA97-AD0F1E795EEB}"/>
              </a:ext>
            </a:extLst>
          </p:cNvPr>
          <p:cNvCxnSpPr>
            <a:cxnSpLocks noChangeShapeType="1"/>
            <a:stCxn id="48158" idx="0"/>
            <a:endCxn id="48161" idx="0"/>
          </p:cNvCxnSpPr>
          <p:nvPr/>
        </p:nvCxnSpPr>
        <p:spPr bwMode="auto">
          <a:xfrm rot="5400000" flipV="1">
            <a:off x="4228306" y="794"/>
            <a:ext cx="1588" cy="3657600"/>
          </a:xfrm>
          <a:prstGeom prst="curvedConnector3">
            <a:avLst>
              <a:gd name="adj1" fmla="val -29100009"/>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157732" name="AutoShape 36">
            <a:extLst>
              <a:ext uri="{FF2B5EF4-FFF2-40B4-BE49-F238E27FC236}">
                <a16:creationId xmlns:a16="http://schemas.microsoft.com/office/drawing/2014/main" id="{E130412B-3EA1-992C-E9B9-36C2EA11CB38}"/>
              </a:ext>
            </a:extLst>
          </p:cNvPr>
          <p:cNvCxnSpPr>
            <a:cxnSpLocks noChangeShapeType="1"/>
            <a:stCxn id="48158" idx="0"/>
            <a:endCxn id="48158" idx="2"/>
          </p:cNvCxnSpPr>
          <p:nvPr/>
        </p:nvCxnSpPr>
        <p:spPr bwMode="auto">
          <a:xfrm rot="-5400000" flipH="1" flipV="1">
            <a:off x="2209800" y="1828800"/>
            <a:ext cx="190500" cy="190500"/>
          </a:xfrm>
          <a:prstGeom prst="curvedConnector4">
            <a:avLst>
              <a:gd name="adj1" fmla="val -120000"/>
              <a:gd name="adj2" fmla="val 220000"/>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157733" name="Text Box 37">
            <a:extLst>
              <a:ext uri="{FF2B5EF4-FFF2-40B4-BE49-F238E27FC236}">
                <a16:creationId xmlns:a16="http://schemas.microsoft.com/office/drawing/2014/main" id="{C7BE446E-174C-4976-5D16-B1FDF2D819BF}"/>
              </a:ext>
            </a:extLst>
          </p:cNvPr>
          <p:cNvSpPr txBox="1">
            <a:spLocks noChangeArrowheads="1"/>
          </p:cNvSpPr>
          <p:nvPr/>
        </p:nvSpPr>
        <p:spPr bwMode="auto">
          <a:xfrm>
            <a:off x="1905000" y="1295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1</a:t>
            </a:r>
          </a:p>
        </p:txBody>
      </p:sp>
      <p:sp>
        <p:nvSpPr>
          <p:cNvPr id="157734" name="Text Box 38">
            <a:extLst>
              <a:ext uri="{FF2B5EF4-FFF2-40B4-BE49-F238E27FC236}">
                <a16:creationId xmlns:a16="http://schemas.microsoft.com/office/drawing/2014/main" id="{B3F7B6CD-642C-C45B-6828-8360ABBE119E}"/>
              </a:ext>
            </a:extLst>
          </p:cNvPr>
          <p:cNvSpPr txBox="1">
            <a:spLocks noChangeArrowheads="1"/>
          </p:cNvSpPr>
          <p:nvPr/>
        </p:nvSpPr>
        <p:spPr bwMode="auto">
          <a:xfrm>
            <a:off x="3505200" y="1447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2</a:t>
            </a:r>
          </a:p>
        </p:txBody>
      </p:sp>
      <p:sp>
        <p:nvSpPr>
          <p:cNvPr id="157735" name="Text Box 39">
            <a:extLst>
              <a:ext uri="{FF2B5EF4-FFF2-40B4-BE49-F238E27FC236}">
                <a16:creationId xmlns:a16="http://schemas.microsoft.com/office/drawing/2014/main" id="{62C16D64-3D4A-E2C3-E039-FE2DD24DC4F7}"/>
              </a:ext>
            </a:extLst>
          </p:cNvPr>
          <p:cNvSpPr txBox="1">
            <a:spLocks noChangeArrowheads="1"/>
          </p:cNvSpPr>
          <p:nvPr/>
        </p:nvSpPr>
        <p:spPr bwMode="auto">
          <a:xfrm>
            <a:off x="4724400" y="1447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3</a:t>
            </a:r>
          </a:p>
        </p:txBody>
      </p:sp>
      <p:sp>
        <p:nvSpPr>
          <p:cNvPr id="157736" name="Text Box 40">
            <a:extLst>
              <a:ext uri="{FF2B5EF4-FFF2-40B4-BE49-F238E27FC236}">
                <a16:creationId xmlns:a16="http://schemas.microsoft.com/office/drawing/2014/main" id="{E45A957E-6302-A63B-732E-D3F75222BB34}"/>
              </a:ext>
            </a:extLst>
          </p:cNvPr>
          <p:cNvSpPr txBox="1">
            <a:spLocks noChangeArrowheads="1"/>
          </p:cNvSpPr>
          <p:nvPr/>
        </p:nvSpPr>
        <p:spPr bwMode="auto">
          <a:xfrm>
            <a:off x="5943600" y="1447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4</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73906F19-1030-2A14-2838-45362A4386AC}"/>
              </a:ext>
            </a:extLst>
          </p:cNvPr>
          <p:cNvSpPr>
            <a:spLocks noGrp="1" noChangeArrowheads="1"/>
          </p:cNvSpPr>
          <p:nvPr>
            <p:ph type="title"/>
          </p:nvPr>
        </p:nvSpPr>
        <p:spPr>
          <a:xfrm>
            <a:off x="762000" y="609600"/>
            <a:ext cx="79248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56323" name="Rectangle 3">
            <a:extLst>
              <a:ext uri="{FF2B5EF4-FFF2-40B4-BE49-F238E27FC236}">
                <a16:creationId xmlns:a16="http://schemas.microsoft.com/office/drawing/2014/main" id="{AA0D2094-0254-4B56-5EAE-FCA46BE97816}"/>
              </a:ext>
            </a:extLst>
          </p:cNvPr>
          <p:cNvSpPr>
            <a:spLocks noGrp="1" noChangeArrowheads="1"/>
          </p:cNvSpPr>
          <p:nvPr>
            <p:ph idx="1"/>
          </p:nvPr>
        </p:nvSpPr>
        <p:spPr>
          <a:xfrm>
            <a:off x="1600200" y="2819400"/>
            <a:ext cx="5791200" cy="1473200"/>
          </a:xfrm>
        </p:spPr>
        <p:txBody>
          <a:bodyPr/>
          <a:lstStyle/>
          <a:p>
            <a:pPr marL="609600" indent="-609600" algn="just">
              <a:lnSpc>
                <a:spcPct val="125000"/>
              </a:lnSpc>
              <a:buClr>
                <a:srgbClr val="D30909"/>
              </a:buClr>
              <a:buFont typeface="Wingdings" panose="05000000000000000000" pitchFamily="2" charset="2"/>
              <a:buChar char="v"/>
            </a:pPr>
            <a:r>
              <a:rPr lang="en-US" altLang="en-US" sz="2000" b="1">
                <a:solidFill>
                  <a:schemeClr val="tx2"/>
                </a:solidFill>
                <a:cs typeface="Times New Roman" panose="02020603050405020304" pitchFamily="18" charset="0"/>
              </a:rPr>
              <a:t>Mobile-Controlled handoff (MCHO)</a:t>
            </a:r>
          </a:p>
          <a:p>
            <a:pPr marL="609600" indent="-609600" algn="just">
              <a:lnSpc>
                <a:spcPct val="125000"/>
              </a:lnSpc>
              <a:buClr>
                <a:srgbClr val="D30909"/>
              </a:buClr>
              <a:buFont typeface="Wingdings" panose="05000000000000000000" pitchFamily="2" charset="2"/>
              <a:buChar char="v"/>
            </a:pPr>
            <a:r>
              <a:rPr lang="en-US" altLang="en-US" sz="2000" b="1">
                <a:solidFill>
                  <a:schemeClr val="tx2"/>
                </a:solidFill>
                <a:cs typeface="Times New Roman" panose="02020603050405020304" pitchFamily="18" charset="0"/>
              </a:rPr>
              <a:t>Network-Controlled handoff (NCHO)</a:t>
            </a:r>
          </a:p>
          <a:p>
            <a:pPr marL="609600" indent="-609600" algn="just">
              <a:lnSpc>
                <a:spcPct val="125000"/>
              </a:lnSpc>
              <a:buClr>
                <a:srgbClr val="D30909"/>
              </a:buClr>
              <a:buFont typeface="Wingdings" panose="05000000000000000000" pitchFamily="2" charset="2"/>
              <a:buChar char="v"/>
            </a:pPr>
            <a:r>
              <a:rPr lang="en-US" altLang="en-US" sz="2000" b="1">
                <a:solidFill>
                  <a:schemeClr val="tx2"/>
                </a:solidFill>
                <a:cs typeface="Times New Roman" panose="02020603050405020304" pitchFamily="18" charset="0"/>
              </a:rPr>
              <a:t>Mobile-Assisted handoff (MAHO)</a:t>
            </a:r>
            <a:endParaRPr lang="en-US" altLang="en-US" sz="2000" b="1">
              <a:solidFill>
                <a:srgbClr val="003399"/>
              </a:solidFill>
            </a:endParaRPr>
          </a:p>
        </p:txBody>
      </p:sp>
      <p:sp>
        <p:nvSpPr>
          <p:cNvPr id="158724" name="Rectangle 7">
            <a:extLst>
              <a:ext uri="{FF2B5EF4-FFF2-40B4-BE49-F238E27FC236}">
                <a16:creationId xmlns:a16="http://schemas.microsoft.com/office/drawing/2014/main" id="{C3B20C0E-E25E-4651-6BF4-2AE3F74CA297}"/>
              </a:ext>
            </a:extLst>
          </p:cNvPr>
          <p:cNvSpPr>
            <a:spLocks noChangeArrowheads="1"/>
          </p:cNvSpPr>
          <p:nvPr/>
        </p:nvSpPr>
        <p:spPr bwMode="auto">
          <a:xfrm>
            <a:off x="1219200" y="1828800"/>
            <a:ext cx="42989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Clr>
                <a:schemeClr val="accent2"/>
              </a:buClr>
              <a:buSzPct val="85000"/>
              <a:buFont typeface="Wingdings" panose="05000000000000000000" pitchFamily="2" charset="2"/>
              <a:buNone/>
            </a:pPr>
            <a:r>
              <a:rPr lang="en-US" altLang="en-US" sz="2400" b="1">
                <a:solidFill>
                  <a:srgbClr val="003399"/>
                </a:solidFill>
                <a:latin typeface="Times New Roman" panose="02020603050405020304" pitchFamily="18" charset="0"/>
              </a:rPr>
              <a:t>Handoff detection strategies</a:t>
            </a:r>
          </a:p>
        </p:txBody>
      </p:sp>
      <p:sp>
        <p:nvSpPr>
          <p:cNvPr id="158725" name="Line 8">
            <a:extLst>
              <a:ext uri="{FF2B5EF4-FFF2-40B4-BE49-F238E27FC236}">
                <a16:creationId xmlns:a16="http://schemas.microsoft.com/office/drawing/2014/main" id="{8AD50A16-E63C-71B4-9E4F-5D3576EAE859}"/>
              </a:ext>
            </a:extLst>
          </p:cNvPr>
          <p:cNvSpPr>
            <a:spLocks noChangeShapeType="1"/>
          </p:cNvSpPr>
          <p:nvPr/>
        </p:nvSpPr>
        <p:spPr bwMode="auto">
          <a:xfrm>
            <a:off x="6858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6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utoUpdateAnimBg="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319</TotalTime>
  <Words>5004</Words>
  <Application>Microsoft Office PowerPoint</Application>
  <PresentationFormat>On-screen Show (4:3)</PresentationFormat>
  <Paragraphs>864</Paragraphs>
  <Slides>117</Slides>
  <Notes>12</Notes>
  <HiddenSlides>5</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3</vt:i4>
      </vt:variant>
      <vt:variant>
        <vt:lpstr>Slide Titles</vt:lpstr>
      </vt:variant>
      <vt:variant>
        <vt:i4>117</vt:i4>
      </vt:variant>
    </vt:vector>
  </HeadingPairs>
  <TitlesOfParts>
    <vt:vector size="139" baseType="lpstr">
      <vt:lpstr>宋体</vt:lpstr>
      <vt:lpstr>Aptos</vt:lpstr>
      <vt:lpstr>Aptos Display</vt:lpstr>
      <vt:lpstr>Arial</vt:lpstr>
      <vt:lpstr>Copperplate Gothic Bold</vt:lpstr>
      <vt:lpstr>Dutch (scalable)</vt:lpstr>
      <vt:lpstr>Gill Sans</vt:lpstr>
      <vt:lpstr>Google Sans</vt:lpstr>
      <vt:lpstr>MTSY</vt:lpstr>
      <vt:lpstr>RMTMI</vt:lpstr>
      <vt:lpstr>Sabon-Roman</vt:lpstr>
      <vt:lpstr>Times New Roman</vt:lpstr>
      <vt:lpstr>Times-Bold</vt:lpstr>
      <vt:lpstr>Times-BoldItalic</vt:lpstr>
      <vt:lpstr>Times-Italic</vt:lpstr>
      <vt:lpstr>Times-Roman</vt:lpstr>
      <vt:lpstr>Verdana</vt:lpstr>
      <vt:lpstr>Wingdings</vt:lpstr>
      <vt:lpstr>Office Theme</vt:lpstr>
      <vt:lpstr>Bitmap Image</vt:lpstr>
      <vt:lpstr>Document</vt:lpstr>
      <vt:lpstr>VISIO</vt:lpstr>
      <vt:lpstr>GLOBEL SYSTEM FOR MOBILE(GSM) System architecture</vt:lpstr>
      <vt:lpstr>Contents</vt:lpstr>
      <vt:lpstr>PowerPoint Presentation</vt:lpstr>
      <vt:lpstr>PowerPoint Presentation</vt:lpstr>
      <vt:lpstr>What is GSM ?</vt:lpstr>
      <vt:lpstr>GSM: History</vt:lpstr>
      <vt:lpstr>GSM Services</vt:lpstr>
      <vt:lpstr>Tele Services </vt:lpstr>
      <vt:lpstr>Bearer Services/Data services</vt:lpstr>
      <vt:lpstr>Supplementary Services</vt:lpstr>
      <vt:lpstr>GSM System Architecture</vt:lpstr>
      <vt:lpstr>GSM architecture</vt:lpstr>
      <vt:lpstr>PowerPoint Presentation</vt:lpstr>
      <vt:lpstr>GSM System Architecture-I</vt:lpstr>
      <vt:lpstr>System Architecture Mobile Station (MS)</vt:lpstr>
      <vt:lpstr>System Architecture Mobile Station (MS) </vt:lpstr>
      <vt:lpstr>System Architecture Mobile Station (MS) contd.</vt:lpstr>
      <vt:lpstr>System Architecture Base Station Subsystem (BSS)</vt:lpstr>
      <vt:lpstr>Transcoder and Rate Adaptation Unit (TRAU)</vt:lpstr>
      <vt:lpstr>System Architecture Base Station Subsystem (BSS) </vt:lpstr>
      <vt:lpstr>BTS Block Diagram</vt:lpstr>
      <vt:lpstr>System Architecture Base Station Subsystem (BSS) </vt:lpstr>
      <vt:lpstr>Architecture of BSC</vt:lpstr>
      <vt:lpstr>Data Base (DB)</vt:lpstr>
      <vt:lpstr>Central Module (CM)</vt:lpstr>
      <vt:lpstr>System Architecture Network Switching Subsystem(NSS)</vt:lpstr>
      <vt:lpstr>Network Switching Subsystem(NSS)</vt:lpstr>
      <vt:lpstr>System Architecture Network Switching Subsystem</vt:lpstr>
      <vt:lpstr>System Architecture Network Switching Subsystem </vt:lpstr>
      <vt:lpstr>Equipment Identity Register – EIR </vt:lpstr>
      <vt:lpstr>PowerPoint Presentation</vt:lpstr>
      <vt:lpstr>PowerPoint Presentation</vt:lpstr>
      <vt:lpstr>PowerPoint Presentation</vt:lpstr>
      <vt:lpstr>GSM Channels</vt:lpstr>
      <vt:lpstr>PowerPoint Presentation</vt:lpstr>
      <vt:lpstr>Physical and Logical Channels</vt:lpstr>
      <vt:lpstr>Traffic Channel</vt:lpstr>
      <vt:lpstr>Control Channel</vt:lpstr>
      <vt:lpstr>GSM-Frame Structure</vt:lpstr>
      <vt:lpstr>PowerPoint Presentation</vt:lpstr>
      <vt:lpstr>PowerPoint Presentation</vt:lpstr>
      <vt:lpstr>PowerPoint Presentation</vt:lpstr>
      <vt:lpstr>GSM Multiframe</vt:lpstr>
      <vt:lpstr>GSM Multiframe</vt:lpstr>
      <vt:lpstr>Timeslots and TDMA Frames</vt:lpstr>
      <vt:lpstr>GSM Burst</vt:lpstr>
      <vt:lpstr>PowerPoint Presentation</vt:lpstr>
      <vt:lpstr>BURST Frame Format</vt:lpstr>
      <vt:lpstr>Burst Mapping on physical channel</vt:lpstr>
      <vt:lpstr>GSM-Frame Structure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Call Routing</vt:lpstr>
      <vt:lpstr>PowerPoint Presentation</vt:lpstr>
      <vt:lpstr>PowerPoint Presentation</vt:lpstr>
      <vt:lpstr>Outgoing Call</vt:lpstr>
      <vt:lpstr>Incoming Call</vt:lpstr>
      <vt:lpstr>PowerPoint Presentation</vt:lpstr>
      <vt:lpstr>PowerPoint Presentation</vt:lpstr>
      <vt:lpstr>Security in GSM</vt:lpstr>
      <vt:lpstr>PowerPoint Presentation</vt:lpstr>
      <vt:lpstr>Authentication</vt:lpstr>
      <vt:lpstr>Authentication in GSM</vt:lpstr>
      <vt:lpstr>Key generation and Encryption</vt:lpstr>
      <vt:lpstr>Characteristics of GSM Standard</vt:lpstr>
      <vt:lpstr>Advantages of GSM over Analog system</vt:lpstr>
      <vt:lpstr>GSM Applications</vt:lpstr>
      <vt:lpstr>Future Of GSM</vt:lpstr>
      <vt:lpstr>Signal Strength</vt:lpstr>
      <vt:lpstr>Signal Strength</vt:lpstr>
      <vt:lpstr>PowerPoint Presentation</vt:lpstr>
      <vt:lpstr>Handoff Region</vt:lpstr>
      <vt:lpstr>PowerPoint Presentation</vt:lpstr>
      <vt:lpstr>Handover decision</vt:lpstr>
      <vt:lpstr>Handovers/ Handoffs</vt:lpstr>
      <vt:lpstr>Personal Communication System (PCS)</vt:lpstr>
      <vt:lpstr>Personal Communication System (PCS)</vt:lpstr>
      <vt:lpstr>Personal Communication System (PCS)</vt:lpstr>
      <vt:lpstr>PowerPoint Presentation</vt:lpstr>
      <vt:lpstr>Handover in GSM</vt:lpstr>
      <vt:lpstr>Hard Handover</vt:lpstr>
      <vt:lpstr>PowerPoint Presentation</vt:lpstr>
      <vt:lpstr>Personal Communication System (PCS)</vt:lpstr>
      <vt:lpstr>Personal Communication System (PCS)</vt:lpstr>
      <vt:lpstr>Personal Communication System (PCS)</vt:lpstr>
      <vt:lpstr>Soft Handover</vt:lpstr>
      <vt:lpstr>Personal Communication System (PCS)</vt:lpstr>
      <vt:lpstr>Personal Communication System (PCS)</vt:lpstr>
      <vt:lpstr>Personal Communication System (PCS)</vt:lpstr>
      <vt:lpstr>4 types of handover</vt:lpstr>
      <vt:lpstr>Personal Communication System (PCS)</vt:lpstr>
      <vt:lpstr>Personal Communication System (PCS)</vt:lpstr>
      <vt:lpstr>Personal Communication System (PCS)</vt:lpstr>
      <vt:lpstr>Personal Communication System (PCS)</vt:lpstr>
      <vt:lpstr>PowerPoint Presentation</vt:lpstr>
      <vt:lpstr>PowerPoint Presentation</vt:lpstr>
      <vt:lpstr>PowerPoint Presentation</vt:lpstr>
      <vt:lpstr>Personal Communication System (PCS)</vt:lpstr>
      <vt:lpstr>Personal Communication System (PCS)</vt:lpstr>
      <vt:lpstr>Personal Communication System (PCS)</vt:lpstr>
      <vt:lpstr>Personal Communication System (PCS)</vt:lpstr>
      <vt:lpstr>Personal Communication System (PCS)</vt:lpstr>
      <vt:lpstr>Personal Communication System (PCS)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Dhiraj Kumar Patel</dc:creator>
  <cp:lastModifiedBy>Dhiraj Patel</cp:lastModifiedBy>
  <cp:revision>30</cp:revision>
  <dcterms:created xsi:type="dcterms:W3CDTF">2024-10-17T04:36:14Z</dcterms:created>
  <dcterms:modified xsi:type="dcterms:W3CDTF">2025-08-26T05:28:18Z</dcterms:modified>
</cp:coreProperties>
</file>